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20" r:id="rId1"/>
  </p:sldMasterIdLst>
  <p:notesMasterIdLst>
    <p:notesMasterId r:id="rId52"/>
  </p:notesMasterIdLst>
  <p:sldIdLst>
    <p:sldId id="632" r:id="rId2"/>
    <p:sldId id="714" r:id="rId3"/>
    <p:sldId id="664" r:id="rId4"/>
    <p:sldId id="665" r:id="rId5"/>
    <p:sldId id="688" r:id="rId6"/>
    <p:sldId id="643" r:id="rId7"/>
    <p:sldId id="673" r:id="rId8"/>
    <p:sldId id="638" r:id="rId9"/>
    <p:sldId id="683" r:id="rId10"/>
    <p:sldId id="684" r:id="rId11"/>
    <p:sldId id="685" r:id="rId12"/>
    <p:sldId id="689" r:id="rId13"/>
    <p:sldId id="690" r:id="rId14"/>
    <p:sldId id="692" r:id="rId15"/>
    <p:sldId id="693" r:id="rId16"/>
    <p:sldId id="694" r:id="rId17"/>
    <p:sldId id="695" r:id="rId18"/>
    <p:sldId id="696" r:id="rId19"/>
    <p:sldId id="697" r:id="rId20"/>
    <p:sldId id="698" r:id="rId21"/>
    <p:sldId id="699" r:id="rId22"/>
    <p:sldId id="657" r:id="rId23"/>
    <p:sldId id="701" r:id="rId24"/>
    <p:sldId id="702" r:id="rId25"/>
    <p:sldId id="703" r:id="rId26"/>
    <p:sldId id="704" r:id="rId27"/>
    <p:sldId id="705" r:id="rId28"/>
    <p:sldId id="706" r:id="rId29"/>
    <p:sldId id="707" r:id="rId30"/>
    <p:sldId id="618" r:id="rId31"/>
    <p:sldId id="627" r:id="rId32"/>
    <p:sldId id="619" r:id="rId33"/>
    <p:sldId id="628" r:id="rId34"/>
    <p:sldId id="708" r:id="rId35"/>
    <p:sldId id="710" r:id="rId36"/>
    <p:sldId id="711" r:id="rId37"/>
    <p:sldId id="712" r:id="rId38"/>
    <p:sldId id="681" r:id="rId39"/>
    <p:sldId id="660" r:id="rId40"/>
    <p:sldId id="597" r:id="rId41"/>
    <p:sldId id="671" r:id="rId42"/>
    <p:sldId id="661" r:id="rId43"/>
    <p:sldId id="680" r:id="rId44"/>
    <p:sldId id="620" r:id="rId45"/>
    <p:sldId id="622" r:id="rId46"/>
    <p:sldId id="624" r:id="rId47"/>
    <p:sldId id="621" r:id="rId48"/>
    <p:sldId id="625" r:id="rId49"/>
    <p:sldId id="626" r:id="rId50"/>
    <p:sldId id="713" r:id="rId5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EE0115-B911-4F01-CA80-EF0A6E2FF535}" name="阿部扶美" initials="扶阿" userId="S::f.abe@jeri.co.jp::82d794e7-ef4d-4c72-b468-f8d36b89b42f" providerId="AD"/>
  <p188:author id="{BF766E26-D962-889B-7030-D87E471A56FC}" name="純子 小林" initials="純子" userId="S::kobayashi@jeri.co.jp::faad24de-cdc8-46a2-a1e0-e196113570c1" providerId="AD"/>
  <p188:author id="{B0CE6662-1AC2-85F8-1E35-9674F0A42EC8}" name="永島千恵" initials="千永" userId="S::nagashima@jeri.co.jp::a1e89fc8-a6a8-40be-8a45-655cbdd2ee59" providerId="AD"/>
  <p188:author id="{953F19BB-DFAF-7DB2-6312-DBCDE16A0888}" name="岡田 正幸" initials="正岡" userId="S::okada@furusato-zaidan.or.jp::2eae7b66-0ed4-43da-9075-e14bea6c41a1" providerId="AD"/>
  <p188:author id="{5A9818CA-BA5A-3BE2-775E-AB8B2955FF0B}" name="風間 亜由美" initials="亜風" userId="S::a-kazama@furusato-zaidan.or.jp::410449cb-ec58-4ccd-a9fe-a15fc6e5c0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4BD66"/>
    <a:srgbClr val="7F7F7F"/>
    <a:srgbClr val="D9D9D9"/>
    <a:srgbClr val="365C88"/>
    <a:srgbClr val="FE9313"/>
    <a:srgbClr val="3EBFF1"/>
    <a:srgbClr val="3A5C84"/>
    <a:srgbClr val="242852"/>
    <a:srgbClr val="297FD5"/>
    <a:srgbClr val="85B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4660"/>
  </p:normalViewPr>
  <p:slideViewPr>
    <p:cSldViewPr snapToGrid="0">
      <p:cViewPr varScale="1">
        <p:scale>
          <a:sx n="106" d="100"/>
          <a:sy n="106" d="100"/>
        </p:scale>
        <p:origin x="20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風間 亜由美" userId="410449cb-ec58-4ccd-a9fe-a15fc6e5c094" providerId="ADAL" clId="{A40586D9-495E-49D1-9BDD-D0F75B461FED}"/>
    <pc:docChg chg="custSel addSld delSld modSld sldOrd">
      <pc:chgData name="風間 亜由美" userId="410449cb-ec58-4ccd-a9fe-a15fc6e5c094" providerId="ADAL" clId="{A40586D9-495E-49D1-9BDD-D0F75B461FED}" dt="2025-04-08T01:45:39.370" v="11"/>
      <pc:docMkLst>
        <pc:docMk/>
      </pc:docMkLst>
      <pc:sldChg chg="del">
        <pc:chgData name="風間 亜由美" userId="410449cb-ec58-4ccd-a9fe-a15fc6e5c094" providerId="ADAL" clId="{A40586D9-495E-49D1-9BDD-D0F75B461FED}" dt="2025-04-08T01:39:08.451" v="1" actId="2696"/>
        <pc:sldMkLst>
          <pc:docMk/>
          <pc:sldMk cId="898285904" sldId="672"/>
        </pc:sldMkLst>
      </pc:sldChg>
      <pc:sldChg chg="ord">
        <pc:chgData name="風間 亜由美" userId="410449cb-ec58-4ccd-a9fe-a15fc6e5c094" providerId="ADAL" clId="{A40586D9-495E-49D1-9BDD-D0F75B461FED}" dt="2025-04-08T01:45:39.370" v="11"/>
        <pc:sldMkLst>
          <pc:docMk/>
          <pc:sldMk cId="4270343023" sldId="681"/>
        </pc:sldMkLst>
      </pc:sldChg>
      <pc:sldChg chg="modSp mod">
        <pc:chgData name="風間 亜由美" userId="410449cb-ec58-4ccd-a9fe-a15fc6e5c094" providerId="ADAL" clId="{A40586D9-495E-49D1-9BDD-D0F75B461FED}" dt="2025-04-08T01:40:32.475" v="5" actId="20577"/>
        <pc:sldMkLst>
          <pc:docMk/>
          <pc:sldMk cId="3942342477" sldId="684"/>
        </pc:sldMkLst>
        <pc:spChg chg="mod">
          <ac:chgData name="風間 亜由美" userId="410449cb-ec58-4ccd-a9fe-a15fc6e5c094" providerId="ADAL" clId="{A40586D9-495E-49D1-9BDD-D0F75B461FED}" dt="2025-04-08T01:40:32.475" v="5" actId="20577"/>
          <ac:spMkLst>
            <pc:docMk/>
            <pc:sldMk cId="3942342477" sldId="684"/>
            <ac:spMk id="2" creationId="{2AEB35C6-F822-6F63-010D-01CF0751D6A9}"/>
          </ac:spMkLst>
        </pc:spChg>
      </pc:sldChg>
      <pc:sldChg chg="add">
        <pc:chgData name="風間 亜由美" userId="410449cb-ec58-4ccd-a9fe-a15fc6e5c094" providerId="ADAL" clId="{A40586D9-495E-49D1-9BDD-D0F75B461FED}" dt="2025-04-08T01:40:16.406" v="2"/>
        <pc:sldMkLst>
          <pc:docMk/>
          <pc:sldMk cId="876961354" sldId="685"/>
        </pc:sldMkLst>
      </pc:sldChg>
      <pc:sldChg chg="modSp mod">
        <pc:chgData name="風間 亜由美" userId="410449cb-ec58-4ccd-a9fe-a15fc6e5c094" providerId="ADAL" clId="{A40586D9-495E-49D1-9BDD-D0F75B461FED}" dt="2025-04-08T01:42:44.455" v="9" actId="20577"/>
        <pc:sldMkLst>
          <pc:docMk/>
          <pc:sldMk cId="1446948396" sldId="689"/>
        </pc:sldMkLst>
        <pc:spChg chg="mod">
          <ac:chgData name="風間 亜由美" userId="410449cb-ec58-4ccd-a9fe-a15fc6e5c094" providerId="ADAL" clId="{A40586D9-495E-49D1-9BDD-D0F75B461FED}" dt="2025-04-08T01:42:44.455" v="9" actId="20577"/>
          <ac:spMkLst>
            <pc:docMk/>
            <pc:sldMk cId="1446948396" sldId="689"/>
            <ac:spMk id="16" creationId="{C0A3DD5D-4CBB-D6A2-386C-A48B27770A0F}"/>
          </ac:spMkLst>
        </pc:spChg>
      </pc:sldChg>
      <pc:sldChg chg="add">
        <pc:chgData name="風間 亜由美" userId="410449cb-ec58-4ccd-a9fe-a15fc6e5c094" providerId="ADAL" clId="{A40586D9-495E-49D1-9BDD-D0F75B461FED}" dt="2025-04-08T01:39:03.307" v="0"/>
        <pc:sldMkLst>
          <pc:docMk/>
          <pc:sldMk cId="2568251415" sldId="7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953D8B5A-A5FF-4FE2-9C7B-E493E874BC75}"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B9F5FD06-9769-4775-9B4D-992206E35800}" type="slidenum">
              <a:rPr kumimoji="1" lang="ja-JP" altLang="en-US" smtClean="0"/>
              <a:t>‹#›</a:t>
            </a:fld>
            <a:endParaRPr kumimoji="1" lang="ja-JP" altLang="en-US"/>
          </a:p>
        </p:txBody>
      </p:sp>
    </p:spTree>
    <p:extLst>
      <p:ext uri="{BB962C8B-B14F-4D97-AF65-F5344CB8AC3E}">
        <p14:creationId xmlns:p14="http://schemas.microsoft.com/office/powerpoint/2010/main" val="2025053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EA2F-6ABE-B05C-EE62-317EF65504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0DADEF-000C-F630-5F16-978537DC39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E6A67B-C729-4954-ED89-BA7DCDA18CD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B046F83-1203-7ACD-D4AF-59E30C74C2F1}"/>
              </a:ext>
            </a:extLst>
          </p:cNvPr>
          <p:cNvSpPr>
            <a:spLocks noGrp="1"/>
          </p:cNvSpPr>
          <p:nvPr>
            <p:ph type="sldNum" sz="quarter" idx="5"/>
          </p:nvPr>
        </p:nvSpPr>
        <p:spPr/>
        <p:txBody>
          <a:bodyPr/>
          <a:lstStyle/>
          <a:p>
            <a:fld id="{B9F5FD06-9769-4775-9B4D-992206E35800}" type="slidenum">
              <a:rPr kumimoji="1" lang="ja-JP" altLang="en-US" smtClean="0"/>
              <a:t>2</a:t>
            </a:fld>
            <a:endParaRPr kumimoji="1" lang="ja-JP" altLang="en-US"/>
          </a:p>
        </p:txBody>
      </p:sp>
    </p:spTree>
    <p:extLst>
      <p:ext uri="{BB962C8B-B14F-4D97-AF65-F5344CB8AC3E}">
        <p14:creationId xmlns:p14="http://schemas.microsoft.com/office/powerpoint/2010/main" val="211052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F266-8175-5CB4-E72D-FC3CAD0166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59D830-A40A-1BA0-8530-1DA7AB610C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D60CF6-43C6-8059-0B3A-CBA326CA5DE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5847810-6330-204D-B028-77AAC0CF133C}"/>
              </a:ext>
            </a:extLst>
          </p:cNvPr>
          <p:cNvSpPr>
            <a:spLocks noGrp="1"/>
          </p:cNvSpPr>
          <p:nvPr>
            <p:ph type="sldNum" sz="quarter" idx="5"/>
          </p:nvPr>
        </p:nvSpPr>
        <p:spPr/>
        <p:txBody>
          <a:bodyPr/>
          <a:lstStyle/>
          <a:p>
            <a:fld id="{B9F5FD06-9769-4775-9B4D-992206E35800}" type="slidenum">
              <a:rPr kumimoji="1" lang="ja-JP" altLang="en-US" smtClean="0"/>
              <a:t>11</a:t>
            </a:fld>
            <a:endParaRPr kumimoji="1" lang="ja-JP" altLang="en-US"/>
          </a:p>
        </p:txBody>
      </p:sp>
    </p:spTree>
    <p:extLst>
      <p:ext uri="{BB962C8B-B14F-4D97-AF65-F5344CB8AC3E}">
        <p14:creationId xmlns:p14="http://schemas.microsoft.com/office/powerpoint/2010/main" val="405047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B50B-1871-87E9-276C-8AC1301BB0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0B61EA-07A7-E5EC-9371-57453FA9D9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726F11-7D12-96DD-9590-EF3633E567F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AAA348F-FB79-16A1-CCE2-A013008C007C}"/>
              </a:ext>
            </a:extLst>
          </p:cNvPr>
          <p:cNvSpPr>
            <a:spLocks noGrp="1"/>
          </p:cNvSpPr>
          <p:nvPr>
            <p:ph type="sldNum" sz="quarter" idx="5"/>
          </p:nvPr>
        </p:nvSpPr>
        <p:spPr/>
        <p:txBody>
          <a:bodyPr/>
          <a:lstStyle/>
          <a:p>
            <a:fld id="{B9F5FD06-9769-4775-9B4D-992206E35800}" type="slidenum">
              <a:rPr kumimoji="1" lang="ja-JP" altLang="en-US" smtClean="0"/>
              <a:t>12</a:t>
            </a:fld>
            <a:endParaRPr kumimoji="1" lang="ja-JP" altLang="en-US"/>
          </a:p>
        </p:txBody>
      </p:sp>
    </p:spTree>
    <p:extLst>
      <p:ext uri="{BB962C8B-B14F-4D97-AF65-F5344CB8AC3E}">
        <p14:creationId xmlns:p14="http://schemas.microsoft.com/office/powerpoint/2010/main" val="301057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CBD5-9561-4BAE-3C79-590D5D9B3A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16E7A0-F5A4-06B0-4476-9078F0EC32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97088B-6F90-9A75-2DF3-97943EF945B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2EE4CA-2906-4C83-8B95-8C34AA703FB3}"/>
              </a:ext>
            </a:extLst>
          </p:cNvPr>
          <p:cNvSpPr>
            <a:spLocks noGrp="1"/>
          </p:cNvSpPr>
          <p:nvPr>
            <p:ph type="sldNum" sz="quarter" idx="5"/>
          </p:nvPr>
        </p:nvSpPr>
        <p:spPr/>
        <p:txBody>
          <a:bodyPr/>
          <a:lstStyle/>
          <a:p>
            <a:fld id="{B9F5FD06-9769-4775-9B4D-992206E35800}" type="slidenum">
              <a:rPr kumimoji="1" lang="ja-JP" altLang="en-US" smtClean="0"/>
              <a:t>13</a:t>
            </a:fld>
            <a:endParaRPr kumimoji="1" lang="ja-JP" altLang="en-US"/>
          </a:p>
        </p:txBody>
      </p:sp>
    </p:spTree>
    <p:extLst>
      <p:ext uri="{BB962C8B-B14F-4D97-AF65-F5344CB8AC3E}">
        <p14:creationId xmlns:p14="http://schemas.microsoft.com/office/powerpoint/2010/main" val="40653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3A90-D2A8-1DBC-5D0E-D37121F518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7706B2-2A80-07AA-367F-2BE308F4ED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57AB2A-5A83-D42B-351F-70CED576F0F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41905DB-6FB9-0C4F-6B7B-79B4C7087375}"/>
              </a:ext>
            </a:extLst>
          </p:cNvPr>
          <p:cNvSpPr>
            <a:spLocks noGrp="1"/>
          </p:cNvSpPr>
          <p:nvPr>
            <p:ph type="sldNum" sz="quarter" idx="5"/>
          </p:nvPr>
        </p:nvSpPr>
        <p:spPr/>
        <p:txBody>
          <a:bodyPr/>
          <a:lstStyle/>
          <a:p>
            <a:fld id="{B9F5FD06-9769-4775-9B4D-992206E35800}" type="slidenum">
              <a:rPr kumimoji="1" lang="ja-JP" altLang="en-US" smtClean="0"/>
              <a:t>14</a:t>
            </a:fld>
            <a:endParaRPr kumimoji="1" lang="ja-JP" altLang="en-US"/>
          </a:p>
        </p:txBody>
      </p:sp>
    </p:spTree>
    <p:extLst>
      <p:ext uri="{BB962C8B-B14F-4D97-AF65-F5344CB8AC3E}">
        <p14:creationId xmlns:p14="http://schemas.microsoft.com/office/powerpoint/2010/main" val="35970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EE641-3D27-20C5-3D80-4A8B69FB3A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A62021-81EC-8D4B-634B-69A44B58C5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6C1224-F9CB-6DBA-1118-CA41AA11104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E0E29B-2E43-A172-2D9A-64AFF523FCB2}"/>
              </a:ext>
            </a:extLst>
          </p:cNvPr>
          <p:cNvSpPr>
            <a:spLocks noGrp="1"/>
          </p:cNvSpPr>
          <p:nvPr>
            <p:ph type="sldNum" sz="quarter" idx="5"/>
          </p:nvPr>
        </p:nvSpPr>
        <p:spPr/>
        <p:txBody>
          <a:bodyPr/>
          <a:lstStyle/>
          <a:p>
            <a:fld id="{B9F5FD06-9769-4775-9B4D-992206E35800}" type="slidenum">
              <a:rPr kumimoji="1" lang="ja-JP" altLang="en-US" smtClean="0"/>
              <a:t>15</a:t>
            </a:fld>
            <a:endParaRPr kumimoji="1" lang="ja-JP" altLang="en-US"/>
          </a:p>
        </p:txBody>
      </p:sp>
    </p:spTree>
    <p:extLst>
      <p:ext uri="{BB962C8B-B14F-4D97-AF65-F5344CB8AC3E}">
        <p14:creationId xmlns:p14="http://schemas.microsoft.com/office/powerpoint/2010/main" val="220914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86B50-8F01-348E-3BDC-F07F2E12D0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2CE1F4-216B-AB9A-FB64-5D42F79F238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1C6042-2C75-2C17-6BB4-904D2431C53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83DDFD0-26C6-0FAD-5717-3DE09D3710CF}"/>
              </a:ext>
            </a:extLst>
          </p:cNvPr>
          <p:cNvSpPr>
            <a:spLocks noGrp="1"/>
          </p:cNvSpPr>
          <p:nvPr>
            <p:ph type="sldNum" sz="quarter" idx="5"/>
          </p:nvPr>
        </p:nvSpPr>
        <p:spPr/>
        <p:txBody>
          <a:bodyPr/>
          <a:lstStyle/>
          <a:p>
            <a:fld id="{B9F5FD06-9769-4775-9B4D-992206E35800}" type="slidenum">
              <a:rPr kumimoji="1" lang="ja-JP" altLang="en-US" smtClean="0"/>
              <a:t>16</a:t>
            </a:fld>
            <a:endParaRPr kumimoji="1" lang="ja-JP" altLang="en-US"/>
          </a:p>
        </p:txBody>
      </p:sp>
    </p:spTree>
    <p:extLst>
      <p:ext uri="{BB962C8B-B14F-4D97-AF65-F5344CB8AC3E}">
        <p14:creationId xmlns:p14="http://schemas.microsoft.com/office/powerpoint/2010/main" val="291348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3E3B-7964-B6E9-8001-D581D8AEE1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1DCF41-5346-0FD3-757B-8D3AAFF655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0EE8C8-0345-B206-84CB-AD39EF785D7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4D76D6-64BB-CA81-B350-B6EC5C4903F5}"/>
              </a:ext>
            </a:extLst>
          </p:cNvPr>
          <p:cNvSpPr>
            <a:spLocks noGrp="1"/>
          </p:cNvSpPr>
          <p:nvPr>
            <p:ph type="sldNum" sz="quarter" idx="5"/>
          </p:nvPr>
        </p:nvSpPr>
        <p:spPr/>
        <p:txBody>
          <a:bodyPr/>
          <a:lstStyle/>
          <a:p>
            <a:fld id="{B9F5FD06-9769-4775-9B4D-992206E35800}" type="slidenum">
              <a:rPr kumimoji="1" lang="ja-JP" altLang="en-US" smtClean="0"/>
              <a:t>17</a:t>
            </a:fld>
            <a:endParaRPr kumimoji="1" lang="ja-JP" altLang="en-US"/>
          </a:p>
        </p:txBody>
      </p:sp>
    </p:spTree>
    <p:extLst>
      <p:ext uri="{BB962C8B-B14F-4D97-AF65-F5344CB8AC3E}">
        <p14:creationId xmlns:p14="http://schemas.microsoft.com/office/powerpoint/2010/main" val="193572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2A70-A250-BC97-5614-107815A72A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E0C07E-900C-517D-558A-107BF9FC42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F0430F-DF8A-B635-1FC3-5091172952C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F56C26-5BB4-9E48-534D-7C58F0D7B767}"/>
              </a:ext>
            </a:extLst>
          </p:cNvPr>
          <p:cNvSpPr>
            <a:spLocks noGrp="1"/>
          </p:cNvSpPr>
          <p:nvPr>
            <p:ph type="sldNum" sz="quarter" idx="5"/>
          </p:nvPr>
        </p:nvSpPr>
        <p:spPr/>
        <p:txBody>
          <a:bodyPr/>
          <a:lstStyle/>
          <a:p>
            <a:fld id="{B9F5FD06-9769-4775-9B4D-992206E35800}" type="slidenum">
              <a:rPr kumimoji="1" lang="ja-JP" altLang="en-US" smtClean="0"/>
              <a:t>18</a:t>
            </a:fld>
            <a:endParaRPr kumimoji="1" lang="ja-JP" altLang="en-US"/>
          </a:p>
        </p:txBody>
      </p:sp>
    </p:spTree>
    <p:extLst>
      <p:ext uri="{BB962C8B-B14F-4D97-AF65-F5344CB8AC3E}">
        <p14:creationId xmlns:p14="http://schemas.microsoft.com/office/powerpoint/2010/main" val="4136834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5A01-D7AA-EBE3-DAD6-F4157FB881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F15D88-DD52-B7A3-9B0A-A44CCCD30A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69752B-5453-7AF7-D3FE-A1F058829B0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2F8880E-8D38-E864-D91C-59C4D2A758C2}"/>
              </a:ext>
            </a:extLst>
          </p:cNvPr>
          <p:cNvSpPr>
            <a:spLocks noGrp="1"/>
          </p:cNvSpPr>
          <p:nvPr>
            <p:ph type="sldNum" sz="quarter" idx="5"/>
          </p:nvPr>
        </p:nvSpPr>
        <p:spPr/>
        <p:txBody>
          <a:bodyPr/>
          <a:lstStyle/>
          <a:p>
            <a:fld id="{B9F5FD06-9769-4775-9B4D-992206E35800}" type="slidenum">
              <a:rPr kumimoji="1" lang="ja-JP" altLang="en-US" smtClean="0"/>
              <a:t>19</a:t>
            </a:fld>
            <a:endParaRPr kumimoji="1" lang="ja-JP" altLang="en-US"/>
          </a:p>
        </p:txBody>
      </p:sp>
    </p:spTree>
    <p:extLst>
      <p:ext uri="{BB962C8B-B14F-4D97-AF65-F5344CB8AC3E}">
        <p14:creationId xmlns:p14="http://schemas.microsoft.com/office/powerpoint/2010/main" val="375215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CC0E-D554-2FFE-3F4E-96984E56D4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67C506-A648-8B72-3597-0B1D47EE2B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EBC88B-C9B2-6F7F-3958-798D700D8E8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6068EA-E7A5-927B-A759-27009B6DE838}"/>
              </a:ext>
            </a:extLst>
          </p:cNvPr>
          <p:cNvSpPr>
            <a:spLocks noGrp="1"/>
          </p:cNvSpPr>
          <p:nvPr>
            <p:ph type="sldNum" sz="quarter" idx="5"/>
          </p:nvPr>
        </p:nvSpPr>
        <p:spPr/>
        <p:txBody>
          <a:bodyPr/>
          <a:lstStyle/>
          <a:p>
            <a:fld id="{B9F5FD06-9769-4775-9B4D-992206E35800}" type="slidenum">
              <a:rPr kumimoji="1" lang="ja-JP" altLang="en-US" smtClean="0"/>
              <a:t>20</a:t>
            </a:fld>
            <a:endParaRPr kumimoji="1" lang="ja-JP" altLang="en-US"/>
          </a:p>
        </p:txBody>
      </p:sp>
    </p:spTree>
    <p:extLst>
      <p:ext uri="{BB962C8B-B14F-4D97-AF65-F5344CB8AC3E}">
        <p14:creationId xmlns:p14="http://schemas.microsoft.com/office/powerpoint/2010/main" val="123433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18A2E-64C1-99E8-3913-7F8AF98727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F21E59-2525-EA2E-8C7D-6AF4A606CF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8E0235-DEEA-502B-41CC-6A902743FDB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F2BB048-DE18-6ED5-DEEA-D3009677DDA3}"/>
              </a:ext>
            </a:extLst>
          </p:cNvPr>
          <p:cNvSpPr>
            <a:spLocks noGrp="1"/>
          </p:cNvSpPr>
          <p:nvPr>
            <p:ph type="sldNum" sz="quarter" idx="5"/>
          </p:nvPr>
        </p:nvSpPr>
        <p:spPr/>
        <p:txBody>
          <a:bodyPr/>
          <a:lstStyle/>
          <a:p>
            <a:fld id="{B9F5FD06-9769-4775-9B4D-992206E35800}" type="slidenum">
              <a:rPr kumimoji="1" lang="ja-JP" altLang="en-US" smtClean="0"/>
              <a:t>3</a:t>
            </a:fld>
            <a:endParaRPr kumimoji="1" lang="ja-JP" altLang="en-US"/>
          </a:p>
        </p:txBody>
      </p:sp>
    </p:spTree>
    <p:extLst>
      <p:ext uri="{BB962C8B-B14F-4D97-AF65-F5344CB8AC3E}">
        <p14:creationId xmlns:p14="http://schemas.microsoft.com/office/powerpoint/2010/main" val="2458529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7E955-35C3-88D3-014D-92E62A0D1F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AC36AC-511A-2A2C-5D05-C3D3A919A7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D67E74-A3D4-10C6-1581-4B422B1424A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30191A-1115-E494-80BD-9F346978D83D}"/>
              </a:ext>
            </a:extLst>
          </p:cNvPr>
          <p:cNvSpPr>
            <a:spLocks noGrp="1"/>
          </p:cNvSpPr>
          <p:nvPr>
            <p:ph type="sldNum" sz="quarter" idx="5"/>
          </p:nvPr>
        </p:nvSpPr>
        <p:spPr/>
        <p:txBody>
          <a:bodyPr/>
          <a:lstStyle/>
          <a:p>
            <a:fld id="{B9F5FD06-9769-4775-9B4D-992206E35800}" type="slidenum">
              <a:rPr kumimoji="1" lang="ja-JP" altLang="en-US" smtClean="0"/>
              <a:t>21</a:t>
            </a:fld>
            <a:endParaRPr kumimoji="1" lang="ja-JP" altLang="en-US"/>
          </a:p>
        </p:txBody>
      </p:sp>
    </p:spTree>
    <p:extLst>
      <p:ext uri="{BB962C8B-B14F-4D97-AF65-F5344CB8AC3E}">
        <p14:creationId xmlns:p14="http://schemas.microsoft.com/office/powerpoint/2010/main" val="285623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3EFC-C288-44F0-510B-5413720649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4F3CBD-3759-6D34-EB33-09D4759AE9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D5D81B-4F95-F8FE-A74E-F6A5E00F4FD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888CA7-AFFF-C60D-AE56-0DF39D51D48A}"/>
              </a:ext>
            </a:extLst>
          </p:cNvPr>
          <p:cNvSpPr>
            <a:spLocks noGrp="1"/>
          </p:cNvSpPr>
          <p:nvPr>
            <p:ph type="sldNum" sz="quarter" idx="5"/>
          </p:nvPr>
        </p:nvSpPr>
        <p:spPr/>
        <p:txBody>
          <a:bodyPr/>
          <a:lstStyle/>
          <a:p>
            <a:fld id="{B9F5FD06-9769-4775-9B4D-992206E35800}" type="slidenum">
              <a:rPr kumimoji="1" lang="ja-JP" altLang="en-US" smtClean="0"/>
              <a:t>22</a:t>
            </a:fld>
            <a:endParaRPr kumimoji="1" lang="ja-JP" altLang="en-US"/>
          </a:p>
        </p:txBody>
      </p:sp>
    </p:spTree>
    <p:extLst>
      <p:ext uri="{BB962C8B-B14F-4D97-AF65-F5344CB8AC3E}">
        <p14:creationId xmlns:p14="http://schemas.microsoft.com/office/powerpoint/2010/main" val="2453240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26CF9-0ECC-2F70-9336-75DA9E5DB9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F95B60-7071-D028-9DFC-897A6932D4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000759-C0EC-328B-952D-EED6B65300A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91E07A-7803-F1CE-26A0-D56C8003ADAF}"/>
              </a:ext>
            </a:extLst>
          </p:cNvPr>
          <p:cNvSpPr>
            <a:spLocks noGrp="1"/>
          </p:cNvSpPr>
          <p:nvPr>
            <p:ph type="sldNum" sz="quarter" idx="5"/>
          </p:nvPr>
        </p:nvSpPr>
        <p:spPr/>
        <p:txBody>
          <a:bodyPr/>
          <a:lstStyle/>
          <a:p>
            <a:fld id="{B9F5FD06-9769-4775-9B4D-992206E35800}" type="slidenum">
              <a:rPr kumimoji="1" lang="ja-JP" altLang="en-US" smtClean="0"/>
              <a:t>23</a:t>
            </a:fld>
            <a:endParaRPr kumimoji="1" lang="ja-JP" altLang="en-US"/>
          </a:p>
        </p:txBody>
      </p:sp>
    </p:spTree>
    <p:extLst>
      <p:ext uri="{BB962C8B-B14F-4D97-AF65-F5344CB8AC3E}">
        <p14:creationId xmlns:p14="http://schemas.microsoft.com/office/powerpoint/2010/main" val="3669913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12E4-C624-3B6C-08FF-53A2B621091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4B3885-6F58-2C2B-68A9-CA189D4A81B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48E465-EF4C-5833-AE3C-EC3BFCE4A83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C33FC6D-3625-2E91-EF99-724D551ED8F7}"/>
              </a:ext>
            </a:extLst>
          </p:cNvPr>
          <p:cNvSpPr>
            <a:spLocks noGrp="1"/>
          </p:cNvSpPr>
          <p:nvPr>
            <p:ph type="sldNum" sz="quarter" idx="5"/>
          </p:nvPr>
        </p:nvSpPr>
        <p:spPr/>
        <p:txBody>
          <a:bodyPr/>
          <a:lstStyle/>
          <a:p>
            <a:fld id="{B9F5FD06-9769-4775-9B4D-992206E35800}" type="slidenum">
              <a:rPr kumimoji="1" lang="ja-JP" altLang="en-US" smtClean="0"/>
              <a:t>24</a:t>
            </a:fld>
            <a:endParaRPr kumimoji="1" lang="ja-JP" altLang="en-US"/>
          </a:p>
        </p:txBody>
      </p:sp>
    </p:spTree>
    <p:extLst>
      <p:ext uri="{BB962C8B-B14F-4D97-AF65-F5344CB8AC3E}">
        <p14:creationId xmlns:p14="http://schemas.microsoft.com/office/powerpoint/2010/main" val="77900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C3D7B-0EDB-263D-5A6C-94307F4DD4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55C71F-1242-2F93-5418-EB4F0610E6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B30A09-4A4D-603A-1CA5-7A2AE6FC4CD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AAEBF1-F691-6225-0FA3-50D19DBDC755}"/>
              </a:ext>
            </a:extLst>
          </p:cNvPr>
          <p:cNvSpPr>
            <a:spLocks noGrp="1"/>
          </p:cNvSpPr>
          <p:nvPr>
            <p:ph type="sldNum" sz="quarter" idx="5"/>
          </p:nvPr>
        </p:nvSpPr>
        <p:spPr/>
        <p:txBody>
          <a:bodyPr/>
          <a:lstStyle/>
          <a:p>
            <a:fld id="{B9F5FD06-9769-4775-9B4D-992206E35800}" type="slidenum">
              <a:rPr kumimoji="1" lang="ja-JP" altLang="en-US" smtClean="0"/>
              <a:t>25</a:t>
            </a:fld>
            <a:endParaRPr kumimoji="1" lang="ja-JP" altLang="en-US"/>
          </a:p>
        </p:txBody>
      </p:sp>
    </p:spTree>
    <p:extLst>
      <p:ext uri="{BB962C8B-B14F-4D97-AF65-F5344CB8AC3E}">
        <p14:creationId xmlns:p14="http://schemas.microsoft.com/office/powerpoint/2010/main" val="34189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1F037-F6B0-E1B6-3E2E-B0126AEB54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32508B-9F88-4270-1D0F-B7CEE3A0AE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3BFE8E-00C2-AE19-4E54-24B1C0E357B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7697D42-2C20-D748-507C-58FA5DA8AEFB}"/>
              </a:ext>
            </a:extLst>
          </p:cNvPr>
          <p:cNvSpPr>
            <a:spLocks noGrp="1"/>
          </p:cNvSpPr>
          <p:nvPr>
            <p:ph type="sldNum" sz="quarter" idx="5"/>
          </p:nvPr>
        </p:nvSpPr>
        <p:spPr/>
        <p:txBody>
          <a:bodyPr/>
          <a:lstStyle/>
          <a:p>
            <a:fld id="{B9F5FD06-9769-4775-9B4D-992206E35800}" type="slidenum">
              <a:rPr kumimoji="1" lang="ja-JP" altLang="en-US" smtClean="0"/>
              <a:t>26</a:t>
            </a:fld>
            <a:endParaRPr kumimoji="1" lang="ja-JP" altLang="en-US"/>
          </a:p>
        </p:txBody>
      </p:sp>
    </p:spTree>
    <p:extLst>
      <p:ext uri="{BB962C8B-B14F-4D97-AF65-F5344CB8AC3E}">
        <p14:creationId xmlns:p14="http://schemas.microsoft.com/office/powerpoint/2010/main" val="1213008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054F8-DD86-4D17-83D3-529A298135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74690D-995E-1669-DB6E-53813021D4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593563-10EC-988A-6E1B-1F3AFE404D0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D7D413-1963-06CC-70F5-98A2A0FC7517}"/>
              </a:ext>
            </a:extLst>
          </p:cNvPr>
          <p:cNvSpPr>
            <a:spLocks noGrp="1"/>
          </p:cNvSpPr>
          <p:nvPr>
            <p:ph type="sldNum" sz="quarter" idx="5"/>
          </p:nvPr>
        </p:nvSpPr>
        <p:spPr/>
        <p:txBody>
          <a:bodyPr/>
          <a:lstStyle/>
          <a:p>
            <a:fld id="{B9F5FD06-9769-4775-9B4D-992206E35800}" type="slidenum">
              <a:rPr kumimoji="1" lang="ja-JP" altLang="en-US" smtClean="0"/>
              <a:t>27</a:t>
            </a:fld>
            <a:endParaRPr kumimoji="1" lang="ja-JP" altLang="en-US"/>
          </a:p>
        </p:txBody>
      </p:sp>
    </p:spTree>
    <p:extLst>
      <p:ext uri="{BB962C8B-B14F-4D97-AF65-F5344CB8AC3E}">
        <p14:creationId xmlns:p14="http://schemas.microsoft.com/office/powerpoint/2010/main" val="2526944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96338-4688-57C3-B554-5F3A36F4AA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EB2D52-85D3-9EF6-C995-4B6A9B7142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2E3F1C-C4BC-2B1A-99F2-5DA7986D444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04218A9-714E-B753-68EE-8FBFC6B3C87E}"/>
              </a:ext>
            </a:extLst>
          </p:cNvPr>
          <p:cNvSpPr>
            <a:spLocks noGrp="1"/>
          </p:cNvSpPr>
          <p:nvPr>
            <p:ph type="sldNum" sz="quarter" idx="5"/>
          </p:nvPr>
        </p:nvSpPr>
        <p:spPr/>
        <p:txBody>
          <a:bodyPr/>
          <a:lstStyle/>
          <a:p>
            <a:fld id="{B9F5FD06-9769-4775-9B4D-992206E35800}" type="slidenum">
              <a:rPr kumimoji="1" lang="ja-JP" altLang="en-US" smtClean="0"/>
              <a:t>28</a:t>
            </a:fld>
            <a:endParaRPr kumimoji="1" lang="ja-JP" altLang="en-US"/>
          </a:p>
        </p:txBody>
      </p:sp>
    </p:spTree>
    <p:extLst>
      <p:ext uri="{BB962C8B-B14F-4D97-AF65-F5344CB8AC3E}">
        <p14:creationId xmlns:p14="http://schemas.microsoft.com/office/powerpoint/2010/main" val="4120283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D1945-A44F-CBA0-212C-ECF4D1B7DE3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D4EDB0-27A7-CA85-4809-272BFC9BEC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A3BE95-DD15-06D4-DD92-6DBC231F67C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8695F9F-3C32-AB0C-21F3-0688C549AE99}"/>
              </a:ext>
            </a:extLst>
          </p:cNvPr>
          <p:cNvSpPr>
            <a:spLocks noGrp="1"/>
          </p:cNvSpPr>
          <p:nvPr>
            <p:ph type="sldNum" sz="quarter" idx="5"/>
          </p:nvPr>
        </p:nvSpPr>
        <p:spPr/>
        <p:txBody>
          <a:bodyPr/>
          <a:lstStyle/>
          <a:p>
            <a:fld id="{B9F5FD06-9769-4775-9B4D-992206E35800}" type="slidenum">
              <a:rPr kumimoji="1" lang="ja-JP" altLang="en-US" smtClean="0"/>
              <a:t>29</a:t>
            </a:fld>
            <a:endParaRPr kumimoji="1" lang="ja-JP" altLang="en-US"/>
          </a:p>
        </p:txBody>
      </p:sp>
    </p:spTree>
    <p:extLst>
      <p:ext uri="{BB962C8B-B14F-4D97-AF65-F5344CB8AC3E}">
        <p14:creationId xmlns:p14="http://schemas.microsoft.com/office/powerpoint/2010/main" val="566725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DC7D-89AF-AD2D-12A1-5B995A20AD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55D8FD-DBC0-7591-FF9D-BC57954FA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E2D0A7-22D6-CFE6-B212-31C52C1AFCC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440BB0-2663-7169-3D44-3564D372CB9D}"/>
              </a:ext>
            </a:extLst>
          </p:cNvPr>
          <p:cNvSpPr>
            <a:spLocks noGrp="1"/>
          </p:cNvSpPr>
          <p:nvPr>
            <p:ph type="sldNum" sz="quarter" idx="5"/>
          </p:nvPr>
        </p:nvSpPr>
        <p:spPr/>
        <p:txBody>
          <a:bodyPr/>
          <a:lstStyle/>
          <a:p>
            <a:fld id="{B9F5FD06-9769-4775-9B4D-992206E35800}" type="slidenum">
              <a:rPr kumimoji="1" lang="ja-JP" altLang="en-US" smtClean="0"/>
              <a:t>30</a:t>
            </a:fld>
            <a:endParaRPr kumimoji="1" lang="ja-JP" altLang="en-US"/>
          </a:p>
        </p:txBody>
      </p:sp>
    </p:spTree>
    <p:extLst>
      <p:ext uri="{BB962C8B-B14F-4D97-AF65-F5344CB8AC3E}">
        <p14:creationId xmlns:p14="http://schemas.microsoft.com/office/powerpoint/2010/main" val="73325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EFBEF-C6CD-FA12-14D3-AE653D448C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C7C305-3CDE-6F27-6489-9D7023D3F5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CC94BE-3BE3-16D7-3372-DA972D48CF3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C229A9-56E3-4D20-4CD5-CF577F1F2175}"/>
              </a:ext>
            </a:extLst>
          </p:cNvPr>
          <p:cNvSpPr>
            <a:spLocks noGrp="1"/>
          </p:cNvSpPr>
          <p:nvPr>
            <p:ph type="sldNum" sz="quarter" idx="5"/>
          </p:nvPr>
        </p:nvSpPr>
        <p:spPr/>
        <p:txBody>
          <a:bodyPr/>
          <a:lstStyle/>
          <a:p>
            <a:fld id="{B9F5FD06-9769-4775-9B4D-992206E35800}" type="slidenum">
              <a:rPr kumimoji="1" lang="ja-JP" altLang="en-US" smtClean="0"/>
              <a:t>4</a:t>
            </a:fld>
            <a:endParaRPr kumimoji="1" lang="ja-JP" altLang="en-US"/>
          </a:p>
        </p:txBody>
      </p:sp>
    </p:spTree>
    <p:extLst>
      <p:ext uri="{BB962C8B-B14F-4D97-AF65-F5344CB8AC3E}">
        <p14:creationId xmlns:p14="http://schemas.microsoft.com/office/powerpoint/2010/main" val="722031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84C02-C43D-0C8A-1E26-4B48543F02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2C1993-61BB-3DCE-29AE-8F56467673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9BCBD8-8E37-6FFE-4464-314F7143391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B9AD10-B273-2068-1E0A-77C592A72BA8}"/>
              </a:ext>
            </a:extLst>
          </p:cNvPr>
          <p:cNvSpPr>
            <a:spLocks noGrp="1"/>
          </p:cNvSpPr>
          <p:nvPr>
            <p:ph type="sldNum" sz="quarter" idx="5"/>
          </p:nvPr>
        </p:nvSpPr>
        <p:spPr/>
        <p:txBody>
          <a:bodyPr/>
          <a:lstStyle/>
          <a:p>
            <a:fld id="{B9F5FD06-9769-4775-9B4D-992206E35800}" type="slidenum">
              <a:rPr kumimoji="1" lang="ja-JP" altLang="en-US" smtClean="0"/>
              <a:t>31</a:t>
            </a:fld>
            <a:endParaRPr kumimoji="1" lang="ja-JP" altLang="en-US"/>
          </a:p>
        </p:txBody>
      </p:sp>
    </p:spTree>
    <p:extLst>
      <p:ext uri="{BB962C8B-B14F-4D97-AF65-F5344CB8AC3E}">
        <p14:creationId xmlns:p14="http://schemas.microsoft.com/office/powerpoint/2010/main" val="3636761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2DA73-BB15-14D4-F78A-BE50CDAB0B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209300-3F43-4A38-B23F-BEAC89AA41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CA492BE-F7F5-5581-D793-E3488FD27A9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25CDDA7-9870-3C48-7B8D-C6AFE25AA1C1}"/>
              </a:ext>
            </a:extLst>
          </p:cNvPr>
          <p:cNvSpPr>
            <a:spLocks noGrp="1"/>
          </p:cNvSpPr>
          <p:nvPr>
            <p:ph type="sldNum" sz="quarter" idx="5"/>
          </p:nvPr>
        </p:nvSpPr>
        <p:spPr/>
        <p:txBody>
          <a:bodyPr/>
          <a:lstStyle/>
          <a:p>
            <a:fld id="{B9F5FD06-9769-4775-9B4D-992206E35800}" type="slidenum">
              <a:rPr kumimoji="1" lang="ja-JP" altLang="en-US" smtClean="0"/>
              <a:t>32</a:t>
            </a:fld>
            <a:endParaRPr kumimoji="1" lang="ja-JP" altLang="en-US"/>
          </a:p>
        </p:txBody>
      </p:sp>
    </p:spTree>
    <p:extLst>
      <p:ext uri="{BB962C8B-B14F-4D97-AF65-F5344CB8AC3E}">
        <p14:creationId xmlns:p14="http://schemas.microsoft.com/office/powerpoint/2010/main" val="667533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3CDD5-F264-D1AF-A360-E4633744D4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B4F170-D2A6-F659-152C-8C6815559A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0134DD-903A-4E70-1D1E-ABEFBBF118F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7808C49-AAF7-3AD2-58DA-5FE1EE5445CD}"/>
              </a:ext>
            </a:extLst>
          </p:cNvPr>
          <p:cNvSpPr>
            <a:spLocks noGrp="1"/>
          </p:cNvSpPr>
          <p:nvPr>
            <p:ph type="sldNum" sz="quarter" idx="5"/>
          </p:nvPr>
        </p:nvSpPr>
        <p:spPr/>
        <p:txBody>
          <a:bodyPr/>
          <a:lstStyle/>
          <a:p>
            <a:fld id="{B9F5FD06-9769-4775-9B4D-992206E35800}" type="slidenum">
              <a:rPr kumimoji="1" lang="ja-JP" altLang="en-US" smtClean="0"/>
              <a:t>33</a:t>
            </a:fld>
            <a:endParaRPr kumimoji="1" lang="ja-JP" altLang="en-US"/>
          </a:p>
        </p:txBody>
      </p:sp>
    </p:spTree>
    <p:extLst>
      <p:ext uri="{BB962C8B-B14F-4D97-AF65-F5344CB8AC3E}">
        <p14:creationId xmlns:p14="http://schemas.microsoft.com/office/powerpoint/2010/main" val="2249482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40176-65D2-C376-2911-04B087924C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6DAF13-06AC-1470-9542-C73F9B91A2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B840E3-08FC-0FFC-280E-01E545DF407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6E72D-51C2-E9FB-42F7-C634B27D9419}"/>
              </a:ext>
            </a:extLst>
          </p:cNvPr>
          <p:cNvSpPr>
            <a:spLocks noGrp="1"/>
          </p:cNvSpPr>
          <p:nvPr>
            <p:ph type="sldNum" sz="quarter" idx="5"/>
          </p:nvPr>
        </p:nvSpPr>
        <p:spPr/>
        <p:txBody>
          <a:bodyPr/>
          <a:lstStyle/>
          <a:p>
            <a:fld id="{B9F5FD06-9769-4775-9B4D-992206E35800}" type="slidenum">
              <a:rPr kumimoji="1" lang="ja-JP" altLang="en-US" smtClean="0"/>
              <a:t>34</a:t>
            </a:fld>
            <a:endParaRPr kumimoji="1" lang="ja-JP" altLang="en-US"/>
          </a:p>
        </p:txBody>
      </p:sp>
    </p:spTree>
    <p:extLst>
      <p:ext uri="{BB962C8B-B14F-4D97-AF65-F5344CB8AC3E}">
        <p14:creationId xmlns:p14="http://schemas.microsoft.com/office/powerpoint/2010/main" val="3734516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7B63E-98E9-FADA-4EF7-4C6C0BA1A8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36E5C7-0916-8AE2-7940-0249C3C9DD5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F524288-1EBB-32C9-0F5B-EF6FF222ABF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B84DB52-4410-BE6A-D972-AE04A755410A}"/>
              </a:ext>
            </a:extLst>
          </p:cNvPr>
          <p:cNvSpPr>
            <a:spLocks noGrp="1"/>
          </p:cNvSpPr>
          <p:nvPr>
            <p:ph type="sldNum" sz="quarter" idx="5"/>
          </p:nvPr>
        </p:nvSpPr>
        <p:spPr/>
        <p:txBody>
          <a:bodyPr/>
          <a:lstStyle/>
          <a:p>
            <a:fld id="{B9F5FD06-9769-4775-9B4D-992206E35800}" type="slidenum">
              <a:rPr kumimoji="1" lang="ja-JP" altLang="en-US" smtClean="0"/>
              <a:t>35</a:t>
            </a:fld>
            <a:endParaRPr kumimoji="1" lang="ja-JP" altLang="en-US"/>
          </a:p>
        </p:txBody>
      </p:sp>
    </p:spTree>
    <p:extLst>
      <p:ext uri="{BB962C8B-B14F-4D97-AF65-F5344CB8AC3E}">
        <p14:creationId xmlns:p14="http://schemas.microsoft.com/office/powerpoint/2010/main" val="14808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DBC2-3956-F282-99E0-638A72D8EE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03609C-EE5F-4F8D-784A-90DB036F409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7496AE-1B7B-E066-E91D-E688F891B24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BCFC6-CD65-3BFE-5435-866D14945E88}"/>
              </a:ext>
            </a:extLst>
          </p:cNvPr>
          <p:cNvSpPr>
            <a:spLocks noGrp="1"/>
          </p:cNvSpPr>
          <p:nvPr>
            <p:ph type="sldNum" sz="quarter" idx="5"/>
          </p:nvPr>
        </p:nvSpPr>
        <p:spPr/>
        <p:txBody>
          <a:bodyPr/>
          <a:lstStyle/>
          <a:p>
            <a:fld id="{B9F5FD06-9769-4775-9B4D-992206E35800}" type="slidenum">
              <a:rPr kumimoji="1" lang="ja-JP" altLang="en-US" smtClean="0"/>
              <a:t>36</a:t>
            </a:fld>
            <a:endParaRPr kumimoji="1" lang="ja-JP" altLang="en-US"/>
          </a:p>
        </p:txBody>
      </p:sp>
    </p:spTree>
    <p:extLst>
      <p:ext uri="{BB962C8B-B14F-4D97-AF65-F5344CB8AC3E}">
        <p14:creationId xmlns:p14="http://schemas.microsoft.com/office/powerpoint/2010/main" val="2725656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BC291-A490-4D18-2EFC-0A2757CB16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CE2CF2-50E5-7283-8F75-6390EC2E93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619DF6-0EC6-1E90-03E3-EBD7B34C70C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8752C0-C517-8B48-D6B0-E2A0D2ACA6CD}"/>
              </a:ext>
            </a:extLst>
          </p:cNvPr>
          <p:cNvSpPr>
            <a:spLocks noGrp="1"/>
          </p:cNvSpPr>
          <p:nvPr>
            <p:ph type="sldNum" sz="quarter" idx="5"/>
          </p:nvPr>
        </p:nvSpPr>
        <p:spPr/>
        <p:txBody>
          <a:bodyPr/>
          <a:lstStyle/>
          <a:p>
            <a:fld id="{B9F5FD06-9769-4775-9B4D-992206E35800}" type="slidenum">
              <a:rPr kumimoji="1" lang="ja-JP" altLang="en-US" smtClean="0"/>
              <a:t>37</a:t>
            </a:fld>
            <a:endParaRPr kumimoji="1" lang="ja-JP" altLang="en-US"/>
          </a:p>
        </p:txBody>
      </p:sp>
    </p:spTree>
    <p:extLst>
      <p:ext uri="{BB962C8B-B14F-4D97-AF65-F5344CB8AC3E}">
        <p14:creationId xmlns:p14="http://schemas.microsoft.com/office/powerpoint/2010/main" val="3685880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7E519-37E7-3FC7-C8BE-1DD312FC7E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328A38-7191-92B9-386A-55A9410700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DAC9C7-5AC8-C0EC-ADED-EEEEF848A39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1646B6-4BDB-9D78-72AD-3EC12104DEF0}"/>
              </a:ext>
            </a:extLst>
          </p:cNvPr>
          <p:cNvSpPr>
            <a:spLocks noGrp="1"/>
          </p:cNvSpPr>
          <p:nvPr>
            <p:ph type="sldNum" sz="quarter" idx="5"/>
          </p:nvPr>
        </p:nvSpPr>
        <p:spPr/>
        <p:txBody>
          <a:bodyPr/>
          <a:lstStyle/>
          <a:p>
            <a:fld id="{B9F5FD06-9769-4775-9B4D-992206E35800}" type="slidenum">
              <a:rPr kumimoji="1" lang="ja-JP" altLang="en-US" smtClean="0"/>
              <a:t>38</a:t>
            </a:fld>
            <a:endParaRPr kumimoji="1" lang="ja-JP" altLang="en-US"/>
          </a:p>
        </p:txBody>
      </p:sp>
    </p:spTree>
    <p:extLst>
      <p:ext uri="{BB962C8B-B14F-4D97-AF65-F5344CB8AC3E}">
        <p14:creationId xmlns:p14="http://schemas.microsoft.com/office/powerpoint/2010/main" val="2369777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74938-EE34-9A51-B667-FA74A0713B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639588-14A6-BC45-A783-DD618D4D4F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4A965B-A8F9-2C75-D73B-E8B5B492AEC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B964F47-C43B-7743-CA70-D777E23A9128}"/>
              </a:ext>
            </a:extLst>
          </p:cNvPr>
          <p:cNvSpPr>
            <a:spLocks noGrp="1"/>
          </p:cNvSpPr>
          <p:nvPr>
            <p:ph type="sldNum" sz="quarter" idx="5"/>
          </p:nvPr>
        </p:nvSpPr>
        <p:spPr/>
        <p:txBody>
          <a:bodyPr/>
          <a:lstStyle/>
          <a:p>
            <a:fld id="{B9F5FD06-9769-4775-9B4D-992206E35800}" type="slidenum">
              <a:rPr kumimoji="1" lang="ja-JP" altLang="en-US" smtClean="0"/>
              <a:t>39</a:t>
            </a:fld>
            <a:endParaRPr kumimoji="1" lang="ja-JP" altLang="en-US"/>
          </a:p>
        </p:txBody>
      </p:sp>
    </p:spTree>
    <p:extLst>
      <p:ext uri="{BB962C8B-B14F-4D97-AF65-F5344CB8AC3E}">
        <p14:creationId xmlns:p14="http://schemas.microsoft.com/office/powerpoint/2010/main" val="2523363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0126-19A8-61CB-ACB3-D990163679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E03AFA-C5BF-3B56-8C9E-9D0930FFE8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98DE7B-4F0B-68F0-270C-DC291642795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D4D0917-3C99-9626-53A4-86DD7D1CBAA7}"/>
              </a:ext>
            </a:extLst>
          </p:cNvPr>
          <p:cNvSpPr>
            <a:spLocks noGrp="1"/>
          </p:cNvSpPr>
          <p:nvPr>
            <p:ph type="sldNum" sz="quarter" idx="5"/>
          </p:nvPr>
        </p:nvSpPr>
        <p:spPr/>
        <p:txBody>
          <a:bodyPr/>
          <a:lstStyle/>
          <a:p>
            <a:fld id="{B9F5FD06-9769-4775-9B4D-992206E35800}" type="slidenum">
              <a:rPr kumimoji="1" lang="ja-JP" altLang="en-US" smtClean="0"/>
              <a:t>40</a:t>
            </a:fld>
            <a:endParaRPr kumimoji="1" lang="ja-JP" altLang="en-US"/>
          </a:p>
        </p:txBody>
      </p:sp>
    </p:spTree>
    <p:extLst>
      <p:ext uri="{BB962C8B-B14F-4D97-AF65-F5344CB8AC3E}">
        <p14:creationId xmlns:p14="http://schemas.microsoft.com/office/powerpoint/2010/main" val="338089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D80EC-3D8C-EC86-8C40-82C070EDE9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D85997-D1D6-0839-DEBC-E79FEA53FF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A36CD0-BA3A-C54D-7354-C1A38DA120B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420EE1F-85F2-8BCB-BA19-C0132D7A4D09}"/>
              </a:ext>
            </a:extLst>
          </p:cNvPr>
          <p:cNvSpPr>
            <a:spLocks noGrp="1"/>
          </p:cNvSpPr>
          <p:nvPr>
            <p:ph type="sldNum" sz="quarter" idx="5"/>
          </p:nvPr>
        </p:nvSpPr>
        <p:spPr/>
        <p:txBody>
          <a:bodyPr/>
          <a:lstStyle/>
          <a:p>
            <a:fld id="{B9F5FD06-9769-4775-9B4D-992206E35800}" type="slidenum">
              <a:rPr kumimoji="1" lang="ja-JP" altLang="en-US" smtClean="0"/>
              <a:t>5</a:t>
            </a:fld>
            <a:endParaRPr kumimoji="1" lang="ja-JP" altLang="en-US"/>
          </a:p>
        </p:txBody>
      </p:sp>
    </p:spTree>
    <p:extLst>
      <p:ext uri="{BB962C8B-B14F-4D97-AF65-F5344CB8AC3E}">
        <p14:creationId xmlns:p14="http://schemas.microsoft.com/office/powerpoint/2010/main" val="3903449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5966B-0AE0-597C-8F08-86D8864825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CE1137-53BE-56EF-5927-9FAD90F9E7D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1F6EB0-AFCB-3D82-4F50-EC6B769680F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49EC5E-C9D7-25B0-C433-80B6238AA18B}"/>
              </a:ext>
            </a:extLst>
          </p:cNvPr>
          <p:cNvSpPr>
            <a:spLocks noGrp="1"/>
          </p:cNvSpPr>
          <p:nvPr>
            <p:ph type="sldNum" sz="quarter" idx="5"/>
          </p:nvPr>
        </p:nvSpPr>
        <p:spPr/>
        <p:txBody>
          <a:bodyPr/>
          <a:lstStyle/>
          <a:p>
            <a:fld id="{B9F5FD06-9769-4775-9B4D-992206E35800}" type="slidenum">
              <a:rPr kumimoji="1" lang="ja-JP" altLang="en-US" smtClean="0"/>
              <a:t>41</a:t>
            </a:fld>
            <a:endParaRPr kumimoji="1" lang="ja-JP" altLang="en-US"/>
          </a:p>
        </p:txBody>
      </p:sp>
    </p:spTree>
    <p:extLst>
      <p:ext uri="{BB962C8B-B14F-4D97-AF65-F5344CB8AC3E}">
        <p14:creationId xmlns:p14="http://schemas.microsoft.com/office/powerpoint/2010/main" val="2584468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4706-A987-3CC4-A377-C74D1D7933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62394C-C86D-11C0-2AA9-357C30F6B5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3F6CBB-8A23-65C9-ADD7-4D87D3ADCDB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97808B9-E7BE-5E30-18E9-5F9B6E44FC5E}"/>
              </a:ext>
            </a:extLst>
          </p:cNvPr>
          <p:cNvSpPr>
            <a:spLocks noGrp="1"/>
          </p:cNvSpPr>
          <p:nvPr>
            <p:ph type="sldNum" sz="quarter" idx="5"/>
          </p:nvPr>
        </p:nvSpPr>
        <p:spPr/>
        <p:txBody>
          <a:bodyPr/>
          <a:lstStyle/>
          <a:p>
            <a:fld id="{B9F5FD06-9769-4775-9B4D-992206E35800}" type="slidenum">
              <a:rPr kumimoji="1" lang="ja-JP" altLang="en-US" smtClean="0"/>
              <a:t>42</a:t>
            </a:fld>
            <a:endParaRPr kumimoji="1" lang="ja-JP" altLang="en-US"/>
          </a:p>
        </p:txBody>
      </p:sp>
    </p:spTree>
    <p:extLst>
      <p:ext uri="{BB962C8B-B14F-4D97-AF65-F5344CB8AC3E}">
        <p14:creationId xmlns:p14="http://schemas.microsoft.com/office/powerpoint/2010/main" val="305279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2C2C0-9CC0-8E30-51DA-398BC172C4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460D13-5012-A4B2-0F14-959822CB04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852D1F-C498-B9D5-E3D9-807DFE368DF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B65ABC-FAE4-1D65-6662-BBCB04ACADF6}"/>
              </a:ext>
            </a:extLst>
          </p:cNvPr>
          <p:cNvSpPr>
            <a:spLocks noGrp="1"/>
          </p:cNvSpPr>
          <p:nvPr>
            <p:ph type="sldNum" sz="quarter" idx="5"/>
          </p:nvPr>
        </p:nvSpPr>
        <p:spPr/>
        <p:txBody>
          <a:bodyPr/>
          <a:lstStyle/>
          <a:p>
            <a:fld id="{B9F5FD06-9769-4775-9B4D-992206E35800}" type="slidenum">
              <a:rPr kumimoji="1" lang="ja-JP" altLang="en-US" smtClean="0"/>
              <a:t>43</a:t>
            </a:fld>
            <a:endParaRPr kumimoji="1" lang="ja-JP" altLang="en-US"/>
          </a:p>
        </p:txBody>
      </p:sp>
    </p:spTree>
    <p:extLst>
      <p:ext uri="{BB962C8B-B14F-4D97-AF65-F5344CB8AC3E}">
        <p14:creationId xmlns:p14="http://schemas.microsoft.com/office/powerpoint/2010/main" val="98499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05937-0F28-E339-D0F4-4A23DC660B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9A86B7-60DA-D70F-AFE0-24C9658049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8CF1F8-C1BB-6BA9-5233-1502AE71E49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C625EFD-A02D-557D-7AEA-A99998CB4B8D}"/>
              </a:ext>
            </a:extLst>
          </p:cNvPr>
          <p:cNvSpPr>
            <a:spLocks noGrp="1"/>
          </p:cNvSpPr>
          <p:nvPr>
            <p:ph type="sldNum" sz="quarter" idx="5"/>
          </p:nvPr>
        </p:nvSpPr>
        <p:spPr/>
        <p:txBody>
          <a:bodyPr/>
          <a:lstStyle/>
          <a:p>
            <a:fld id="{B9F5FD06-9769-4775-9B4D-992206E35800}" type="slidenum">
              <a:rPr kumimoji="1" lang="ja-JP" altLang="en-US" smtClean="0"/>
              <a:t>44</a:t>
            </a:fld>
            <a:endParaRPr kumimoji="1" lang="ja-JP" altLang="en-US"/>
          </a:p>
        </p:txBody>
      </p:sp>
    </p:spTree>
    <p:extLst>
      <p:ext uri="{BB962C8B-B14F-4D97-AF65-F5344CB8AC3E}">
        <p14:creationId xmlns:p14="http://schemas.microsoft.com/office/powerpoint/2010/main" val="3058866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4FA4-9AFD-FF99-F4D3-AD6EE04D38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4084B2-6A47-7FCF-FDDD-B37F4AA9E9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5C764B-E9A9-28BF-0BBB-B7CBC830A1F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9DD280C-3B71-85ED-A3A8-208A5196B756}"/>
              </a:ext>
            </a:extLst>
          </p:cNvPr>
          <p:cNvSpPr>
            <a:spLocks noGrp="1"/>
          </p:cNvSpPr>
          <p:nvPr>
            <p:ph type="sldNum" sz="quarter" idx="5"/>
          </p:nvPr>
        </p:nvSpPr>
        <p:spPr/>
        <p:txBody>
          <a:bodyPr/>
          <a:lstStyle/>
          <a:p>
            <a:fld id="{B9F5FD06-9769-4775-9B4D-992206E35800}" type="slidenum">
              <a:rPr kumimoji="1" lang="ja-JP" altLang="en-US" smtClean="0"/>
              <a:t>45</a:t>
            </a:fld>
            <a:endParaRPr kumimoji="1" lang="ja-JP" altLang="en-US"/>
          </a:p>
        </p:txBody>
      </p:sp>
    </p:spTree>
    <p:extLst>
      <p:ext uri="{BB962C8B-B14F-4D97-AF65-F5344CB8AC3E}">
        <p14:creationId xmlns:p14="http://schemas.microsoft.com/office/powerpoint/2010/main" val="578512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3002-94AF-E311-2D6A-21B98179B2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14A047-2608-6E14-8FAB-02D01B4FB6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D8F32F-594E-F2B5-C39F-3549294AFF9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054E389-34B5-B4E2-DF71-F6A396C9A380}"/>
              </a:ext>
            </a:extLst>
          </p:cNvPr>
          <p:cNvSpPr>
            <a:spLocks noGrp="1"/>
          </p:cNvSpPr>
          <p:nvPr>
            <p:ph type="sldNum" sz="quarter" idx="5"/>
          </p:nvPr>
        </p:nvSpPr>
        <p:spPr/>
        <p:txBody>
          <a:bodyPr/>
          <a:lstStyle/>
          <a:p>
            <a:fld id="{B9F5FD06-9769-4775-9B4D-992206E35800}" type="slidenum">
              <a:rPr kumimoji="1" lang="ja-JP" altLang="en-US" smtClean="0"/>
              <a:t>46</a:t>
            </a:fld>
            <a:endParaRPr kumimoji="1" lang="ja-JP" altLang="en-US"/>
          </a:p>
        </p:txBody>
      </p:sp>
    </p:spTree>
    <p:extLst>
      <p:ext uri="{BB962C8B-B14F-4D97-AF65-F5344CB8AC3E}">
        <p14:creationId xmlns:p14="http://schemas.microsoft.com/office/powerpoint/2010/main" val="42504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D62AF-4E2B-6CF6-1A39-623371073F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C5E676-504F-9049-B26D-1D6E97A03A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FBE795-6C12-E65A-8838-D3CB7DB7E77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1BBD69-DCFB-10A6-B77A-89437A6DFA21}"/>
              </a:ext>
            </a:extLst>
          </p:cNvPr>
          <p:cNvSpPr>
            <a:spLocks noGrp="1"/>
          </p:cNvSpPr>
          <p:nvPr>
            <p:ph type="sldNum" sz="quarter" idx="5"/>
          </p:nvPr>
        </p:nvSpPr>
        <p:spPr/>
        <p:txBody>
          <a:bodyPr/>
          <a:lstStyle/>
          <a:p>
            <a:fld id="{B9F5FD06-9769-4775-9B4D-992206E35800}" type="slidenum">
              <a:rPr kumimoji="1" lang="ja-JP" altLang="en-US" smtClean="0"/>
              <a:t>47</a:t>
            </a:fld>
            <a:endParaRPr kumimoji="1" lang="ja-JP" altLang="en-US"/>
          </a:p>
        </p:txBody>
      </p:sp>
    </p:spTree>
    <p:extLst>
      <p:ext uri="{BB962C8B-B14F-4D97-AF65-F5344CB8AC3E}">
        <p14:creationId xmlns:p14="http://schemas.microsoft.com/office/powerpoint/2010/main" val="13472819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4C00D-8FD2-29FE-8A1F-8EFC9BA719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68FF14-3A03-78B4-92D7-98BD0568A9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A78E22-D22C-1DF3-206C-DFE135CA44B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E1AC4A-A79B-D74D-5F61-31093F1199FD}"/>
              </a:ext>
            </a:extLst>
          </p:cNvPr>
          <p:cNvSpPr>
            <a:spLocks noGrp="1"/>
          </p:cNvSpPr>
          <p:nvPr>
            <p:ph type="sldNum" sz="quarter" idx="5"/>
          </p:nvPr>
        </p:nvSpPr>
        <p:spPr/>
        <p:txBody>
          <a:bodyPr/>
          <a:lstStyle/>
          <a:p>
            <a:fld id="{B9F5FD06-9769-4775-9B4D-992206E35800}" type="slidenum">
              <a:rPr kumimoji="1" lang="ja-JP" altLang="en-US" smtClean="0"/>
              <a:t>48</a:t>
            </a:fld>
            <a:endParaRPr kumimoji="1" lang="ja-JP" altLang="en-US"/>
          </a:p>
        </p:txBody>
      </p:sp>
    </p:spTree>
    <p:extLst>
      <p:ext uri="{BB962C8B-B14F-4D97-AF65-F5344CB8AC3E}">
        <p14:creationId xmlns:p14="http://schemas.microsoft.com/office/powerpoint/2010/main" val="3659078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66F4-EC71-9B31-5FAD-4BDD8CD309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3D23F2-0633-1553-26F0-0EEC3E1D94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516856-EF43-28B5-CFCE-8DAF0D7A332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73CBE92-424C-1C6D-64F4-E0991BB49C8F}"/>
              </a:ext>
            </a:extLst>
          </p:cNvPr>
          <p:cNvSpPr>
            <a:spLocks noGrp="1"/>
          </p:cNvSpPr>
          <p:nvPr>
            <p:ph type="sldNum" sz="quarter" idx="5"/>
          </p:nvPr>
        </p:nvSpPr>
        <p:spPr/>
        <p:txBody>
          <a:bodyPr/>
          <a:lstStyle/>
          <a:p>
            <a:fld id="{B9F5FD06-9769-4775-9B4D-992206E35800}" type="slidenum">
              <a:rPr kumimoji="1" lang="ja-JP" altLang="en-US" smtClean="0"/>
              <a:t>49</a:t>
            </a:fld>
            <a:endParaRPr kumimoji="1" lang="ja-JP" altLang="en-US"/>
          </a:p>
        </p:txBody>
      </p:sp>
    </p:spTree>
    <p:extLst>
      <p:ext uri="{BB962C8B-B14F-4D97-AF65-F5344CB8AC3E}">
        <p14:creationId xmlns:p14="http://schemas.microsoft.com/office/powerpoint/2010/main" val="3888586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22200-2AA7-FC5B-54A1-49BAAC98C5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1FD4B6-6EB8-0BD5-07B4-8488654194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322350E-615D-1174-FF64-BD3CBD7A96D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240F65-57B6-1E45-9100-897C76E394F3}"/>
              </a:ext>
            </a:extLst>
          </p:cNvPr>
          <p:cNvSpPr>
            <a:spLocks noGrp="1"/>
          </p:cNvSpPr>
          <p:nvPr>
            <p:ph type="sldNum" sz="quarter" idx="5"/>
          </p:nvPr>
        </p:nvSpPr>
        <p:spPr/>
        <p:txBody>
          <a:bodyPr/>
          <a:lstStyle/>
          <a:p>
            <a:fld id="{B9F5FD06-9769-4775-9B4D-992206E35800}" type="slidenum">
              <a:rPr kumimoji="1" lang="ja-JP" altLang="en-US" smtClean="0"/>
              <a:t>50</a:t>
            </a:fld>
            <a:endParaRPr kumimoji="1" lang="ja-JP" altLang="en-US"/>
          </a:p>
        </p:txBody>
      </p:sp>
    </p:spTree>
    <p:extLst>
      <p:ext uri="{BB962C8B-B14F-4D97-AF65-F5344CB8AC3E}">
        <p14:creationId xmlns:p14="http://schemas.microsoft.com/office/powerpoint/2010/main" val="147493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C1C0-092F-91FB-E8CF-A2F26C1E02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54F18D-ADC3-7CAE-5193-9CC092810E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B0D43DF-1117-6DB0-B593-32F6C85D210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A24D47-F1C4-6D3C-3BC7-D71C4001CA0C}"/>
              </a:ext>
            </a:extLst>
          </p:cNvPr>
          <p:cNvSpPr>
            <a:spLocks noGrp="1"/>
          </p:cNvSpPr>
          <p:nvPr>
            <p:ph type="sldNum" sz="quarter" idx="5"/>
          </p:nvPr>
        </p:nvSpPr>
        <p:spPr/>
        <p:txBody>
          <a:bodyPr/>
          <a:lstStyle/>
          <a:p>
            <a:fld id="{B9F5FD06-9769-4775-9B4D-992206E35800}" type="slidenum">
              <a:rPr kumimoji="1" lang="ja-JP" altLang="en-US" smtClean="0"/>
              <a:t>6</a:t>
            </a:fld>
            <a:endParaRPr kumimoji="1" lang="ja-JP" altLang="en-US"/>
          </a:p>
        </p:txBody>
      </p:sp>
    </p:spTree>
    <p:extLst>
      <p:ext uri="{BB962C8B-B14F-4D97-AF65-F5344CB8AC3E}">
        <p14:creationId xmlns:p14="http://schemas.microsoft.com/office/powerpoint/2010/main" val="352218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D676-FE8C-C996-0EA4-5BD605FF82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FC8730-B03F-E0EF-61AA-B1ADEA20D0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A1C778-6420-FDBC-10C0-6B8467C8E00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732522-C7E3-C6AC-8164-1AB59DA67BEA}"/>
              </a:ext>
            </a:extLst>
          </p:cNvPr>
          <p:cNvSpPr>
            <a:spLocks noGrp="1"/>
          </p:cNvSpPr>
          <p:nvPr>
            <p:ph type="sldNum" sz="quarter" idx="5"/>
          </p:nvPr>
        </p:nvSpPr>
        <p:spPr/>
        <p:txBody>
          <a:bodyPr/>
          <a:lstStyle/>
          <a:p>
            <a:fld id="{B9F5FD06-9769-4775-9B4D-992206E35800}" type="slidenum">
              <a:rPr kumimoji="1" lang="ja-JP" altLang="en-US" smtClean="0"/>
              <a:t>7</a:t>
            </a:fld>
            <a:endParaRPr kumimoji="1" lang="ja-JP" altLang="en-US"/>
          </a:p>
        </p:txBody>
      </p:sp>
    </p:spTree>
    <p:extLst>
      <p:ext uri="{BB962C8B-B14F-4D97-AF65-F5344CB8AC3E}">
        <p14:creationId xmlns:p14="http://schemas.microsoft.com/office/powerpoint/2010/main" val="394095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3BFF7-B0F5-1EA4-B1AE-F1810B37E2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FBC437-D726-1680-CAE1-A886F02118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A906FF-A06C-2F3A-B166-32E08BF54D8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5067E1-9B2C-CD4A-845D-9767D70AA6E7}"/>
              </a:ext>
            </a:extLst>
          </p:cNvPr>
          <p:cNvSpPr>
            <a:spLocks noGrp="1"/>
          </p:cNvSpPr>
          <p:nvPr>
            <p:ph type="sldNum" sz="quarter" idx="5"/>
          </p:nvPr>
        </p:nvSpPr>
        <p:spPr/>
        <p:txBody>
          <a:bodyPr/>
          <a:lstStyle/>
          <a:p>
            <a:fld id="{B9F5FD06-9769-4775-9B4D-992206E35800}" type="slidenum">
              <a:rPr kumimoji="1" lang="ja-JP" altLang="en-US" smtClean="0"/>
              <a:t>8</a:t>
            </a:fld>
            <a:endParaRPr kumimoji="1" lang="ja-JP" altLang="en-US"/>
          </a:p>
        </p:txBody>
      </p:sp>
    </p:spTree>
    <p:extLst>
      <p:ext uri="{BB962C8B-B14F-4D97-AF65-F5344CB8AC3E}">
        <p14:creationId xmlns:p14="http://schemas.microsoft.com/office/powerpoint/2010/main" val="287630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B1C1A-8E7B-7029-1FAE-DD4AD01199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8E25DC-3D4E-54B1-4880-2175578434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8D43E3C-F60D-37C3-4399-99326ED6947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8551CC-893A-6E1B-E2C5-0F04BBD0E646}"/>
              </a:ext>
            </a:extLst>
          </p:cNvPr>
          <p:cNvSpPr>
            <a:spLocks noGrp="1"/>
          </p:cNvSpPr>
          <p:nvPr>
            <p:ph type="sldNum" sz="quarter" idx="5"/>
          </p:nvPr>
        </p:nvSpPr>
        <p:spPr/>
        <p:txBody>
          <a:bodyPr/>
          <a:lstStyle/>
          <a:p>
            <a:fld id="{B9F5FD06-9769-4775-9B4D-992206E35800}" type="slidenum">
              <a:rPr kumimoji="1" lang="ja-JP" altLang="en-US" smtClean="0"/>
              <a:t>9</a:t>
            </a:fld>
            <a:endParaRPr kumimoji="1" lang="ja-JP" altLang="en-US"/>
          </a:p>
        </p:txBody>
      </p:sp>
    </p:spTree>
    <p:extLst>
      <p:ext uri="{BB962C8B-B14F-4D97-AF65-F5344CB8AC3E}">
        <p14:creationId xmlns:p14="http://schemas.microsoft.com/office/powerpoint/2010/main" val="95944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AD383-B321-6D7C-26A3-62D0845B6F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21980F-8240-C4C1-79BB-F2F29F3559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269F39-3504-AA04-2CAE-C5CC90B7A2F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01037AD-905C-64EB-651C-2F09E6BF917C}"/>
              </a:ext>
            </a:extLst>
          </p:cNvPr>
          <p:cNvSpPr>
            <a:spLocks noGrp="1"/>
          </p:cNvSpPr>
          <p:nvPr>
            <p:ph type="sldNum" sz="quarter" idx="5"/>
          </p:nvPr>
        </p:nvSpPr>
        <p:spPr/>
        <p:txBody>
          <a:bodyPr/>
          <a:lstStyle/>
          <a:p>
            <a:fld id="{B9F5FD06-9769-4775-9B4D-992206E35800}" type="slidenum">
              <a:rPr kumimoji="1" lang="ja-JP" altLang="en-US" smtClean="0"/>
              <a:t>10</a:t>
            </a:fld>
            <a:endParaRPr kumimoji="1" lang="ja-JP" altLang="en-US"/>
          </a:p>
        </p:txBody>
      </p:sp>
    </p:spTree>
    <p:extLst>
      <p:ext uri="{BB962C8B-B14F-4D97-AF65-F5344CB8AC3E}">
        <p14:creationId xmlns:p14="http://schemas.microsoft.com/office/powerpoint/2010/main" val="106933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61762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388284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41127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301013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55537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330018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58178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22740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92652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260347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121775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F9684-CD3D-4898-B204-F8304A97F24A}" type="slidenum">
              <a:rPr kumimoji="1" lang="ja-JP" altLang="en-US" smtClean="0"/>
              <a:t>‹#›</a:t>
            </a:fld>
            <a:endParaRPr kumimoji="1" lang="ja-JP" altLang="en-US"/>
          </a:p>
        </p:txBody>
      </p:sp>
    </p:spTree>
    <p:extLst>
      <p:ext uri="{BB962C8B-B14F-4D97-AF65-F5344CB8AC3E}">
        <p14:creationId xmlns:p14="http://schemas.microsoft.com/office/powerpoint/2010/main" val="58522463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1C992-D246-DE98-B025-064FA3330ACF}"/>
            </a:ext>
          </a:extLst>
        </p:cNvPr>
        <p:cNvGrpSpPr/>
        <p:nvPr/>
      </p:nvGrpSpPr>
      <p:grpSpPr>
        <a:xfrm>
          <a:off x="0" y="0"/>
          <a:ext cx="0" cy="0"/>
          <a:chOff x="0" y="0"/>
          <a:chExt cx="0" cy="0"/>
        </a:xfrm>
      </p:grpSpPr>
      <p:grpSp>
        <p:nvGrpSpPr>
          <p:cNvPr id="15" name="Group 134">
            <a:extLst>
              <a:ext uri="{FF2B5EF4-FFF2-40B4-BE49-F238E27FC236}">
                <a16:creationId xmlns:a16="http://schemas.microsoft.com/office/drawing/2014/main" id="{70B3FEBE-76D9-568B-8AD4-050891213757}"/>
              </a:ext>
            </a:extLst>
          </p:cNvPr>
          <p:cNvGrpSpPr/>
          <p:nvPr/>
        </p:nvGrpSpPr>
        <p:grpSpPr>
          <a:xfrm>
            <a:off x="4536317" y="9304383"/>
            <a:ext cx="627062" cy="774700"/>
            <a:chOff x="2208213" y="3468688"/>
            <a:chExt cx="627062" cy="774700"/>
          </a:xfrm>
          <a:solidFill>
            <a:srgbClr val="A6A6A6"/>
          </a:solidFill>
        </p:grpSpPr>
        <p:sp>
          <p:nvSpPr>
            <p:cNvPr id="16" name="Freeform 9">
              <a:extLst>
                <a:ext uri="{FF2B5EF4-FFF2-40B4-BE49-F238E27FC236}">
                  <a16:creationId xmlns:a16="http://schemas.microsoft.com/office/drawing/2014/main" id="{0B57390D-F1EC-4187-FD3C-1D8725DC8853}"/>
                </a:ext>
              </a:extLst>
            </p:cNvPr>
            <p:cNvSpPr>
              <a:spLocks noEditPoints="1"/>
            </p:cNvSpPr>
            <p:nvPr/>
          </p:nvSpPr>
          <p:spPr bwMode="auto">
            <a:xfrm>
              <a:off x="2235200" y="3633788"/>
              <a:ext cx="180975" cy="173038"/>
            </a:xfrm>
            <a:custGeom>
              <a:avLst/>
              <a:gdLst/>
              <a:ahLst/>
              <a:cxnLst>
                <a:cxn ang="0">
                  <a:pos x="84" y="102"/>
                </a:cxn>
                <a:cxn ang="0">
                  <a:pos x="83" y="91"/>
                </a:cxn>
                <a:cxn ang="0">
                  <a:pos x="88" y="87"/>
                </a:cxn>
                <a:cxn ang="0">
                  <a:pos x="96" y="92"/>
                </a:cxn>
                <a:cxn ang="0">
                  <a:pos x="106" y="90"/>
                </a:cxn>
                <a:cxn ang="0">
                  <a:pos x="118" y="70"/>
                </a:cxn>
                <a:cxn ang="0">
                  <a:pos x="115" y="60"/>
                </a:cxn>
                <a:cxn ang="0">
                  <a:pos x="104" y="54"/>
                </a:cxn>
                <a:cxn ang="0">
                  <a:pos x="103" y="47"/>
                </a:cxn>
                <a:cxn ang="0">
                  <a:pos x="112" y="40"/>
                </a:cxn>
                <a:cxn ang="0">
                  <a:pos x="112" y="30"/>
                </a:cxn>
                <a:cxn ang="0">
                  <a:pos x="97" y="13"/>
                </a:cxn>
                <a:cxn ang="0">
                  <a:pos x="87" y="13"/>
                </a:cxn>
                <a:cxn ang="0">
                  <a:pos x="80" y="19"/>
                </a:cxn>
                <a:cxn ang="0">
                  <a:pos x="71" y="16"/>
                </a:cxn>
                <a:cxn ang="0">
                  <a:pos x="71" y="7"/>
                </a:cxn>
                <a:cxn ang="0">
                  <a:pos x="63" y="0"/>
                </a:cxn>
                <a:cxn ang="0">
                  <a:pos x="41" y="2"/>
                </a:cxn>
                <a:cxn ang="0">
                  <a:pos x="34" y="9"/>
                </a:cxn>
                <a:cxn ang="0">
                  <a:pos x="35" y="20"/>
                </a:cxn>
                <a:cxn ang="0">
                  <a:pos x="29" y="24"/>
                </a:cxn>
                <a:cxn ang="0">
                  <a:pos x="19" y="20"/>
                </a:cxn>
                <a:cxn ang="0">
                  <a:pos x="9" y="23"/>
                </a:cxn>
                <a:cxn ang="0">
                  <a:pos x="0" y="43"/>
                </a:cxn>
                <a:cxn ang="0">
                  <a:pos x="0" y="45"/>
                </a:cxn>
                <a:cxn ang="0">
                  <a:pos x="2" y="53"/>
                </a:cxn>
                <a:cxn ang="0">
                  <a:pos x="13" y="58"/>
                </a:cxn>
                <a:cxn ang="0">
                  <a:pos x="15" y="65"/>
                </a:cxn>
                <a:cxn ang="0">
                  <a:pos x="6" y="72"/>
                </a:cxn>
                <a:cxn ang="0">
                  <a:pos x="6" y="82"/>
                </a:cxn>
                <a:cxn ang="0">
                  <a:pos x="21" y="100"/>
                </a:cxn>
                <a:cxn ang="0">
                  <a:pos x="30" y="100"/>
                </a:cxn>
                <a:cxn ang="0">
                  <a:pos x="31" y="100"/>
                </a:cxn>
                <a:cxn ang="0">
                  <a:pos x="39" y="93"/>
                </a:cxn>
                <a:cxn ang="0">
                  <a:pos x="46" y="95"/>
                </a:cxn>
                <a:cxn ang="0">
                  <a:pos x="47" y="104"/>
                </a:cxn>
                <a:cxn ang="0">
                  <a:pos x="54" y="112"/>
                </a:cxn>
                <a:cxn ang="0">
                  <a:pos x="76" y="110"/>
                </a:cxn>
                <a:cxn ang="0">
                  <a:pos x="84" y="102"/>
                </a:cxn>
                <a:cxn ang="0">
                  <a:pos x="57" y="78"/>
                </a:cxn>
                <a:cxn ang="0">
                  <a:pos x="35" y="56"/>
                </a:cxn>
                <a:cxn ang="0">
                  <a:pos x="57" y="33"/>
                </a:cxn>
                <a:cxn ang="0">
                  <a:pos x="80" y="56"/>
                </a:cxn>
                <a:cxn ang="0">
                  <a:pos x="57" y="78"/>
                </a:cxn>
                <a:cxn ang="0">
                  <a:pos x="57" y="78"/>
                </a:cxn>
                <a:cxn ang="0">
                  <a:pos x="57" y="78"/>
                </a:cxn>
              </a:cxnLst>
              <a:rect l="0" t="0" r="r" b="b"/>
              <a:pathLst>
                <a:path w="118" h="112">
                  <a:moveTo>
                    <a:pt x="84" y="102"/>
                  </a:moveTo>
                  <a:cubicBezTo>
                    <a:pt x="84" y="102"/>
                    <a:pt x="83" y="95"/>
                    <a:pt x="83" y="91"/>
                  </a:cubicBezTo>
                  <a:cubicBezTo>
                    <a:pt x="84" y="90"/>
                    <a:pt x="86" y="88"/>
                    <a:pt x="88" y="87"/>
                  </a:cubicBezTo>
                  <a:cubicBezTo>
                    <a:pt x="91" y="89"/>
                    <a:pt x="96" y="92"/>
                    <a:pt x="96" y="92"/>
                  </a:cubicBezTo>
                  <a:cubicBezTo>
                    <a:pt x="106" y="90"/>
                    <a:pt x="106" y="90"/>
                    <a:pt x="106" y="90"/>
                  </a:cubicBezTo>
                  <a:cubicBezTo>
                    <a:pt x="118" y="70"/>
                    <a:pt x="118" y="70"/>
                    <a:pt x="118" y="70"/>
                  </a:cubicBezTo>
                  <a:cubicBezTo>
                    <a:pt x="115" y="60"/>
                    <a:pt x="115" y="60"/>
                    <a:pt x="115" y="60"/>
                  </a:cubicBezTo>
                  <a:cubicBezTo>
                    <a:pt x="115" y="60"/>
                    <a:pt x="108" y="56"/>
                    <a:pt x="104" y="54"/>
                  </a:cubicBezTo>
                  <a:cubicBezTo>
                    <a:pt x="104" y="52"/>
                    <a:pt x="103" y="50"/>
                    <a:pt x="103" y="47"/>
                  </a:cubicBezTo>
                  <a:cubicBezTo>
                    <a:pt x="106" y="45"/>
                    <a:pt x="112" y="40"/>
                    <a:pt x="112" y="40"/>
                  </a:cubicBezTo>
                  <a:cubicBezTo>
                    <a:pt x="112" y="30"/>
                    <a:pt x="112" y="30"/>
                    <a:pt x="112" y="30"/>
                  </a:cubicBezTo>
                  <a:cubicBezTo>
                    <a:pt x="97" y="13"/>
                    <a:pt x="97" y="13"/>
                    <a:pt x="97" y="13"/>
                  </a:cubicBezTo>
                  <a:cubicBezTo>
                    <a:pt x="87" y="13"/>
                    <a:pt x="87" y="13"/>
                    <a:pt x="87" y="13"/>
                  </a:cubicBezTo>
                  <a:cubicBezTo>
                    <a:pt x="87" y="13"/>
                    <a:pt x="82" y="17"/>
                    <a:pt x="80" y="19"/>
                  </a:cubicBezTo>
                  <a:cubicBezTo>
                    <a:pt x="77" y="18"/>
                    <a:pt x="74" y="16"/>
                    <a:pt x="71" y="16"/>
                  </a:cubicBezTo>
                  <a:cubicBezTo>
                    <a:pt x="71" y="13"/>
                    <a:pt x="71" y="7"/>
                    <a:pt x="71" y="7"/>
                  </a:cubicBezTo>
                  <a:cubicBezTo>
                    <a:pt x="63" y="0"/>
                    <a:pt x="63" y="0"/>
                    <a:pt x="63" y="0"/>
                  </a:cubicBezTo>
                  <a:cubicBezTo>
                    <a:pt x="41" y="2"/>
                    <a:pt x="41" y="2"/>
                    <a:pt x="41" y="2"/>
                  </a:cubicBezTo>
                  <a:cubicBezTo>
                    <a:pt x="34" y="9"/>
                    <a:pt x="34" y="9"/>
                    <a:pt x="34" y="9"/>
                  </a:cubicBezTo>
                  <a:cubicBezTo>
                    <a:pt x="34" y="9"/>
                    <a:pt x="35" y="16"/>
                    <a:pt x="35" y="20"/>
                  </a:cubicBezTo>
                  <a:cubicBezTo>
                    <a:pt x="33" y="21"/>
                    <a:pt x="31" y="23"/>
                    <a:pt x="29" y="24"/>
                  </a:cubicBezTo>
                  <a:cubicBezTo>
                    <a:pt x="25" y="23"/>
                    <a:pt x="19" y="20"/>
                    <a:pt x="19" y="20"/>
                  </a:cubicBezTo>
                  <a:cubicBezTo>
                    <a:pt x="9" y="23"/>
                    <a:pt x="9" y="23"/>
                    <a:pt x="9" y="23"/>
                  </a:cubicBezTo>
                  <a:cubicBezTo>
                    <a:pt x="0" y="43"/>
                    <a:pt x="0" y="43"/>
                    <a:pt x="0" y="43"/>
                  </a:cubicBezTo>
                  <a:cubicBezTo>
                    <a:pt x="0" y="45"/>
                    <a:pt x="0" y="45"/>
                    <a:pt x="0" y="45"/>
                  </a:cubicBezTo>
                  <a:cubicBezTo>
                    <a:pt x="2" y="53"/>
                    <a:pt x="2" y="53"/>
                    <a:pt x="2" y="53"/>
                  </a:cubicBezTo>
                  <a:cubicBezTo>
                    <a:pt x="2" y="53"/>
                    <a:pt x="10" y="56"/>
                    <a:pt x="13" y="58"/>
                  </a:cubicBezTo>
                  <a:cubicBezTo>
                    <a:pt x="14" y="60"/>
                    <a:pt x="14" y="63"/>
                    <a:pt x="15" y="65"/>
                  </a:cubicBezTo>
                  <a:cubicBezTo>
                    <a:pt x="12" y="67"/>
                    <a:pt x="6" y="72"/>
                    <a:pt x="6" y="72"/>
                  </a:cubicBezTo>
                  <a:cubicBezTo>
                    <a:pt x="6" y="82"/>
                    <a:pt x="6" y="82"/>
                    <a:pt x="6" y="82"/>
                  </a:cubicBezTo>
                  <a:cubicBezTo>
                    <a:pt x="21" y="100"/>
                    <a:pt x="21" y="100"/>
                    <a:pt x="21" y="100"/>
                  </a:cubicBezTo>
                  <a:cubicBezTo>
                    <a:pt x="21" y="100"/>
                    <a:pt x="29" y="101"/>
                    <a:pt x="30" y="100"/>
                  </a:cubicBezTo>
                  <a:cubicBezTo>
                    <a:pt x="30" y="100"/>
                    <a:pt x="31" y="100"/>
                    <a:pt x="31" y="100"/>
                  </a:cubicBezTo>
                  <a:cubicBezTo>
                    <a:pt x="31" y="100"/>
                    <a:pt x="36" y="95"/>
                    <a:pt x="39" y="93"/>
                  </a:cubicBezTo>
                  <a:cubicBezTo>
                    <a:pt x="41" y="94"/>
                    <a:pt x="44" y="95"/>
                    <a:pt x="46" y="95"/>
                  </a:cubicBezTo>
                  <a:cubicBezTo>
                    <a:pt x="46" y="98"/>
                    <a:pt x="47" y="104"/>
                    <a:pt x="47" y="104"/>
                  </a:cubicBezTo>
                  <a:cubicBezTo>
                    <a:pt x="54" y="112"/>
                    <a:pt x="54" y="112"/>
                    <a:pt x="54" y="112"/>
                  </a:cubicBezTo>
                  <a:cubicBezTo>
                    <a:pt x="76" y="110"/>
                    <a:pt x="76" y="110"/>
                    <a:pt x="76" y="110"/>
                  </a:cubicBezTo>
                  <a:lnTo>
                    <a:pt x="84" y="102"/>
                  </a:lnTo>
                  <a:close/>
                  <a:moveTo>
                    <a:pt x="57" y="78"/>
                  </a:moveTo>
                  <a:cubicBezTo>
                    <a:pt x="45" y="78"/>
                    <a:pt x="35" y="68"/>
                    <a:pt x="35" y="56"/>
                  </a:cubicBezTo>
                  <a:cubicBezTo>
                    <a:pt x="35" y="43"/>
                    <a:pt x="45" y="33"/>
                    <a:pt x="57" y="33"/>
                  </a:cubicBezTo>
                  <a:cubicBezTo>
                    <a:pt x="70" y="33"/>
                    <a:pt x="80" y="43"/>
                    <a:pt x="80" y="56"/>
                  </a:cubicBezTo>
                  <a:cubicBezTo>
                    <a:pt x="80" y="68"/>
                    <a:pt x="70" y="78"/>
                    <a:pt x="57" y="78"/>
                  </a:cubicBezTo>
                  <a:close/>
                  <a:moveTo>
                    <a:pt x="57" y="78"/>
                  </a:moveTo>
                  <a:cubicBezTo>
                    <a:pt x="57" y="78"/>
                    <a:pt x="57" y="78"/>
                    <a:pt x="57" y="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0">
              <a:extLst>
                <a:ext uri="{FF2B5EF4-FFF2-40B4-BE49-F238E27FC236}">
                  <a16:creationId xmlns:a16="http://schemas.microsoft.com/office/drawing/2014/main" id="{CC06924D-79F4-858A-ABD6-D6C554BC9B4B}"/>
                </a:ext>
              </a:extLst>
            </p:cNvPr>
            <p:cNvSpPr>
              <a:spLocks noEditPoints="1"/>
            </p:cNvSpPr>
            <p:nvPr/>
          </p:nvSpPr>
          <p:spPr bwMode="auto">
            <a:xfrm>
              <a:off x="2360613" y="3786188"/>
              <a:ext cx="138113" cy="131763"/>
            </a:xfrm>
            <a:custGeom>
              <a:avLst/>
              <a:gdLst/>
              <a:ahLst/>
              <a:cxnLst>
                <a:cxn ang="0">
                  <a:pos x="64" y="78"/>
                </a:cxn>
                <a:cxn ang="0">
                  <a:pos x="63" y="69"/>
                </a:cxn>
                <a:cxn ang="0">
                  <a:pos x="67" y="66"/>
                </a:cxn>
                <a:cxn ang="0">
                  <a:pos x="73" y="70"/>
                </a:cxn>
                <a:cxn ang="0">
                  <a:pos x="81" y="68"/>
                </a:cxn>
                <a:cxn ang="0">
                  <a:pos x="89" y="53"/>
                </a:cxn>
                <a:cxn ang="0">
                  <a:pos x="87" y="46"/>
                </a:cxn>
                <a:cxn ang="0">
                  <a:pos x="79" y="41"/>
                </a:cxn>
                <a:cxn ang="0">
                  <a:pos x="78" y="36"/>
                </a:cxn>
                <a:cxn ang="0">
                  <a:pos x="85" y="31"/>
                </a:cxn>
                <a:cxn ang="0">
                  <a:pos x="85" y="23"/>
                </a:cxn>
                <a:cxn ang="0">
                  <a:pos x="74" y="10"/>
                </a:cxn>
                <a:cxn ang="0">
                  <a:pos x="66" y="10"/>
                </a:cxn>
                <a:cxn ang="0">
                  <a:pos x="61" y="15"/>
                </a:cxn>
                <a:cxn ang="0">
                  <a:pos x="54" y="12"/>
                </a:cxn>
                <a:cxn ang="0">
                  <a:pos x="54" y="6"/>
                </a:cxn>
                <a:cxn ang="0">
                  <a:pos x="48" y="0"/>
                </a:cxn>
                <a:cxn ang="0">
                  <a:pos x="32" y="2"/>
                </a:cxn>
                <a:cxn ang="0">
                  <a:pos x="26" y="7"/>
                </a:cxn>
                <a:cxn ang="0">
                  <a:pos x="27" y="16"/>
                </a:cxn>
                <a:cxn ang="0">
                  <a:pos x="22" y="19"/>
                </a:cxn>
                <a:cxn ang="0">
                  <a:pos x="15" y="16"/>
                </a:cxn>
                <a:cxn ang="0">
                  <a:pos x="7" y="18"/>
                </a:cxn>
                <a:cxn ang="0">
                  <a:pos x="0" y="33"/>
                </a:cxn>
                <a:cxn ang="0">
                  <a:pos x="0" y="34"/>
                </a:cxn>
                <a:cxn ang="0">
                  <a:pos x="2" y="41"/>
                </a:cxn>
                <a:cxn ang="0">
                  <a:pos x="11" y="44"/>
                </a:cxn>
                <a:cxn ang="0">
                  <a:pos x="12" y="50"/>
                </a:cxn>
                <a:cxn ang="0">
                  <a:pos x="5" y="55"/>
                </a:cxn>
                <a:cxn ang="0">
                  <a:pos x="5" y="63"/>
                </a:cxn>
                <a:cxn ang="0">
                  <a:pos x="16" y="76"/>
                </a:cxn>
                <a:cxn ang="0">
                  <a:pos x="23" y="76"/>
                </a:cxn>
                <a:cxn ang="0">
                  <a:pos x="24" y="76"/>
                </a:cxn>
                <a:cxn ang="0">
                  <a:pos x="30" y="71"/>
                </a:cxn>
                <a:cxn ang="0">
                  <a:pos x="35" y="72"/>
                </a:cxn>
                <a:cxn ang="0">
                  <a:pos x="36" y="79"/>
                </a:cxn>
                <a:cxn ang="0">
                  <a:pos x="41" y="85"/>
                </a:cxn>
                <a:cxn ang="0">
                  <a:pos x="58" y="83"/>
                </a:cxn>
                <a:cxn ang="0">
                  <a:pos x="64" y="78"/>
                </a:cxn>
                <a:cxn ang="0">
                  <a:pos x="44" y="60"/>
                </a:cxn>
                <a:cxn ang="0">
                  <a:pos x="27" y="42"/>
                </a:cxn>
                <a:cxn ang="0">
                  <a:pos x="44" y="25"/>
                </a:cxn>
                <a:cxn ang="0">
                  <a:pos x="61" y="42"/>
                </a:cxn>
                <a:cxn ang="0">
                  <a:pos x="44" y="60"/>
                </a:cxn>
                <a:cxn ang="0">
                  <a:pos x="44" y="60"/>
                </a:cxn>
                <a:cxn ang="0">
                  <a:pos x="44" y="60"/>
                </a:cxn>
              </a:cxnLst>
              <a:rect l="0" t="0" r="r" b="b"/>
              <a:pathLst>
                <a:path w="89" h="85">
                  <a:moveTo>
                    <a:pt x="64" y="78"/>
                  </a:moveTo>
                  <a:cubicBezTo>
                    <a:pt x="64" y="78"/>
                    <a:pt x="63" y="72"/>
                    <a:pt x="63" y="69"/>
                  </a:cubicBezTo>
                  <a:cubicBezTo>
                    <a:pt x="64" y="68"/>
                    <a:pt x="66" y="67"/>
                    <a:pt x="67" y="66"/>
                  </a:cubicBezTo>
                  <a:cubicBezTo>
                    <a:pt x="69" y="68"/>
                    <a:pt x="73" y="70"/>
                    <a:pt x="73" y="70"/>
                  </a:cubicBezTo>
                  <a:cubicBezTo>
                    <a:pt x="81" y="68"/>
                    <a:pt x="81" y="68"/>
                    <a:pt x="81" y="68"/>
                  </a:cubicBezTo>
                  <a:cubicBezTo>
                    <a:pt x="89" y="53"/>
                    <a:pt x="89" y="53"/>
                    <a:pt x="89" y="53"/>
                  </a:cubicBezTo>
                  <a:cubicBezTo>
                    <a:pt x="87" y="46"/>
                    <a:pt x="87" y="46"/>
                    <a:pt x="87" y="46"/>
                  </a:cubicBezTo>
                  <a:cubicBezTo>
                    <a:pt x="87" y="46"/>
                    <a:pt x="82" y="43"/>
                    <a:pt x="79" y="41"/>
                  </a:cubicBezTo>
                  <a:cubicBezTo>
                    <a:pt x="79" y="39"/>
                    <a:pt x="79" y="38"/>
                    <a:pt x="78" y="36"/>
                  </a:cubicBezTo>
                  <a:cubicBezTo>
                    <a:pt x="81" y="34"/>
                    <a:pt x="85" y="31"/>
                    <a:pt x="85" y="31"/>
                  </a:cubicBezTo>
                  <a:cubicBezTo>
                    <a:pt x="85" y="23"/>
                    <a:pt x="85" y="23"/>
                    <a:pt x="85" y="23"/>
                  </a:cubicBezTo>
                  <a:cubicBezTo>
                    <a:pt x="74" y="10"/>
                    <a:pt x="74" y="10"/>
                    <a:pt x="74" y="10"/>
                  </a:cubicBezTo>
                  <a:cubicBezTo>
                    <a:pt x="66" y="10"/>
                    <a:pt x="66" y="10"/>
                    <a:pt x="66" y="10"/>
                  </a:cubicBezTo>
                  <a:cubicBezTo>
                    <a:pt x="66" y="10"/>
                    <a:pt x="63" y="13"/>
                    <a:pt x="61" y="15"/>
                  </a:cubicBezTo>
                  <a:cubicBezTo>
                    <a:pt x="59" y="14"/>
                    <a:pt x="57" y="13"/>
                    <a:pt x="54" y="12"/>
                  </a:cubicBezTo>
                  <a:cubicBezTo>
                    <a:pt x="54" y="10"/>
                    <a:pt x="54" y="6"/>
                    <a:pt x="54" y="6"/>
                  </a:cubicBezTo>
                  <a:cubicBezTo>
                    <a:pt x="48" y="0"/>
                    <a:pt x="48" y="0"/>
                    <a:pt x="48" y="0"/>
                  </a:cubicBezTo>
                  <a:cubicBezTo>
                    <a:pt x="32" y="2"/>
                    <a:pt x="32" y="2"/>
                    <a:pt x="32" y="2"/>
                  </a:cubicBezTo>
                  <a:cubicBezTo>
                    <a:pt x="26" y="7"/>
                    <a:pt x="26" y="7"/>
                    <a:pt x="26" y="7"/>
                  </a:cubicBezTo>
                  <a:cubicBezTo>
                    <a:pt x="26" y="7"/>
                    <a:pt x="27" y="13"/>
                    <a:pt x="27" y="16"/>
                  </a:cubicBezTo>
                  <a:cubicBezTo>
                    <a:pt x="25" y="17"/>
                    <a:pt x="24" y="18"/>
                    <a:pt x="22" y="19"/>
                  </a:cubicBezTo>
                  <a:cubicBezTo>
                    <a:pt x="20" y="18"/>
                    <a:pt x="15" y="16"/>
                    <a:pt x="15" y="16"/>
                  </a:cubicBezTo>
                  <a:cubicBezTo>
                    <a:pt x="7" y="18"/>
                    <a:pt x="7" y="18"/>
                    <a:pt x="7" y="18"/>
                  </a:cubicBezTo>
                  <a:cubicBezTo>
                    <a:pt x="0" y="33"/>
                    <a:pt x="0" y="33"/>
                    <a:pt x="0" y="33"/>
                  </a:cubicBezTo>
                  <a:cubicBezTo>
                    <a:pt x="0" y="34"/>
                    <a:pt x="0" y="34"/>
                    <a:pt x="0" y="34"/>
                  </a:cubicBezTo>
                  <a:cubicBezTo>
                    <a:pt x="2" y="41"/>
                    <a:pt x="2" y="41"/>
                    <a:pt x="2" y="41"/>
                  </a:cubicBezTo>
                  <a:cubicBezTo>
                    <a:pt x="2" y="41"/>
                    <a:pt x="8" y="43"/>
                    <a:pt x="11" y="44"/>
                  </a:cubicBezTo>
                  <a:cubicBezTo>
                    <a:pt x="11" y="46"/>
                    <a:pt x="11" y="48"/>
                    <a:pt x="12" y="50"/>
                  </a:cubicBezTo>
                  <a:cubicBezTo>
                    <a:pt x="9" y="51"/>
                    <a:pt x="5" y="55"/>
                    <a:pt x="5" y="55"/>
                  </a:cubicBezTo>
                  <a:cubicBezTo>
                    <a:pt x="5" y="63"/>
                    <a:pt x="5" y="63"/>
                    <a:pt x="5" y="63"/>
                  </a:cubicBezTo>
                  <a:cubicBezTo>
                    <a:pt x="16" y="76"/>
                    <a:pt x="16" y="76"/>
                    <a:pt x="16" y="76"/>
                  </a:cubicBezTo>
                  <a:cubicBezTo>
                    <a:pt x="16" y="76"/>
                    <a:pt x="23" y="76"/>
                    <a:pt x="23" y="76"/>
                  </a:cubicBezTo>
                  <a:cubicBezTo>
                    <a:pt x="23" y="76"/>
                    <a:pt x="24" y="76"/>
                    <a:pt x="24" y="76"/>
                  </a:cubicBezTo>
                  <a:cubicBezTo>
                    <a:pt x="24" y="76"/>
                    <a:pt x="28" y="72"/>
                    <a:pt x="30" y="71"/>
                  </a:cubicBezTo>
                  <a:cubicBezTo>
                    <a:pt x="32" y="71"/>
                    <a:pt x="33" y="72"/>
                    <a:pt x="35" y="72"/>
                  </a:cubicBezTo>
                  <a:cubicBezTo>
                    <a:pt x="35" y="75"/>
                    <a:pt x="36" y="79"/>
                    <a:pt x="36" y="79"/>
                  </a:cubicBezTo>
                  <a:cubicBezTo>
                    <a:pt x="41" y="85"/>
                    <a:pt x="41" y="85"/>
                    <a:pt x="41" y="85"/>
                  </a:cubicBezTo>
                  <a:cubicBezTo>
                    <a:pt x="58" y="83"/>
                    <a:pt x="58" y="83"/>
                    <a:pt x="58" y="83"/>
                  </a:cubicBezTo>
                  <a:lnTo>
                    <a:pt x="64" y="78"/>
                  </a:lnTo>
                  <a:close/>
                  <a:moveTo>
                    <a:pt x="44" y="60"/>
                  </a:moveTo>
                  <a:cubicBezTo>
                    <a:pt x="34" y="60"/>
                    <a:pt x="27" y="52"/>
                    <a:pt x="27" y="42"/>
                  </a:cubicBezTo>
                  <a:cubicBezTo>
                    <a:pt x="27" y="33"/>
                    <a:pt x="34" y="25"/>
                    <a:pt x="44" y="25"/>
                  </a:cubicBezTo>
                  <a:cubicBezTo>
                    <a:pt x="53" y="25"/>
                    <a:pt x="61" y="33"/>
                    <a:pt x="61" y="42"/>
                  </a:cubicBezTo>
                  <a:cubicBezTo>
                    <a:pt x="61" y="52"/>
                    <a:pt x="53" y="60"/>
                    <a:pt x="44" y="60"/>
                  </a:cubicBezTo>
                  <a:close/>
                  <a:moveTo>
                    <a:pt x="44" y="60"/>
                  </a:moveTo>
                  <a:cubicBezTo>
                    <a:pt x="44" y="60"/>
                    <a:pt x="44" y="60"/>
                    <a:pt x="44" y="6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1">
              <a:extLst>
                <a:ext uri="{FF2B5EF4-FFF2-40B4-BE49-F238E27FC236}">
                  <a16:creationId xmlns:a16="http://schemas.microsoft.com/office/drawing/2014/main" id="{8378BE02-014D-4A61-61ED-18946213791F}"/>
                </a:ext>
              </a:extLst>
            </p:cNvPr>
            <p:cNvSpPr>
              <a:spLocks noEditPoints="1"/>
            </p:cNvSpPr>
            <p:nvPr/>
          </p:nvSpPr>
          <p:spPr bwMode="auto">
            <a:xfrm>
              <a:off x="2339975" y="3576638"/>
              <a:ext cx="387350" cy="42863"/>
            </a:xfrm>
            <a:custGeom>
              <a:avLst/>
              <a:gdLst/>
              <a:ahLst/>
              <a:cxnLst>
                <a:cxn ang="0">
                  <a:pos x="233" y="0"/>
                </a:cxn>
                <a:cxn ang="0">
                  <a:pos x="18" y="0"/>
                </a:cxn>
                <a:cxn ang="0">
                  <a:pos x="18" y="28"/>
                </a:cxn>
                <a:cxn ang="0">
                  <a:pos x="233" y="28"/>
                </a:cxn>
                <a:cxn ang="0">
                  <a:pos x="233" y="0"/>
                </a:cxn>
                <a:cxn ang="0">
                  <a:pos x="233" y="0"/>
                </a:cxn>
                <a:cxn ang="0">
                  <a:pos x="233" y="0"/>
                </a:cxn>
              </a:cxnLst>
              <a:rect l="0" t="0" r="r" b="b"/>
              <a:pathLst>
                <a:path w="251" h="28">
                  <a:moveTo>
                    <a:pt x="233" y="0"/>
                  </a:moveTo>
                  <a:cubicBezTo>
                    <a:pt x="18" y="0"/>
                    <a:pt x="18" y="0"/>
                    <a:pt x="18" y="0"/>
                  </a:cubicBezTo>
                  <a:cubicBezTo>
                    <a:pt x="0" y="0"/>
                    <a:pt x="0" y="28"/>
                    <a:pt x="18" y="28"/>
                  </a:cubicBezTo>
                  <a:cubicBezTo>
                    <a:pt x="233" y="28"/>
                    <a:pt x="233" y="28"/>
                    <a:pt x="233" y="28"/>
                  </a:cubicBezTo>
                  <a:cubicBezTo>
                    <a:pt x="251" y="28"/>
                    <a:pt x="251" y="0"/>
                    <a:pt x="233" y="0"/>
                  </a:cubicBezTo>
                  <a:close/>
                  <a:moveTo>
                    <a:pt x="233" y="0"/>
                  </a:moveTo>
                  <a:cubicBezTo>
                    <a:pt x="233" y="0"/>
                    <a:pt x="233" y="0"/>
                    <a:pt x="23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2">
              <a:extLst>
                <a:ext uri="{FF2B5EF4-FFF2-40B4-BE49-F238E27FC236}">
                  <a16:creationId xmlns:a16="http://schemas.microsoft.com/office/drawing/2014/main" id="{761B794A-3F9B-D48F-98CD-1E954C0F0F7C}"/>
                </a:ext>
              </a:extLst>
            </p:cNvPr>
            <p:cNvSpPr>
              <a:spLocks noEditPoints="1"/>
            </p:cNvSpPr>
            <p:nvPr/>
          </p:nvSpPr>
          <p:spPr bwMode="auto">
            <a:xfrm>
              <a:off x="2513013" y="3678238"/>
              <a:ext cx="214313" cy="44450"/>
            </a:xfrm>
            <a:custGeom>
              <a:avLst/>
              <a:gdLst/>
              <a:ahLst/>
              <a:cxnLst>
                <a:cxn ang="0">
                  <a:pos x="121" y="0"/>
                </a:cxn>
                <a:cxn ang="0">
                  <a:pos x="18" y="0"/>
                </a:cxn>
                <a:cxn ang="0">
                  <a:pos x="18" y="28"/>
                </a:cxn>
                <a:cxn ang="0">
                  <a:pos x="121" y="28"/>
                </a:cxn>
                <a:cxn ang="0">
                  <a:pos x="121" y="0"/>
                </a:cxn>
                <a:cxn ang="0">
                  <a:pos x="121" y="0"/>
                </a:cxn>
                <a:cxn ang="0">
                  <a:pos x="121" y="0"/>
                </a:cxn>
              </a:cxnLst>
              <a:rect l="0" t="0" r="r" b="b"/>
              <a:pathLst>
                <a:path w="139" h="28">
                  <a:moveTo>
                    <a:pt x="121" y="0"/>
                  </a:moveTo>
                  <a:cubicBezTo>
                    <a:pt x="18" y="0"/>
                    <a:pt x="18" y="0"/>
                    <a:pt x="18" y="0"/>
                  </a:cubicBezTo>
                  <a:cubicBezTo>
                    <a:pt x="0" y="0"/>
                    <a:pt x="0" y="28"/>
                    <a:pt x="18" y="28"/>
                  </a:cubicBezTo>
                  <a:cubicBezTo>
                    <a:pt x="121" y="28"/>
                    <a:pt x="121" y="28"/>
                    <a:pt x="121" y="28"/>
                  </a:cubicBezTo>
                  <a:cubicBezTo>
                    <a:pt x="139" y="28"/>
                    <a:pt x="139" y="0"/>
                    <a:pt x="121" y="0"/>
                  </a:cubicBezTo>
                  <a:close/>
                  <a:moveTo>
                    <a:pt x="121" y="0"/>
                  </a:moveTo>
                  <a:cubicBezTo>
                    <a:pt x="121" y="0"/>
                    <a:pt x="121" y="0"/>
                    <a:pt x="12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3">
              <a:extLst>
                <a:ext uri="{FF2B5EF4-FFF2-40B4-BE49-F238E27FC236}">
                  <a16:creationId xmlns:a16="http://schemas.microsoft.com/office/drawing/2014/main" id="{0365EB89-55EE-AA37-F863-C3CC7E66DD96}"/>
                </a:ext>
              </a:extLst>
            </p:cNvPr>
            <p:cNvSpPr>
              <a:spLocks noEditPoints="1"/>
            </p:cNvSpPr>
            <p:nvPr/>
          </p:nvSpPr>
          <p:spPr bwMode="auto">
            <a:xfrm>
              <a:off x="2208213" y="3468688"/>
              <a:ext cx="606425" cy="327025"/>
            </a:xfrm>
            <a:custGeom>
              <a:avLst/>
              <a:gdLst/>
              <a:ahLst/>
              <a:cxnLst>
                <a:cxn ang="0">
                  <a:pos x="33" y="33"/>
                </a:cxn>
                <a:cxn ang="0">
                  <a:pos x="349" y="33"/>
                </a:cxn>
                <a:cxn ang="0">
                  <a:pos x="349" y="206"/>
                </a:cxn>
                <a:cxn ang="0">
                  <a:pos x="382" y="206"/>
                </a:cxn>
                <a:cxn ang="0">
                  <a:pos x="382" y="0"/>
                </a:cxn>
                <a:cxn ang="0">
                  <a:pos x="0" y="0"/>
                </a:cxn>
                <a:cxn ang="0">
                  <a:pos x="0" y="108"/>
                </a:cxn>
                <a:cxn ang="0">
                  <a:pos x="33" y="108"/>
                </a:cxn>
                <a:cxn ang="0">
                  <a:pos x="33" y="33"/>
                </a:cxn>
                <a:cxn ang="0">
                  <a:pos x="33" y="33"/>
                </a:cxn>
                <a:cxn ang="0">
                  <a:pos x="33" y="33"/>
                </a:cxn>
              </a:cxnLst>
              <a:rect l="0" t="0" r="r" b="b"/>
              <a:pathLst>
                <a:path w="382" h="206">
                  <a:moveTo>
                    <a:pt x="33" y="33"/>
                  </a:moveTo>
                  <a:lnTo>
                    <a:pt x="349" y="33"/>
                  </a:lnTo>
                  <a:lnTo>
                    <a:pt x="349" y="206"/>
                  </a:lnTo>
                  <a:lnTo>
                    <a:pt x="382" y="206"/>
                  </a:lnTo>
                  <a:lnTo>
                    <a:pt x="382" y="0"/>
                  </a:lnTo>
                  <a:lnTo>
                    <a:pt x="0" y="0"/>
                  </a:lnTo>
                  <a:lnTo>
                    <a:pt x="0" y="108"/>
                  </a:lnTo>
                  <a:lnTo>
                    <a:pt x="33" y="108"/>
                  </a:lnTo>
                  <a:lnTo>
                    <a:pt x="33" y="33"/>
                  </a:lnTo>
                  <a:close/>
                  <a:moveTo>
                    <a:pt x="33" y="33"/>
                  </a:moveTo>
                  <a:lnTo>
                    <a:pt x="33"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14">
              <a:extLst>
                <a:ext uri="{FF2B5EF4-FFF2-40B4-BE49-F238E27FC236}">
                  <a16:creationId xmlns:a16="http://schemas.microsoft.com/office/drawing/2014/main" id="{5949E220-9456-8F26-88B6-E7F43DADFC74}"/>
                </a:ext>
              </a:extLst>
            </p:cNvPr>
            <p:cNvSpPr>
              <a:spLocks noEditPoints="1"/>
            </p:cNvSpPr>
            <p:nvPr/>
          </p:nvSpPr>
          <p:spPr bwMode="auto">
            <a:xfrm>
              <a:off x="2208213" y="3468688"/>
              <a:ext cx="606425" cy="327025"/>
            </a:xfrm>
            <a:custGeom>
              <a:avLst/>
              <a:gdLst/>
              <a:ahLst/>
              <a:cxnLst>
                <a:cxn ang="0">
                  <a:pos x="33" y="33"/>
                </a:cxn>
                <a:cxn ang="0">
                  <a:pos x="349" y="33"/>
                </a:cxn>
                <a:cxn ang="0">
                  <a:pos x="349" y="206"/>
                </a:cxn>
                <a:cxn ang="0">
                  <a:pos x="382" y="206"/>
                </a:cxn>
                <a:cxn ang="0">
                  <a:pos x="382" y="0"/>
                </a:cxn>
                <a:cxn ang="0">
                  <a:pos x="0" y="0"/>
                </a:cxn>
                <a:cxn ang="0">
                  <a:pos x="0" y="108"/>
                </a:cxn>
                <a:cxn ang="0">
                  <a:pos x="33" y="108"/>
                </a:cxn>
                <a:cxn ang="0">
                  <a:pos x="33" y="33"/>
                </a:cxn>
                <a:cxn ang="0">
                  <a:pos x="33" y="33"/>
                </a:cxn>
                <a:cxn ang="0">
                  <a:pos x="33" y="33"/>
                </a:cxn>
              </a:cxnLst>
              <a:rect l="0" t="0" r="r" b="b"/>
              <a:pathLst>
                <a:path w="382" h="206">
                  <a:moveTo>
                    <a:pt x="33" y="33"/>
                  </a:moveTo>
                  <a:lnTo>
                    <a:pt x="349" y="33"/>
                  </a:lnTo>
                  <a:lnTo>
                    <a:pt x="349" y="206"/>
                  </a:lnTo>
                  <a:lnTo>
                    <a:pt x="382" y="206"/>
                  </a:lnTo>
                  <a:lnTo>
                    <a:pt x="382" y="0"/>
                  </a:lnTo>
                  <a:lnTo>
                    <a:pt x="0" y="0"/>
                  </a:lnTo>
                  <a:lnTo>
                    <a:pt x="0" y="108"/>
                  </a:lnTo>
                  <a:lnTo>
                    <a:pt x="33" y="108"/>
                  </a:lnTo>
                  <a:lnTo>
                    <a:pt x="33" y="33"/>
                  </a:lnTo>
                  <a:moveTo>
                    <a:pt x="33" y="33"/>
                  </a:moveTo>
                  <a:lnTo>
                    <a:pt x="33" y="3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15">
              <a:extLst>
                <a:ext uri="{FF2B5EF4-FFF2-40B4-BE49-F238E27FC236}">
                  <a16:creationId xmlns:a16="http://schemas.microsoft.com/office/drawing/2014/main" id="{12368B65-0136-E025-DCC7-1F5BACD05FA5}"/>
                </a:ext>
              </a:extLst>
            </p:cNvPr>
            <p:cNvSpPr>
              <a:spLocks noEditPoints="1"/>
            </p:cNvSpPr>
            <p:nvPr/>
          </p:nvSpPr>
          <p:spPr bwMode="auto">
            <a:xfrm>
              <a:off x="2459038" y="3948113"/>
              <a:ext cx="298450" cy="285750"/>
            </a:xfrm>
            <a:custGeom>
              <a:avLst/>
              <a:gdLst/>
              <a:ahLst/>
              <a:cxnLst>
                <a:cxn ang="0">
                  <a:pos x="171" y="91"/>
                </a:cxn>
                <a:cxn ang="0">
                  <a:pos x="170" y="81"/>
                </a:cxn>
                <a:cxn ang="0">
                  <a:pos x="185" y="69"/>
                </a:cxn>
                <a:cxn ang="0">
                  <a:pos x="186" y="52"/>
                </a:cxn>
                <a:cxn ang="0">
                  <a:pos x="162" y="23"/>
                </a:cxn>
                <a:cxn ang="0">
                  <a:pos x="146" y="22"/>
                </a:cxn>
                <a:cxn ang="0">
                  <a:pos x="133" y="32"/>
                </a:cxn>
                <a:cxn ang="0">
                  <a:pos x="120" y="27"/>
                </a:cxn>
                <a:cxn ang="0">
                  <a:pos x="119" y="12"/>
                </a:cxn>
                <a:cxn ang="0">
                  <a:pos x="107" y="0"/>
                </a:cxn>
                <a:cxn ang="0">
                  <a:pos x="70" y="2"/>
                </a:cxn>
                <a:cxn ang="0">
                  <a:pos x="58" y="13"/>
                </a:cxn>
                <a:cxn ang="0">
                  <a:pos x="59" y="32"/>
                </a:cxn>
                <a:cxn ang="0">
                  <a:pos x="49" y="39"/>
                </a:cxn>
                <a:cxn ang="0">
                  <a:pos x="33" y="31"/>
                </a:cxn>
                <a:cxn ang="0">
                  <a:pos x="17" y="35"/>
                </a:cxn>
                <a:cxn ang="0">
                  <a:pos x="0" y="68"/>
                </a:cxn>
                <a:cxn ang="0">
                  <a:pos x="0" y="70"/>
                </a:cxn>
                <a:cxn ang="0">
                  <a:pos x="4" y="85"/>
                </a:cxn>
                <a:cxn ang="0">
                  <a:pos x="22" y="93"/>
                </a:cxn>
                <a:cxn ang="0">
                  <a:pos x="23" y="105"/>
                </a:cxn>
                <a:cxn ang="0">
                  <a:pos x="9" y="116"/>
                </a:cxn>
                <a:cxn ang="0">
                  <a:pos x="9" y="133"/>
                </a:cxn>
                <a:cxn ang="0">
                  <a:pos x="32" y="162"/>
                </a:cxn>
                <a:cxn ang="0">
                  <a:pos x="46" y="164"/>
                </a:cxn>
                <a:cxn ang="0">
                  <a:pos x="49" y="163"/>
                </a:cxn>
                <a:cxn ang="0">
                  <a:pos x="62" y="152"/>
                </a:cxn>
                <a:cxn ang="0">
                  <a:pos x="73" y="156"/>
                </a:cxn>
                <a:cxn ang="0">
                  <a:pos x="74" y="171"/>
                </a:cxn>
                <a:cxn ang="0">
                  <a:pos x="86" y="184"/>
                </a:cxn>
                <a:cxn ang="0">
                  <a:pos x="123" y="182"/>
                </a:cxn>
                <a:cxn ang="0">
                  <a:pos x="135" y="170"/>
                </a:cxn>
                <a:cxn ang="0">
                  <a:pos x="134" y="151"/>
                </a:cxn>
                <a:cxn ang="0">
                  <a:pos x="143" y="145"/>
                </a:cxn>
                <a:cxn ang="0">
                  <a:pos x="157" y="154"/>
                </a:cxn>
                <a:cxn ang="0">
                  <a:pos x="173" y="150"/>
                </a:cxn>
                <a:cxn ang="0">
                  <a:pos x="193" y="119"/>
                </a:cxn>
                <a:cxn ang="0">
                  <a:pos x="189" y="102"/>
                </a:cxn>
                <a:cxn ang="0">
                  <a:pos x="171" y="91"/>
                </a:cxn>
                <a:cxn ang="0">
                  <a:pos x="93" y="129"/>
                </a:cxn>
                <a:cxn ang="0">
                  <a:pos x="57" y="91"/>
                </a:cxn>
                <a:cxn ang="0">
                  <a:pos x="96" y="55"/>
                </a:cxn>
                <a:cxn ang="0">
                  <a:pos x="132" y="93"/>
                </a:cxn>
                <a:cxn ang="0">
                  <a:pos x="93" y="129"/>
                </a:cxn>
                <a:cxn ang="0">
                  <a:pos x="93" y="129"/>
                </a:cxn>
                <a:cxn ang="0">
                  <a:pos x="93" y="129"/>
                </a:cxn>
              </a:cxnLst>
              <a:rect l="0" t="0" r="r" b="b"/>
              <a:pathLst>
                <a:path w="193" h="184">
                  <a:moveTo>
                    <a:pt x="171" y="91"/>
                  </a:moveTo>
                  <a:cubicBezTo>
                    <a:pt x="171" y="88"/>
                    <a:pt x="171" y="84"/>
                    <a:pt x="170" y="81"/>
                  </a:cubicBezTo>
                  <a:cubicBezTo>
                    <a:pt x="175" y="77"/>
                    <a:pt x="185" y="69"/>
                    <a:pt x="185" y="69"/>
                  </a:cubicBezTo>
                  <a:cubicBezTo>
                    <a:pt x="186" y="52"/>
                    <a:pt x="186" y="52"/>
                    <a:pt x="186" y="52"/>
                  </a:cubicBezTo>
                  <a:cubicBezTo>
                    <a:pt x="162" y="23"/>
                    <a:pt x="162" y="23"/>
                    <a:pt x="162" y="23"/>
                  </a:cubicBezTo>
                  <a:cubicBezTo>
                    <a:pt x="146" y="22"/>
                    <a:pt x="146" y="22"/>
                    <a:pt x="146" y="22"/>
                  </a:cubicBezTo>
                  <a:cubicBezTo>
                    <a:pt x="146" y="22"/>
                    <a:pt x="137" y="29"/>
                    <a:pt x="133" y="32"/>
                  </a:cubicBezTo>
                  <a:cubicBezTo>
                    <a:pt x="129" y="30"/>
                    <a:pt x="124" y="28"/>
                    <a:pt x="120" y="27"/>
                  </a:cubicBezTo>
                  <a:cubicBezTo>
                    <a:pt x="119" y="22"/>
                    <a:pt x="119" y="12"/>
                    <a:pt x="119" y="12"/>
                  </a:cubicBezTo>
                  <a:cubicBezTo>
                    <a:pt x="107" y="0"/>
                    <a:pt x="107" y="0"/>
                    <a:pt x="107" y="0"/>
                  </a:cubicBezTo>
                  <a:cubicBezTo>
                    <a:pt x="70" y="2"/>
                    <a:pt x="70" y="2"/>
                    <a:pt x="70" y="2"/>
                  </a:cubicBezTo>
                  <a:cubicBezTo>
                    <a:pt x="58" y="13"/>
                    <a:pt x="58" y="13"/>
                    <a:pt x="58" y="13"/>
                  </a:cubicBezTo>
                  <a:cubicBezTo>
                    <a:pt x="58" y="13"/>
                    <a:pt x="59" y="26"/>
                    <a:pt x="59" y="32"/>
                  </a:cubicBezTo>
                  <a:cubicBezTo>
                    <a:pt x="55" y="34"/>
                    <a:pt x="52" y="36"/>
                    <a:pt x="49" y="39"/>
                  </a:cubicBezTo>
                  <a:cubicBezTo>
                    <a:pt x="44" y="36"/>
                    <a:pt x="33" y="31"/>
                    <a:pt x="33" y="31"/>
                  </a:cubicBezTo>
                  <a:cubicBezTo>
                    <a:pt x="17" y="35"/>
                    <a:pt x="17" y="35"/>
                    <a:pt x="17" y="35"/>
                  </a:cubicBezTo>
                  <a:cubicBezTo>
                    <a:pt x="0" y="68"/>
                    <a:pt x="0" y="68"/>
                    <a:pt x="0" y="68"/>
                  </a:cubicBezTo>
                  <a:cubicBezTo>
                    <a:pt x="0" y="70"/>
                    <a:pt x="0" y="70"/>
                    <a:pt x="0" y="70"/>
                  </a:cubicBezTo>
                  <a:cubicBezTo>
                    <a:pt x="4" y="85"/>
                    <a:pt x="4" y="85"/>
                    <a:pt x="4" y="85"/>
                  </a:cubicBezTo>
                  <a:cubicBezTo>
                    <a:pt x="4" y="85"/>
                    <a:pt x="16" y="90"/>
                    <a:pt x="22" y="93"/>
                  </a:cubicBezTo>
                  <a:cubicBezTo>
                    <a:pt x="22" y="97"/>
                    <a:pt x="22" y="101"/>
                    <a:pt x="23" y="105"/>
                  </a:cubicBezTo>
                  <a:cubicBezTo>
                    <a:pt x="19" y="109"/>
                    <a:pt x="9" y="116"/>
                    <a:pt x="9" y="116"/>
                  </a:cubicBezTo>
                  <a:cubicBezTo>
                    <a:pt x="9" y="133"/>
                    <a:pt x="9" y="133"/>
                    <a:pt x="9" y="133"/>
                  </a:cubicBezTo>
                  <a:cubicBezTo>
                    <a:pt x="32" y="162"/>
                    <a:pt x="32" y="162"/>
                    <a:pt x="32" y="162"/>
                  </a:cubicBezTo>
                  <a:cubicBezTo>
                    <a:pt x="32" y="162"/>
                    <a:pt x="45" y="164"/>
                    <a:pt x="46" y="164"/>
                  </a:cubicBezTo>
                  <a:cubicBezTo>
                    <a:pt x="49" y="163"/>
                    <a:pt x="49" y="163"/>
                    <a:pt x="49" y="163"/>
                  </a:cubicBezTo>
                  <a:cubicBezTo>
                    <a:pt x="49" y="163"/>
                    <a:pt x="57" y="156"/>
                    <a:pt x="62" y="152"/>
                  </a:cubicBezTo>
                  <a:cubicBezTo>
                    <a:pt x="66" y="154"/>
                    <a:pt x="69" y="155"/>
                    <a:pt x="73" y="156"/>
                  </a:cubicBezTo>
                  <a:cubicBezTo>
                    <a:pt x="74" y="161"/>
                    <a:pt x="74" y="171"/>
                    <a:pt x="74" y="171"/>
                  </a:cubicBezTo>
                  <a:cubicBezTo>
                    <a:pt x="86" y="184"/>
                    <a:pt x="86" y="184"/>
                    <a:pt x="86" y="184"/>
                  </a:cubicBezTo>
                  <a:cubicBezTo>
                    <a:pt x="123" y="182"/>
                    <a:pt x="123" y="182"/>
                    <a:pt x="123" y="182"/>
                  </a:cubicBezTo>
                  <a:cubicBezTo>
                    <a:pt x="135" y="170"/>
                    <a:pt x="135" y="170"/>
                    <a:pt x="135" y="170"/>
                  </a:cubicBezTo>
                  <a:cubicBezTo>
                    <a:pt x="135" y="170"/>
                    <a:pt x="134" y="157"/>
                    <a:pt x="134" y="151"/>
                  </a:cubicBezTo>
                  <a:cubicBezTo>
                    <a:pt x="137" y="149"/>
                    <a:pt x="140" y="147"/>
                    <a:pt x="143" y="145"/>
                  </a:cubicBezTo>
                  <a:cubicBezTo>
                    <a:pt x="157" y="154"/>
                    <a:pt x="157" y="154"/>
                    <a:pt x="157" y="154"/>
                  </a:cubicBezTo>
                  <a:cubicBezTo>
                    <a:pt x="173" y="150"/>
                    <a:pt x="173" y="150"/>
                    <a:pt x="173" y="150"/>
                  </a:cubicBezTo>
                  <a:cubicBezTo>
                    <a:pt x="193" y="119"/>
                    <a:pt x="193" y="119"/>
                    <a:pt x="193" y="119"/>
                  </a:cubicBezTo>
                  <a:cubicBezTo>
                    <a:pt x="189" y="102"/>
                    <a:pt x="189" y="102"/>
                    <a:pt x="189" y="102"/>
                  </a:cubicBezTo>
                  <a:cubicBezTo>
                    <a:pt x="189" y="102"/>
                    <a:pt x="177" y="95"/>
                    <a:pt x="171" y="91"/>
                  </a:cubicBezTo>
                  <a:close/>
                  <a:moveTo>
                    <a:pt x="93" y="129"/>
                  </a:moveTo>
                  <a:cubicBezTo>
                    <a:pt x="73" y="128"/>
                    <a:pt x="56" y="111"/>
                    <a:pt x="57" y="91"/>
                  </a:cubicBezTo>
                  <a:cubicBezTo>
                    <a:pt x="58" y="70"/>
                    <a:pt x="75" y="54"/>
                    <a:pt x="96" y="55"/>
                  </a:cubicBezTo>
                  <a:cubicBezTo>
                    <a:pt x="116" y="55"/>
                    <a:pt x="132" y="72"/>
                    <a:pt x="132" y="93"/>
                  </a:cubicBezTo>
                  <a:cubicBezTo>
                    <a:pt x="131" y="114"/>
                    <a:pt x="114" y="130"/>
                    <a:pt x="93" y="129"/>
                  </a:cubicBezTo>
                  <a:close/>
                  <a:moveTo>
                    <a:pt x="93" y="129"/>
                  </a:moveTo>
                  <a:cubicBezTo>
                    <a:pt x="93" y="129"/>
                    <a:pt x="93" y="129"/>
                    <a:pt x="93" y="1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16">
              <a:extLst>
                <a:ext uri="{FF2B5EF4-FFF2-40B4-BE49-F238E27FC236}">
                  <a16:creationId xmlns:a16="http://schemas.microsoft.com/office/drawing/2014/main" id="{D6792585-050A-5B87-F82F-DEB92073747E}"/>
                </a:ext>
              </a:extLst>
            </p:cNvPr>
            <p:cNvSpPr>
              <a:spLocks noEditPoints="1"/>
            </p:cNvSpPr>
            <p:nvPr/>
          </p:nvSpPr>
          <p:spPr bwMode="auto">
            <a:xfrm>
              <a:off x="2514600" y="3795713"/>
              <a:ext cx="320675" cy="258763"/>
            </a:xfrm>
            <a:custGeom>
              <a:avLst/>
              <a:gdLst/>
              <a:ahLst/>
              <a:cxnLst>
                <a:cxn ang="0">
                  <a:pos x="204" y="110"/>
                </a:cxn>
                <a:cxn ang="0">
                  <a:pos x="184" y="98"/>
                </a:cxn>
                <a:cxn ang="0">
                  <a:pos x="183" y="87"/>
                </a:cxn>
                <a:cxn ang="0">
                  <a:pos x="199" y="74"/>
                </a:cxn>
                <a:cxn ang="0">
                  <a:pos x="200" y="56"/>
                </a:cxn>
                <a:cxn ang="0">
                  <a:pos x="175" y="25"/>
                </a:cxn>
                <a:cxn ang="0">
                  <a:pos x="157" y="24"/>
                </a:cxn>
                <a:cxn ang="0">
                  <a:pos x="144" y="35"/>
                </a:cxn>
                <a:cxn ang="0">
                  <a:pos x="129" y="29"/>
                </a:cxn>
                <a:cxn ang="0">
                  <a:pos x="128" y="13"/>
                </a:cxn>
                <a:cxn ang="0">
                  <a:pos x="116" y="0"/>
                </a:cxn>
                <a:cxn ang="0">
                  <a:pos x="76" y="2"/>
                </a:cxn>
                <a:cxn ang="0">
                  <a:pos x="63" y="14"/>
                </a:cxn>
                <a:cxn ang="0">
                  <a:pos x="64" y="35"/>
                </a:cxn>
                <a:cxn ang="0">
                  <a:pos x="53" y="42"/>
                </a:cxn>
                <a:cxn ang="0">
                  <a:pos x="36" y="34"/>
                </a:cxn>
                <a:cxn ang="0">
                  <a:pos x="18" y="38"/>
                </a:cxn>
                <a:cxn ang="0">
                  <a:pos x="0" y="73"/>
                </a:cxn>
                <a:cxn ang="0">
                  <a:pos x="0" y="76"/>
                </a:cxn>
                <a:cxn ang="0">
                  <a:pos x="5" y="91"/>
                </a:cxn>
                <a:cxn ang="0">
                  <a:pos x="19" y="99"/>
                </a:cxn>
                <a:cxn ang="0">
                  <a:pos x="27" y="92"/>
                </a:cxn>
                <a:cxn ang="0">
                  <a:pos x="30" y="89"/>
                </a:cxn>
                <a:cxn ang="0">
                  <a:pos x="34" y="89"/>
                </a:cxn>
                <a:cxn ang="0">
                  <a:pos x="64" y="87"/>
                </a:cxn>
                <a:cxn ang="0">
                  <a:pos x="103" y="59"/>
                </a:cxn>
                <a:cxn ang="0">
                  <a:pos x="142" y="100"/>
                </a:cxn>
                <a:cxn ang="0">
                  <a:pos x="138" y="117"/>
                </a:cxn>
                <a:cxn ang="0">
                  <a:pos x="158" y="143"/>
                </a:cxn>
                <a:cxn ang="0">
                  <a:pos x="161" y="146"/>
                </a:cxn>
                <a:cxn ang="0">
                  <a:pos x="161" y="150"/>
                </a:cxn>
                <a:cxn ang="0">
                  <a:pos x="160" y="161"/>
                </a:cxn>
                <a:cxn ang="0">
                  <a:pos x="169" y="166"/>
                </a:cxn>
                <a:cxn ang="0">
                  <a:pos x="187" y="162"/>
                </a:cxn>
                <a:cxn ang="0">
                  <a:pos x="208" y="128"/>
                </a:cxn>
                <a:cxn ang="0">
                  <a:pos x="204" y="110"/>
                </a:cxn>
                <a:cxn ang="0">
                  <a:pos x="204" y="110"/>
                </a:cxn>
                <a:cxn ang="0">
                  <a:pos x="204" y="110"/>
                </a:cxn>
              </a:cxnLst>
              <a:rect l="0" t="0" r="r" b="b"/>
              <a:pathLst>
                <a:path w="208" h="166">
                  <a:moveTo>
                    <a:pt x="204" y="110"/>
                  </a:moveTo>
                  <a:cubicBezTo>
                    <a:pt x="204" y="110"/>
                    <a:pt x="191" y="102"/>
                    <a:pt x="184" y="98"/>
                  </a:cubicBezTo>
                  <a:cubicBezTo>
                    <a:pt x="184" y="94"/>
                    <a:pt x="184" y="91"/>
                    <a:pt x="183" y="87"/>
                  </a:cubicBezTo>
                  <a:cubicBezTo>
                    <a:pt x="189" y="83"/>
                    <a:pt x="199" y="74"/>
                    <a:pt x="199" y="74"/>
                  </a:cubicBezTo>
                  <a:cubicBezTo>
                    <a:pt x="200" y="56"/>
                    <a:pt x="200" y="56"/>
                    <a:pt x="200" y="56"/>
                  </a:cubicBezTo>
                  <a:cubicBezTo>
                    <a:pt x="175" y="25"/>
                    <a:pt x="175" y="25"/>
                    <a:pt x="175" y="25"/>
                  </a:cubicBezTo>
                  <a:cubicBezTo>
                    <a:pt x="157" y="24"/>
                    <a:pt x="157" y="24"/>
                    <a:pt x="157" y="24"/>
                  </a:cubicBezTo>
                  <a:cubicBezTo>
                    <a:pt x="157" y="24"/>
                    <a:pt x="148" y="31"/>
                    <a:pt x="144" y="35"/>
                  </a:cubicBezTo>
                  <a:cubicBezTo>
                    <a:pt x="139" y="32"/>
                    <a:pt x="134" y="30"/>
                    <a:pt x="129" y="29"/>
                  </a:cubicBezTo>
                  <a:cubicBezTo>
                    <a:pt x="129" y="24"/>
                    <a:pt x="128" y="13"/>
                    <a:pt x="128" y="13"/>
                  </a:cubicBezTo>
                  <a:cubicBezTo>
                    <a:pt x="116" y="0"/>
                    <a:pt x="116" y="0"/>
                    <a:pt x="116" y="0"/>
                  </a:cubicBezTo>
                  <a:cubicBezTo>
                    <a:pt x="76" y="2"/>
                    <a:pt x="76" y="2"/>
                    <a:pt x="76" y="2"/>
                  </a:cubicBezTo>
                  <a:cubicBezTo>
                    <a:pt x="63" y="14"/>
                    <a:pt x="63" y="14"/>
                    <a:pt x="63" y="14"/>
                  </a:cubicBezTo>
                  <a:cubicBezTo>
                    <a:pt x="63" y="14"/>
                    <a:pt x="63" y="28"/>
                    <a:pt x="64" y="35"/>
                  </a:cubicBezTo>
                  <a:cubicBezTo>
                    <a:pt x="60" y="37"/>
                    <a:pt x="56" y="39"/>
                    <a:pt x="53" y="42"/>
                  </a:cubicBezTo>
                  <a:cubicBezTo>
                    <a:pt x="47" y="39"/>
                    <a:pt x="36" y="34"/>
                    <a:pt x="36" y="34"/>
                  </a:cubicBezTo>
                  <a:cubicBezTo>
                    <a:pt x="18" y="38"/>
                    <a:pt x="18" y="38"/>
                    <a:pt x="18" y="38"/>
                  </a:cubicBezTo>
                  <a:cubicBezTo>
                    <a:pt x="0" y="73"/>
                    <a:pt x="0" y="73"/>
                    <a:pt x="0" y="73"/>
                  </a:cubicBezTo>
                  <a:cubicBezTo>
                    <a:pt x="0" y="76"/>
                    <a:pt x="0" y="76"/>
                    <a:pt x="0" y="76"/>
                  </a:cubicBezTo>
                  <a:cubicBezTo>
                    <a:pt x="5" y="91"/>
                    <a:pt x="5" y="91"/>
                    <a:pt x="5" y="91"/>
                  </a:cubicBezTo>
                  <a:cubicBezTo>
                    <a:pt x="5" y="91"/>
                    <a:pt x="13" y="95"/>
                    <a:pt x="19" y="99"/>
                  </a:cubicBezTo>
                  <a:cubicBezTo>
                    <a:pt x="27" y="92"/>
                    <a:pt x="27" y="92"/>
                    <a:pt x="27" y="92"/>
                  </a:cubicBezTo>
                  <a:cubicBezTo>
                    <a:pt x="30" y="89"/>
                    <a:pt x="30" y="89"/>
                    <a:pt x="30" y="89"/>
                  </a:cubicBezTo>
                  <a:cubicBezTo>
                    <a:pt x="34" y="89"/>
                    <a:pt x="34" y="89"/>
                    <a:pt x="34" y="89"/>
                  </a:cubicBezTo>
                  <a:cubicBezTo>
                    <a:pt x="64" y="87"/>
                    <a:pt x="64" y="87"/>
                    <a:pt x="64" y="87"/>
                  </a:cubicBezTo>
                  <a:cubicBezTo>
                    <a:pt x="69" y="70"/>
                    <a:pt x="85" y="58"/>
                    <a:pt x="103" y="59"/>
                  </a:cubicBezTo>
                  <a:cubicBezTo>
                    <a:pt x="125" y="60"/>
                    <a:pt x="142" y="78"/>
                    <a:pt x="142" y="100"/>
                  </a:cubicBezTo>
                  <a:cubicBezTo>
                    <a:pt x="142" y="106"/>
                    <a:pt x="140" y="112"/>
                    <a:pt x="138" y="117"/>
                  </a:cubicBezTo>
                  <a:cubicBezTo>
                    <a:pt x="158" y="143"/>
                    <a:pt x="158" y="143"/>
                    <a:pt x="158" y="143"/>
                  </a:cubicBezTo>
                  <a:cubicBezTo>
                    <a:pt x="161" y="146"/>
                    <a:pt x="161" y="146"/>
                    <a:pt x="161" y="146"/>
                  </a:cubicBezTo>
                  <a:cubicBezTo>
                    <a:pt x="161" y="150"/>
                    <a:pt x="161" y="150"/>
                    <a:pt x="161" y="150"/>
                  </a:cubicBezTo>
                  <a:cubicBezTo>
                    <a:pt x="160" y="161"/>
                    <a:pt x="160" y="161"/>
                    <a:pt x="160" y="161"/>
                  </a:cubicBezTo>
                  <a:cubicBezTo>
                    <a:pt x="165" y="163"/>
                    <a:pt x="169" y="166"/>
                    <a:pt x="169" y="166"/>
                  </a:cubicBezTo>
                  <a:cubicBezTo>
                    <a:pt x="187" y="162"/>
                    <a:pt x="187" y="162"/>
                    <a:pt x="187" y="162"/>
                  </a:cubicBezTo>
                  <a:cubicBezTo>
                    <a:pt x="208" y="128"/>
                    <a:pt x="208" y="128"/>
                    <a:pt x="208" y="128"/>
                  </a:cubicBezTo>
                  <a:lnTo>
                    <a:pt x="204" y="110"/>
                  </a:lnTo>
                  <a:close/>
                  <a:moveTo>
                    <a:pt x="204" y="110"/>
                  </a:moveTo>
                  <a:cubicBezTo>
                    <a:pt x="204" y="110"/>
                    <a:pt x="204" y="110"/>
                    <a:pt x="204" y="1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7">
              <a:extLst>
                <a:ext uri="{FF2B5EF4-FFF2-40B4-BE49-F238E27FC236}">
                  <a16:creationId xmlns:a16="http://schemas.microsoft.com/office/drawing/2014/main" id="{81AE67C6-48AD-33A4-D7AE-155F31F7FA43}"/>
                </a:ext>
              </a:extLst>
            </p:cNvPr>
            <p:cNvSpPr>
              <a:spLocks noEditPoints="1"/>
            </p:cNvSpPr>
            <p:nvPr/>
          </p:nvSpPr>
          <p:spPr bwMode="auto">
            <a:xfrm>
              <a:off x="2216150" y="3835400"/>
              <a:ext cx="44450" cy="71438"/>
            </a:xfrm>
            <a:custGeom>
              <a:avLst/>
              <a:gdLst/>
              <a:ahLst/>
              <a:cxnLst>
                <a:cxn ang="0">
                  <a:pos x="15" y="46"/>
                </a:cxn>
                <a:cxn ang="0">
                  <a:pos x="23" y="43"/>
                </a:cxn>
                <a:cxn ang="0">
                  <a:pos x="28" y="36"/>
                </a:cxn>
                <a:cxn ang="0">
                  <a:pos x="29" y="23"/>
                </a:cxn>
                <a:cxn ang="0">
                  <a:pos x="28" y="12"/>
                </a:cxn>
                <a:cxn ang="0">
                  <a:pos x="26" y="5"/>
                </a:cxn>
                <a:cxn ang="0">
                  <a:pos x="21" y="1"/>
                </a:cxn>
                <a:cxn ang="0">
                  <a:pos x="15" y="0"/>
                </a:cxn>
                <a:cxn ang="0">
                  <a:pos x="7" y="3"/>
                </a:cxn>
                <a:cxn ang="0">
                  <a:pos x="2" y="10"/>
                </a:cxn>
                <a:cxn ang="0">
                  <a:pos x="0" y="23"/>
                </a:cxn>
                <a:cxn ang="0">
                  <a:pos x="5" y="41"/>
                </a:cxn>
                <a:cxn ang="0">
                  <a:pos x="15" y="46"/>
                </a:cxn>
                <a:cxn ang="0">
                  <a:pos x="9" y="8"/>
                </a:cxn>
                <a:cxn ang="0">
                  <a:pos x="15" y="4"/>
                </a:cxn>
                <a:cxn ang="0">
                  <a:pos x="21" y="8"/>
                </a:cxn>
                <a:cxn ang="0">
                  <a:pos x="24" y="23"/>
                </a:cxn>
                <a:cxn ang="0">
                  <a:pos x="21" y="38"/>
                </a:cxn>
                <a:cxn ang="0">
                  <a:pos x="15" y="41"/>
                </a:cxn>
                <a:cxn ang="0">
                  <a:pos x="8" y="38"/>
                </a:cxn>
                <a:cxn ang="0">
                  <a:pos x="6" y="23"/>
                </a:cxn>
                <a:cxn ang="0">
                  <a:pos x="9" y="8"/>
                </a:cxn>
                <a:cxn ang="0">
                  <a:pos x="9" y="8"/>
                </a:cxn>
                <a:cxn ang="0">
                  <a:pos x="9" y="8"/>
                </a:cxn>
              </a:cxnLst>
              <a:rect l="0" t="0" r="r" b="b"/>
              <a:pathLst>
                <a:path w="29" h="46">
                  <a:moveTo>
                    <a:pt x="15" y="46"/>
                  </a:moveTo>
                  <a:cubicBezTo>
                    <a:pt x="18" y="46"/>
                    <a:pt x="21" y="45"/>
                    <a:pt x="23" y="43"/>
                  </a:cubicBezTo>
                  <a:cubicBezTo>
                    <a:pt x="25" y="41"/>
                    <a:pt x="27" y="39"/>
                    <a:pt x="28" y="36"/>
                  </a:cubicBezTo>
                  <a:cubicBezTo>
                    <a:pt x="29" y="32"/>
                    <a:pt x="29" y="28"/>
                    <a:pt x="29" y="23"/>
                  </a:cubicBezTo>
                  <a:cubicBezTo>
                    <a:pt x="29" y="18"/>
                    <a:pt x="29" y="15"/>
                    <a:pt x="28" y="12"/>
                  </a:cubicBezTo>
                  <a:cubicBezTo>
                    <a:pt x="28" y="10"/>
                    <a:pt x="27" y="7"/>
                    <a:pt x="26" y="5"/>
                  </a:cubicBezTo>
                  <a:cubicBezTo>
                    <a:pt x="24" y="4"/>
                    <a:pt x="23" y="2"/>
                    <a:pt x="21" y="1"/>
                  </a:cubicBezTo>
                  <a:cubicBezTo>
                    <a:pt x="19" y="0"/>
                    <a:pt x="17" y="0"/>
                    <a:pt x="15" y="0"/>
                  </a:cubicBezTo>
                  <a:cubicBezTo>
                    <a:pt x="11" y="0"/>
                    <a:pt x="9" y="1"/>
                    <a:pt x="7" y="3"/>
                  </a:cubicBezTo>
                  <a:cubicBezTo>
                    <a:pt x="4" y="4"/>
                    <a:pt x="3" y="7"/>
                    <a:pt x="2" y="10"/>
                  </a:cubicBezTo>
                  <a:cubicBezTo>
                    <a:pt x="1" y="13"/>
                    <a:pt x="0" y="18"/>
                    <a:pt x="0" y="23"/>
                  </a:cubicBezTo>
                  <a:cubicBezTo>
                    <a:pt x="0" y="31"/>
                    <a:pt x="2" y="37"/>
                    <a:pt x="5" y="41"/>
                  </a:cubicBezTo>
                  <a:cubicBezTo>
                    <a:pt x="7" y="44"/>
                    <a:pt x="10" y="46"/>
                    <a:pt x="15" y="46"/>
                  </a:cubicBezTo>
                  <a:close/>
                  <a:moveTo>
                    <a:pt x="9" y="8"/>
                  </a:moveTo>
                  <a:cubicBezTo>
                    <a:pt x="10" y="5"/>
                    <a:pt x="12" y="4"/>
                    <a:pt x="15" y="4"/>
                  </a:cubicBezTo>
                  <a:cubicBezTo>
                    <a:pt x="17" y="4"/>
                    <a:pt x="19" y="6"/>
                    <a:pt x="21" y="8"/>
                  </a:cubicBezTo>
                  <a:cubicBezTo>
                    <a:pt x="23" y="10"/>
                    <a:pt x="24" y="15"/>
                    <a:pt x="24" y="23"/>
                  </a:cubicBezTo>
                  <a:cubicBezTo>
                    <a:pt x="24" y="30"/>
                    <a:pt x="23" y="35"/>
                    <a:pt x="21" y="38"/>
                  </a:cubicBezTo>
                  <a:cubicBezTo>
                    <a:pt x="19" y="40"/>
                    <a:pt x="17" y="41"/>
                    <a:pt x="15" y="41"/>
                  </a:cubicBezTo>
                  <a:cubicBezTo>
                    <a:pt x="12" y="41"/>
                    <a:pt x="10" y="40"/>
                    <a:pt x="8" y="38"/>
                  </a:cubicBezTo>
                  <a:cubicBezTo>
                    <a:pt x="7" y="35"/>
                    <a:pt x="6" y="30"/>
                    <a:pt x="6" y="23"/>
                  </a:cubicBezTo>
                  <a:cubicBezTo>
                    <a:pt x="6" y="15"/>
                    <a:pt x="7" y="10"/>
                    <a:pt x="9" y="8"/>
                  </a:cubicBezTo>
                  <a:close/>
                  <a:moveTo>
                    <a:pt x="9" y="8"/>
                  </a:moveTo>
                  <a:cubicBezTo>
                    <a:pt x="9" y="8"/>
                    <a:pt x="9" y="8"/>
                    <a:pt x="9"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8">
              <a:extLst>
                <a:ext uri="{FF2B5EF4-FFF2-40B4-BE49-F238E27FC236}">
                  <a16:creationId xmlns:a16="http://schemas.microsoft.com/office/drawing/2014/main" id="{C19862B6-5C52-A081-0804-091907E9FCF5}"/>
                </a:ext>
              </a:extLst>
            </p:cNvPr>
            <p:cNvSpPr>
              <a:spLocks noEditPoints="1"/>
            </p:cNvSpPr>
            <p:nvPr/>
          </p:nvSpPr>
          <p:spPr bwMode="auto">
            <a:xfrm>
              <a:off x="2276475" y="3835400"/>
              <a:ext cx="25400" cy="69850"/>
            </a:xfrm>
            <a:custGeom>
              <a:avLst/>
              <a:gdLst/>
              <a:ahLst/>
              <a:cxnLst>
                <a:cxn ang="0">
                  <a:pos x="8" y="6"/>
                </a:cxn>
                <a:cxn ang="0">
                  <a:pos x="0" y="11"/>
                </a:cxn>
                <a:cxn ang="0">
                  <a:pos x="0" y="16"/>
                </a:cxn>
                <a:cxn ang="0">
                  <a:pos x="6" y="14"/>
                </a:cxn>
                <a:cxn ang="0">
                  <a:pos x="11" y="10"/>
                </a:cxn>
                <a:cxn ang="0">
                  <a:pos x="11" y="45"/>
                </a:cxn>
                <a:cxn ang="0">
                  <a:pos x="17" y="45"/>
                </a:cxn>
                <a:cxn ang="0">
                  <a:pos x="17" y="0"/>
                </a:cxn>
                <a:cxn ang="0">
                  <a:pos x="13" y="0"/>
                </a:cxn>
                <a:cxn ang="0">
                  <a:pos x="8" y="6"/>
                </a:cxn>
                <a:cxn ang="0">
                  <a:pos x="8" y="6"/>
                </a:cxn>
                <a:cxn ang="0">
                  <a:pos x="8" y="6"/>
                </a:cxn>
              </a:cxnLst>
              <a:rect l="0" t="0" r="r" b="b"/>
              <a:pathLst>
                <a:path w="17" h="45">
                  <a:moveTo>
                    <a:pt x="8" y="6"/>
                  </a:moveTo>
                  <a:cubicBezTo>
                    <a:pt x="6" y="8"/>
                    <a:pt x="3" y="10"/>
                    <a:pt x="0" y="11"/>
                  </a:cubicBezTo>
                  <a:cubicBezTo>
                    <a:pt x="0" y="16"/>
                    <a:pt x="0" y="16"/>
                    <a:pt x="0" y="16"/>
                  </a:cubicBezTo>
                  <a:cubicBezTo>
                    <a:pt x="2" y="16"/>
                    <a:pt x="4" y="15"/>
                    <a:pt x="6" y="14"/>
                  </a:cubicBezTo>
                  <a:cubicBezTo>
                    <a:pt x="8" y="12"/>
                    <a:pt x="10" y="11"/>
                    <a:pt x="11" y="10"/>
                  </a:cubicBezTo>
                  <a:cubicBezTo>
                    <a:pt x="11" y="45"/>
                    <a:pt x="11" y="45"/>
                    <a:pt x="11" y="45"/>
                  </a:cubicBezTo>
                  <a:cubicBezTo>
                    <a:pt x="17" y="45"/>
                    <a:pt x="17" y="45"/>
                    <a:pt x="17" y="45"/>
                  </a:cubicBezTo>
                  <a:cubicBezTo>
                    <a:pt x="17" y="0"/>
                    <a:pt x="17" y="0"/>
                    <a:pt x="17" y="0"/>
                  </a:cubicBezTo>
                  <a:cubicBezTo>
                    <a:pt x="13" y="0"/>
                    <a:pt x="13" y="0"/>
                    <a:pt x="13" y="0"/>
                  </a:cubicBezTo>
                  <a:cubicBezTo>
                    <a:pt x="12" y="2"/>
                    <a:pt x="11" y="4"/>
                    <a:pt x="8" y="6"/>
                  </a:cubicBezTo>
                  <a:close/>
                  <a:moveTo>
                    <a:pt x="8" y="6"/>
                  </a:moveTo>
                  <a:cubicBezTo>
                    <a:pt x="8" y="6"/>
                    <a:pt x="8" y="6"/>
                    <a:pt x="8"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9">
              <a:extLst>
                <a:ext uri="{FF2B5EF4-FFF2-40B4-BE49-F238E27FC236}">
                  <a16:creationId xmlns:a16="http://schemas.microsoft.com/office/drawing/2014/main" id="{FA87465E-6C6C-2A82-5B1E-7015323E8324}"/>
                </a:ext>
              </a:extLst>
            </p:cNvPr>
            <p:cNvSpPr>
              <a:spLocks noEditPoints="1"/>
            </p:cNvSpPr>
            <p:nvPr/>
          </p:nvSpPr>
          <p:spPr bwMode="auto">
            <a:xfrm>
              <a:off x="2217738" y="3938588"/>
              <a:ext cx="44450" cy="71438"/>
            </a:xfrm>
            <a:custGeom>
              <a:avLst/>
              <a:gdLst/>
              <a:ahLst/>
              <a:cxnLst>
                <a:cxn ang="0">
                  <a:pos x="26" y="6"/>
                </a:cxn>
                <a:cxn ang="0">
                  <a:pos x="21" y="1"/>
                </a:cxn>
                <a:cxn ang="0">
                  <a:pos x="15" y="0"/>
                </a:cxn>
                <a:cxn ang="0">
                  <a:pos x="7" y="3"/>
                </a:cxn>
                <a:cxn ang="0">
                  <a:pos x="2" y="10"/>
                </a:cxn>
                <a:cxn ang="0">
                  <a:pos x="0" y="23"/>
                </a:cxn>
                <a:cxn ang="0">
                  <a:pos x="5" y="41"/>
                </a:cxn>
                <a:cxn ang="0">
                  <a:pos x="15" y="46"/>
                </a:cxn>
                <a:cxn ang="0">
                  <a:pos x="23" y="43"/>
                </a:cxn>
                <a:cxn ang="0">
                  <a:pos x="28" y="36"/>
                </a:cxn>
                <a:cxn ang="0">
                  <a:pos x="29" y="23"/>
                </a:cxn>
                <a:cxn ang="0">
                  <a:pos x="29" y="12"/>
                </a:cxn>
                <a:cxn ang="0">
                  <a:pos x="26" y="6"/>
                </a:cxn>
                <a:cxn ang="0">
                  <a:pos x="21" y="38"/>
                </a:cxn>
                <a:cxn ang="0">
                  <a:pos x="15" y="41"/>
                </a:cxn>
                <a:cxn ang="0">
                  <a:pos x="8" y="38"/>
                </a:cxn>
                <a:cxn ang="0">
                  <a:pos x="6" y="23"/>
                </a:cxn>
                <a:cxn ang="0">
                  <a:pos x="9" y="8"/>
                </a:cxn>
                <a:cxn ang="0">
                  <a:pos x="15" y="4"/>
                </a:cxn>
                <a:cxn ang="0">
                  <a:pos x="21" y="8"/>
                </a:cxn>
                <a:cxn ang="0">
                  <a:pos x="24" y="23"/>
                </a:cxn>
                <a:cxn ang="0">
                  <a:pos x="21" y="38"/>
                </a:cxn>
                <a:cxn ang="0">
                  <a:pos x="21" y="38"/>
                </a:cxn>
                <a:cxn ang="0">
                  <a:pos x="21" y="38"/>
                </a:cxn>
              </a:cxnLst>
              <a:rect l="0" t="0" r="r" b="b"/>
              <a:pathLst>
                <a:path w="29" h="46">
                  <a:moveTo>
                    <a:pt x="26" y="6"/>
                  </a:moveTo>
                  <a:cubicBezTo>
                    <a:pt x="25" y="4"/>
                    <a:pt x="23" y="2"/>
                    <a:pt x="21" y="1"/>
                  </a:cubicBezTo>
                  <a:cubicBezTo>
                    <a:pt x="19" y="0"/>
                    <a:pt x="17" y="0"/>
                    <a:pt x="15" y="0"/>
                  </a:cubicBezTo>
                  <a:cubicBezTo>
                    <a:pt x="12" y="0"/>
                    <a:pt x="9" y="1"/>
                    <a:pt x="7" y="3"/>
                  </a:cubicBezTo>
                  <a:cubicBezTo>
                    <a:pt x="5" y="4"/>
                    <a:pt x="3" y="7"/>
                    <a:pt x="2" y="10"/>
                  </a:cubicBezTo>
                  <a:cubicBezTo>
                    <a:pt x="1" y="13"/>
                    <a:pt x="0" y="18"/>
                    <a:pt x="0" y="23"/>
                  </a:cubicBezTo>
                  <a:cubicBezTo>
                    <a:pt x="0" y="31"/>
                    <a:pt x="2" y="37"/>
                    <a:pt x="5" y="41"/>
                  </a:cubicBezTo>
                  <a:cubicBezTo>
                    <a:pt x="7" y="44"/>
                    <a:pt x="10" y="46"/>
                    <a:pt x="15" y="46"/>
                  </a:cubicBezTo>
                  <a:cubicBezTo>
                    <a:pt x="18" y="46"/>
                    <a:pt x="21" y="45"/>
                    <a:pt x="23" y="43"/>
                  </a:cubicBezTo>
                  <a:cubicBezTo>
                    <a:pt x="25" y="41"/>
                    <a:pt x="27" y="39"/>
                    <a:pt x="28" y="36"/>
                  </a:cubicBezTo>
                  <a:cubicBezTo>
                    <a:pt x="29" y="32"/>
                    <a:pt x="29" y="28"/>
                    <a:pt x="29" y="23"/>
                  </a:cubicBezTo>
                  <a:cubicBezTo>
                    <a:pt x="29" y="18"/>
                    <a:pt x="29" y="15"/>
                    <a:pt x="29" y="12"/>
                  </a:cubicBezTo>
                  <a:cubicBezTo>
                    <a:pt x="28" y="10"/>
                    <a:pt x="27" y="7"/>
                    <a:pt x="26" y="6"/>
                  </a:cubicBezTo>
                  <a:close/>
                  <a:moveTo>
                    <a:pt x="21" y="38"/>
                  </a:moveTo>
                  <a:cubicBezTo>
                    <a:pt x="20" y="40"/>
                    <a:pt x="17" y="41"/>
                    <a:pt x="15" y="41"/>
                  </a:cubicBezTo>
                  <a:cubicBezTo>
                    <a:pt x="12" y="41"/>
                    <a:pt x="10" y="40"/>
                    <a:pt x="8" y="38"/>
                  </a:cubicBezTo>
                  <a:cubicBezTo>
                    <a:pt x="7" y="35"/>
                    <a:pt x="6" y="30"/>
                    <a:pt x="6" y="23"/>
                  </a:cubicBezTo>
                  <a:cubicBezTo>
                    <a:pt x="6" y="15"/>
                    <a:pt x="7" y="10"/>
                    <a:pt x="9" y="8"/>
                  </a:cubicBezTo>
                  <a:cubicBezTo>
                    <a:pt x="10" y="6"/>
                    <a:pt x="12" y="4"/>
                    <a:pt x="15" y="4"/>
                  </a:cubicBezTo>
                  <a:cubicBezTo>
                    <a:pt x="17" y="4"/>
                    <a:pt x="20" y="6"/>
                    <a:pt x="21" y="8"/>
                  </a:cubicBezTo>
                  <a:cubicBezTo>
                    <a:pt x="23" y="10"/>
                    <a:pt x="24" y="15"/>
                    <a:pt x="24" y="23"/>
                  </a:cubicBezTo>
                  <a:cubicBezTo>
                    <a:pt x="24" y="30"/>
                    <a:pt x="23" y="35"/>
                    <a:pt x="21" y="38"/>
                  </a:cubicBezTo>
                  <a:close/>
                  <a:moveTo>
                    <a:pt x="21" y="38"/>
                  </a:moveTo>
                  <a:cubicBezTo>
                    <a:pt x="21" y="38"/>
                    <a:pt x="21" y="38"/>
                    <a:pt x="21"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0">
              <a:extLst>
                <a:ext uri="{FF2B5EF4-FFF2-40B4-BE49-F238E27FC236}">
                  <a16:creationId xmlns:a16="http://schemas.microsoft.com/office/drawing/2014/main" id="{BF194BDA-5400-2AAE-0D7B-152FE2B89567}"/>
                </a:ext>
              </a:extLst>
            </p:cNvPr>
            <p:cNvSpPr>
              <a:spLocks noEditPoints="1"/>
            </p:cNvSpPr>
            <p:nvPr/>
          </p:nvSpPr>
          <p:spPr bwMode="auto">
            <a:xfrm>
              <a:off x="2278063" y="3938588"/>
              <a:ext cx="25400" cy="69850"/>
            </a:xfrm>
            <a:custGeom>
              <a:avLst/>
              <a:gdLst/>
              <a:ahLst/>
              <a:cxnLst>
                <a:cxn ang="0">
                  <a:pos x="17" y="45"/>
                </a:cxn>
                <a:cxn ang="0">
                  <a:pos x="17" y="0"/>
                </a:cxn>
                <a:cxn ang="0">
                  <a:pos x="13" y="0"/>
                </a:cxn>
                <a:cxn ang="0">
                  <a:pos x="8" y="6"/>
                </a:cxn>
                <a:cxn ang="0">
                  <a:pos x="0" y="11"/>
                </a:cxn>
                <a:cxn ang="0">
                  <a:pos x="0" y="16"/>
                </a:cxn>
                <a:cxn ang="0">
                  <a:pos x="6" y="14"/>
                </a:cxn>
                <a:cxn ang="0">
                  <a:pos x="11" y="10"/>
                </a:cxn>
                <a:cxn ang="0">
                  <a:pos x="11" y="45"/>
                </a:cxn>
                <a:cxn ang="0">
                  <a:pos x="17" y="45"/>
                </a:cxn>
                <a:cxn ang="0">
                  <a:pos x="17" y="45"/>
                </a:cxn>
                <a:cxn ang="0">
                  <a:pos x="17" y="45"/>
                </a:cxn>
              </a:cxnLst>
              <a:rect l="0" t="0" r="r" b="b"/>
              <a:pathLst>
                <a:path w="17" h="45">
                  <a:moveTo>
                    <a:pt x="17" y="45"/>
                  </a:moveTo>
                  <a:cubicBezTo>
                    <a:pt x="17" y="0"/>
                    <a:pt x="17" y="0"/>
                    <a:pt x="17" y="0"/>
                  </a:cubicBezTo>
                  <a:cubicBezTo>
                    <a:pt x="13" y="0"/>
                    <a:pt x="13" y="0"/>
                    <a:pt x="13" y="0"/>
                  </a:cubicBezTo>
                  <a:cubicBezTo>
                    <a:pt x="12" y="2"/>
                    <a:pt x="11" y="4"/>
                    <a:pt x="8" y="6"/>
                  </a:cubicBezTo>
                  <a:cubicBezTo>
                    <a:pt x="6" y="8"/>
                    <a:pt x="3" y="10"/>
                    <a:pt x="0" y="11"/>
                  </a:cubicBezTo>
                  <a:cubicBezTo>
                    <a:pt x="0" y="16"/>
                    <a:pt x="0" y="16"/>
                    <a:pt x="0" y="16"/>
                  </a:cubicBezTo>
                  <a:cubicBezTo>
                    <a:pt x="2" y="16"/>
                    <a:pt x="4" y="15"/>
                    <a:pt x="6" y="14"/>
                  </a:cubicBezTo>
                  <a:cubicBezTo>
                    <a:pt x="8" y="12"/>
                    <a:pt x="10" y="11"/>
                    <a:pt x="11" y="10"/>
                  </a:cubicBezTo>
                  <a:cubicBezTo>
                    <a:pt x="11" y="45"/>
                    <a:pt x="11" y="45"/>
                    <a:pt x="11" y="45"/>
                  </a:cubicBezTo>
                  <a:lnTo>
                    <a:pt x="17" y="45"/>
                  </a:lnTo>
                  <a:close/>
                  <a:moveTo>
                    <a:pt x="17" y="45"/>
                  </a:moveTo>
                  <a:cubicBezTo>
                    <a:pt x="17" y="45"/>
                    <a:pt x="17" y="45"/>
                    <a:pt x="17" y="4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1">
              <a:extLst>
                <a:ext uri="{FF2B5EF4-FFF2-40B4-BE49-F238E27FC236}">
                  <a16:creationId xmlns:a16="http://schemas.microsoft.com/office/drawing/2014/main" id="{52526AC4-FDEA-4946-1056-52B79EE0713A}"/>
                </a:ext>
              </a:extLst>
            </p:cNvPr>
            <p:cNvSpPr>
              <a:spLocks noEditPoints="1"/>
            </p:cNvSpPr>
            <p:nvPr/>
          </p:nvSpPr>
          <p:spPr bwMode="auto">
            <a:xfrm>
              <a:off x="2325688" y="3938588"/>
              <a:ext cx="25400" cy="69850"/>
            </a:xfrm>
            <a:custGeom>
              <a:avLst/>
              <a:gdLst/>
              <a:ahLst/>
              <a:cxnLst>
                <a:cxn ang="0">
                  <a:pos x="16" y="45"/>
                </a:cxn>
                <a:cxn ang="0">
                  <a:pos x="16" y="0"/>
                </a:cxn>
                <a:cxn ang="0">
                  <a:pos x="13" y="0"/>
                </a:cxn>
                <a:cxn ang="0">
                  <a:pos x="8" y="6"/>
                </a:cxn>
                <a:cxn ang="0">
                  <a:pos x="0" y="11"/>
                </a:cxn>
                <a:cxn ang="0">
                  <a:pos x="0" y="16"/>
                </a:cxn>
                <a:cxn ang="0">
                  <a:pos x="5" y="14"/>
                </a:cxn>
                <a:cxn ang="0">
                  <a:pos x="11" y="10"/>
                </a:cxn>
                <a:cxn ang="0">
                  <a:pos x="11" y="45"/>
                </a:cxn>
                <a:cxn ang="0">
                  <a:pos x="16" y="45"/>
                </a:cxn>
                <a:cxn ang="0">
                  <a:pos x="16" y="45"/>
                </a:cxn>
                <a:cxn ang="0">
                  <a:pos x="16" y="45"/>
                </a:cxn>
              </a:cxnLst>
              <a:rect l="0" t="0" r="r" b="b"/>
              <a:pathLst>
                <a:path w="16" h="45">
                  <a:moveTo>
                    <a:pt x="16" y="45"/>
                  </a:moveTo>
                  <a:cubicBezTo>
                    <a:pt x="16" y="0"/>
                    <a:pt x="16" y="0"/>
                    <a:pt x="16" y="0"/>
                  </a:cubicBezTo>
                  <a:cubicBezTo>
                    <a:pt x="13" y="0"/>
                    <a:pt x="13" y="0"/>
                    <a:pt x="13" y="0"/>
                  </a:cubicBezTo>
                  <a:cubicBezTo>
                    <a:pt x="12" y="2"/>
                    <a:pt x="10" y="4"/>
                    <a:pt x="8" y="6"/>
                  </a:cubicBezTo>
                  <a:cubicBezTo>
                    <a:pt x="5" y="8"/>
                    <a:pt x="3" y="10"/>
                    <a:pt x="0" y="11"/>
                  </a:cubicBezTo>
                  <a:cubicBezTo>
                    <a:pt x="0" y="16"/>
                    <a:pt x="0" y="16"/>
                    <a:pt x="0" y="16"/>
                  </a:cubicBezTo>
                  <a:cubicBezTo>
                    <a:pt x="1" y="16"/>
                    <a:pt x="3" y="15"/>
                    <a:pt x="5" y="14"/>
                  </a:cubicBezTo>
                  <a:cubicBezTo>
                    <a:pt x="8" y="12"/>
                    <a:pt x="9" y="11"/>
                    <a:pt x="11" y="10"/>
                  </a:cubicBezTo>
                  <a:cubicBezTo>
                    <a:pt x="11" y="45"/>
                    <a:pt x="11" y="45"/>
                    <a:pt x="11" y="45"/>
                  </a:cubicBezTo>
                  <a:lnTo>
                    <a:pt x="16" y="45"/>
                  </a:lnTo>
                  <a:close/>
                  <a:moveTo>
                    <a:pt x="16" y="45"/>
                  </a:moveTo>
                  <a:cubicBezTo>
                    <a:pt x="16" y="45"/>
                    <a:pt x="16" y="45"/>
                    <a:pt x="16" y="4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22">
              <a:extLst>
                <a:ext uri="{FF2B5EF4-FFF2-40B4-BE49-F238E27FC236}">
                  <a16:creationId xmlns:a16="http://schemas.microsoft.com/office/drawing/2014/main" id="{699C08F7-9812-E1A0-1320-243AE79A700F}"/>
                </a:ext>
              </a:extLst>
            </p:cNvPr>
            <p:cNvSpPr>
              <a:spLocks noEditPoints="1"/>
            </p:cNvSpPr>
            <p:nvPr/>
          </p:nvSpPr>
          <p:spPr bwMode="auto">
            <a:xfrm>
              <a:off x="2371725" y="3938588"/>
              <a:ext cx="46038" cy="71438"/>
            </a:xfrm>
            <a:custGeom>
              <a:avLst/>
              <a:gdLst/>
              <a:ahLst/>
              <a:cxnLst>
                <a:cxn ang="0">
                  <a:pos x="26" y="6"/>
                </a:cxn>
                <a:cxn ang="0">
                  <a:pos x="21" y="1"/>
                </a:cxn>
                <a:cxn ang="0">
                  <a:pos x="15" y="0"/>
                </a:cxn>
                <a:cxn ang="0">
                  <a:pos x="7" y="3"/>
                </a:cxn>
                <a:cxn ang="0">
                  <a:pos x="2" y="10"/>
                </a:cxn>
                <a:cxn ang="0">
                  <a:pos x="0" y="23"/>
                </a:cxn>
                <a:cxn ang="0">
                  <a:pos x="5" y="41"/>
                </a:cxn>
                <a:cxn ang="0">
                  <a:pos x="15" y="46"/>
                </a:cxn>
                <a:cxn ang="0">
                  <a:pos x="23" y="43"/>
                </a:cxn>
                <a:cxn ang="0">
                  <a:pos x="28" y="36"/>
                </a:cxn>
                <a:cxn ang="0">
                  <a:pos x="30" y="23"/>
                </a:cxn>
                <a:cxn ang="0">
                  <a:pos x="29" y="12"/>
                </a:cxn>
                <a:cxn ang="0">
                  <a:pos x="26" y="6"/>
                </a:cxn>
                <a:cxn ang="0">
                  <a:pos x="21" y="38"/>
                </a:cxn>
                <a:cxn ang="0">
                  <a:pos x="15" y="41"/>
                </a:cxn>
                <a:cxn ang="0">
                  <a:pos x="9" y="38"/>
                </a:cxn>
                <a:cxn ang="0">
                  <a:pos x="6" y="23"/>
                </a:cxn>
                <a:cxn ang="0">
                  <a:pos x="9" y="8"/>
                </a:cxn>
                <a:cxn ang="0">
                  <a:pos x="15" y="4"/>
                </a:cxn>
                <a:cxn ang="0">
                  <a:pos x="21" y="8"/>
                </a:cxn>
                <a:cxn ang="0">
                  <a:pos x="24" y="23"/>
                </a:cxn>
                <a:cxn ang="0">
                  <a:pos x="21" y="38"/>
                </a:cxn>
                <a:cxn ang="0">
                  <a:pos x="21" y="38"/>
                </a:cxn>
                <a:cxn ang="0">
                  <a:pos x="21" y="38"/>
                </a:cxn>
              </a:cxnLst>
              <a:rect l="0" t="0" r="r" b="b"/>
              <a:pathLst>
                <a:path w="30" h="46">
                  <a:moveTo>
                    <a:pt x="26" y="6"/>
                  </a:moveTo>
                  <a:cubicBezTo>
                    <a:pt x="25" y="4"/>
                    <a:pt x="23" y="2"/>
                    <a:pt x="21" y="1"/>
                  </a:cubicBezTo>
                  <a:cubicBezTo>
                    <a:pt x="19" y="0"/>
                    <a:pt x="17" y="0"/>
                    <a:pt x="15" y="0"/>
                  </a:cubicBezTo>
                  <a:cubicBezTo>
                    <a:pt x="12" y="0"/>
                    <a:pt x="9" y="1"/>
                    <a:pt x="7" y="3"/>
                  </a:cubicBezTo>
                  <a:cubicBezTo>
                    <a:pt x="5" y="4"/>
                    <a:pt x="3" y="7"/>
                    <a:pt x="2" y="10"/>
                  </a:cubicBezTo>
                  <a:cubicBezTo>
                    <a:pt x="1" y="13"/>
                    <a:pt x="0" y="18"/>
                    <a:pt x="0" y="23"/>
                  </a:cubicBezTo>
                  <a:cubicBezTo>
                    <a:pt x="0" y="31"/>
                    <a:pt x="2" y="37"/>
                    <a:pt x="5" y="41"/>
                  </a:cubicBezTo>
                  <a:cubicBezTo>
                    <a:pt x="7" y="44"/>
                    <a:pt x="11" y="46"/>
                    <a:pt x="15" y="46"/>
                  </a:cubicBezTo>
                  <a:cubicBezTo>
                    <a:pt x="18" y="46"/>
                    <a:pt x="21" y="45"/>
                    <a:pt x="23" y="43"/>
                  </a:cubicBezTo>
                  <a:cubicBezTo>
                    <a:pt x="25" y="41"/>
                    <a:pt x="27" y="39"/>
                    <a:pt x="28" y="36"/>
                  </a:cubicBezTo>
                  <a:cubicBezTo>
                    <a:pt x="29" y="32"/>
                    <a:pt x="30" y="28"/>
                    <a:pt x="30" y="23"/>
                  </a:cubicBezTo>
                  <a:cubicBezTo>
                    <a:pt x="30" y="18"/>
                    <a:pt x="29" y="15"/>
                    <a:pt x="29" y="12"/>
                  </a:cubicBezTo>
                  <a:cubicBezTo>
                    <a:pt x="28" y="10"/>
                    <a:pt x="27" y="7"/>
                    <a:pt x="26" y="6"/>
                  </a:cubicBezTo>
                  <a:close/>
                  <a:moveTo>
                    <a:pt x="21" y="38"/>
                  </a:moveTo>
                  <a:cubicBezTo>
                    <a:pt x="20" y="40"/>
                    <a:pt x="17" y="41"/>
                    <a:pt x="15" y="41"/>
                  </a:cubicBezTo>
                  <a:cubicBezTo>
                    <a:pt x="12" y="41"/>
                    <a:pt x="10" y="40"/>
                    <a:pt x="9" y="38"/>
                  </a:cubicBezTo>
                  <a:cubicBezTo>
                    <a:pt x="7" y="35"/>
                    <a:pt x="6" y="30"/>
                    <a:pt x="6" y="23"/>
                  </a:cubicBezTo>
                  <a:cubicBezTo>
                    <a:pt x="6" y="15"/>
                    <a:pt x="7" y="10"/>
                    <a:pt x="9" y="8"/>
                  </a:cubicBezTo>
                  <a:cubicBezTo>
                    <a:pt x="10" y="6"/>
                    <a:pt x="12" y="4"/>
                    <a:pt x="15" y="4"/>
                  </a:cubicBezTo>
                  <a:cubicBezTo>
                    <a:pt x="17" y="4"/>
                    <a:pt x="20" y="6"/>
                    <a:pt x="21" y="8"/>
                  </a:cubicBezTo>
                  <a:cubicBezTo>
                    <a:pt x="23" y="10"/>
                    <a:pt x="24" y="15"/>
                    <a:pt x="24" y="23"/>
                  </a:cubicBezTo>
                  <a:cubicBezTo>
                    <a:pt x="24" y="30"/>
                    <a:pt x="23" y="35"/>
                    <a:pt x="21" y="38"/>
                  </a:cubicBezTo>
                  <a:close/>
                  <a:moveTo>
                    <a:pt x="21" y="38"/>
                  </a:moveTo>
                  <a:cubicBezTo>
                    <a:pt x="21" y="38"/>
                    <a:pt x="21" y="38"/>
                    <a:pt x="21"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23">
              <a:extLst>
                <a:ext uri="{FF2B5EF4-FFF2-40B4-BE49-F238E27FC236}">
                  <a16:creationId xmlns:a16="http://schemas.microsoft.com/office/drawing/2014/main" id="{50260979-7F6C-5704-ECFD-78D61F264724}"/>
                </a:ext>
              </a:extLst>
            </p:cNvPr>
            <p:cNvSpPr>
              <a:spLocks noEditPoints="1"/>
            </p:cNvSpPr>
            <p:nvPr/>
          </p:nvSpPr>
          <p:spPr bwMode="auto">
            <a:xfrm>
              <a:off x="2217738" y="4056063"/>
              <a:ext cx="44450" cy="71438"/>
            </a:xfrm>
            <a:custGeom>
              <a:avLst/>
              <a:gdLst/>
              <a:ahLst/>
              <a:cxnLst>
                <a:cxn ang="0">
                  <a:pos x="26" y="6"/>
                </a:cxn>
                <a:cxn ang="0">
                  <a:pos x="21" y="2"/>
                </a:cxn>
                <a:cxn ang="0">
                  <a:pos x="15" y="0"/>
                </a:cxn>
                <a:cxn ang="0">
                  <a:pos x="7" y="3"/>
                </a:cxn>
                <a:cxn ang="0">
                  <a:pos x="2" y="10"/>
                </a:cxn>
                <a:cxn ang="0">
                  <a:pos x="0" y="23"/>
                </a:cxn>
                <a:cxn ang="0">
                  <a:pos x="5" y="41"/>
                </a:cxn>
                <a:cxn ang="0">
                  <a:pos x="15" y="46"/>
                </a:cxn>
                <a:cxn ang="0">
                  <a:pos x="23" y="43"/>
                </a:cxn>
                <a:cxn ang="0">
                  <a:pos x="28" y="36"/>
                </a:cxn>
                <a:cxn ang="0">
                  <a:pos x="29" y="23"/>
                </a:cxn>
                <a:cxn ang="0">
                  <a:pos x="29" y="13"/>
                </a:cxn>
                <a:cxn ang="0">
                  <a:pos x="26" y="6"/>
                </a:cxn>
                <a:cxn ang="0">
                  <a:pos x="21" y="38"/>
                </a:cxn>
                <a:cxn ang="0">
                  <a:pos x="15" y="42"/>
                </a:cxn>
                <a:cxn ang="0">
                  <a:pos x="8" y="38"/>
                </a:cxn>
                <a:cxn ang="0">
                  <a:pos x="6" y="23"/>
                </a:cxn>
                <a:cxn ang="0">
                  <a:pos x="9" y="8"/>
                </a:cxn>
                <a:cxn ang="0">
                  <a:pos x="15" y="5"/>
                </a:cxn>
                <a:cxn ang="0">
                  <a:pos x="21" y="8"/>
                </a:cxn>
                <a:cxn ang="0">
                  <a:pos x="24" y="23"/>
                </a:cxn>
                <a:cxn ang="0">
                  <a:pos x="21" y="38"/>
                </a:cxn>
                <a:cxn ang="0">
                  <a:pos x="21" y="38"/>
                </a:cxn>
                <a:cxn ang="0">
                  <a:pos x="21" y="38"/>
                </a:cxn>
              </a:cxnLst>
              <a:rect l="0" t="0" r="r" b="b"/>
              <a:pathLst>
                <a:path w="29" h="46">
                  <a:moveTo>
                    <a:pt x="26" y="6"/>
                  </a:moveTo>
                  <a:cubicBezTo>
                    <a:pt x="25" y="4"/>
                    <a:pt x="23" y="3"/>
                    <a:pt x="21" y="2"/>
                  </a:cubicBezTo>
                  <a:cubicBezTo>
                    <a:pt x="19" y="1"/>
                    <a:pt x="17" y="0"/>
                    <a:pt x="15" y="0"/>
                  </a:cubicBezTo>
                  <a:cubicBezTo>
                    <a:pt x="12" y="0"/>
                    <a:pt x="9" y="1"/>
                    <a:pt x="7" y="3"/>
                  </a:cubicBezTo>
                  <a:cubicBezTo>
                    <a:pt x="5" y="5"/>
                    <a:pt x="3" y="7"/>
                    <a:pt x="2" y="10"/>
                  </a:cubicBezTo>
                  <a:cubicBezTo>
                    <a:pt x="1" y="14"/>
                    <a:pt x="0" y="18"/>
                    <a:pt x="0" y="23"/>
                  </a:cubicBezTo>
                  <a:cubicBezTo>
                    <a:pt x="0" y="32"/>
                    <a:pt x="2" y="38"/>
                    <a:pt x="5" y="41"/>
                  </a:cubicBezTo>
                  <a:cubicBezTo>
                    <a:pt x="7" y="44"/>
                    <a:pt x="10" y="46"/>
                    <a:pt x="15" y="46"/>
                  </a:cubicBezTo>
                  <a:cubicBezTo>
                    <a:pt x="18" y="46"/>
                    <a:pt x="21" y="45"/>
                    <a:pt x="23" y="43"/>
                  </a:cubicBezTo>
                  <a:cubicBezTo>
                    <a:pt x="25" y="42"/>
                    <a:pt x="27" y="39"/>
                    <a:pt x="28" y="36"/>
                  </a:cubicBezTo>
                  <a:cubicBezTo>
                    <a:pt x="29" y="33"/>
                    <a:pt x="29" y="28"/>
                    <a:pt x="29" y="23"/>
                  </a:cubicBezTo>
                  <a:cubicBezTo>
                    <a:pt x="29" y="19"/>
                    <a:pt x="29" y="15"/>
                    <a:pt x="29" y="13"/>
                  </a:cubicBezTo>
                  <a:cubicBezTo>
                    <a:pt x="28" y="10"/>
                    <a:pt x="27" y="8"/>
                    <a:pt x="26" y="6"/>
                  </a:cubicBezTo>
                  <a:close/>
                  <a:moveTo>
                    <a:pt x="21" y="38"/>
                  </a:moveTo>
                  <a:cubicBezTo>
                    <a:pt x="20" y="40"/>
                    <a:pt x="17" y="42"/>
                    <a:pt x="15" y="42"/>
                  </a:cubicBezTo>
                  <a:cubicBezTo>
                    <a:pt x="12" y="42"/>
                    <a:pt x="10" y="40"/>
                    <a:pt x="8" y="38"/>
                  </a:cubicBezTo>
                  <a:cubicBezTo>
                    <a:pt x="7" y="35"/>
                    <a:pt x="6" y="31"/>
                    <a:pt x="6" y="23"/>
                  </a:cubicBezTo>
                  <a:cubicBezTo>
                    <a:pt x="6" y="16"/>
                    <a:pt x="7" y="11"/>
                    <a:pt x="9" y="8"/>
                  </a:cubicBezTo>
                  <a:cubicBezTo>
                    <a:pt x="10" y="6"/>
                    <a:pt x="12" y="5"/>
                    <a:pt x="15" y="5"/>
                  </a:cubicBezTo>
                  <a:cubicBezTo>
                    <a:pt x="17" y="5"/>
                    <a:pt x="20" y="6"/>
                    <a:pt x="21" y="8"/>
                  </a:cubicBezTo>
                  <a:cubicBezTo>
                    <a:pt x="23" y="11"/>
                    <a:pt x="24" y="16"/>
                    <a:pt x="24" y="23"/>
                  </a:cubicBezTo>
                  <a:cubicBezTo>
                    <a:pt x="24" y="30"/>
                    <a:pt x="23" y="35"/>
                    <a:pt x="21" y="38"/>
                  </a:cubicBezTo>
                  <a:close/>
                  <a:moveTo>
                    <a:pt x="21" y="38"/>
                  </a:moveTo>
                  <a:cubicBezTo>
                    <a:pt x="21" y="38"/>
                    <a:pt x="21" y="38"/>
                    <a:pt x="21"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24">
              <a:extLst>
                <a:ext uri="{FF2B5EF4-FFF2-40B4-BE49-F238E27FC236}">
                  <a16:creationId xmlns:a16="http://schemas.microsoft.com/office/drawing/2014/main" id="{0CBAAA6C-15FD-ED0D-ACEF-7E76630F20D9}"/>
                </a:ext>
              </a:extLst>
            </p:cNvPr>
            <p:cNvSpPr>
              <a:spLocks noEditPoints="1"/>
            </p:cNvSpPr>
            <p:nvPr/>
          </p:nvSpPr>
          <p:spPr bwMode="auto">
            <a:xfrm>
              <a:off x="2271713" y="4056063"/>
              <a:ext cx="44450" cy="71438"/>
            </a:xfrm>
            <a:custGeom>
              <a:avLst/>
              <a:gdLst/>
              <a:ahLst/>
              <a:cxnLst>
                <a:cxn ang="0">
                  <a:pos x="26" y="6"/>
                </a:cxn>
                <a:cxn ang="0">
                  <a:pos x="21" y="2"/>
                </a:cxn>
                <a:cxn ang="0">
                  <a:pos x="15" y="0"/>
                </a:cxn>
                <a:cxn ang="0">
                  <a:pos x="7" y="3"/>
                </a:cxn>
                <a:cxn ang="0">
                  <a:pos x="2" y="10"/>
                </a:cxn>
                <a:cxn ang="0">
                  <a:pos x="0" y="23"/>
                </a:cxn>
                <a:cxn ang="0">
                  <a:pos x="5" y="41"/>
                </a:cxn>
                <a:cxn ang="0">
                  <a:pos x="15" y="46"/>
                </a:cxn>
                <a:cxn ang="0">
                  <a:pos x="23" y="43"/>
                </a:cxn>
                <a:cxn ang="0">
                  <a:pos x="28" y="36"/>
                </a:cxn>
                <a:cxn ang="0">
                  <a:pos x="29" y="23"/>
                </a:cxn>
                <a:cxn ang="0">
                  <a:pos x="28" y="13"/>
                </a:cxn>
                <a:cxn ang="0">
                  <a:pos x="26" y="6"/>
                </a:cxn>
                <a:cxn ang="0">
                  <a:pos x="21" y="38"/>
                </a:cxn>
                <a:cxn ang="0">
                  <a:pos x="15" y="42"/>
                </a:cxn>
                <a:cxn ang="0">
                  <a:pos x="8" y="38"/>
                </a:cxn>
                <a:cxn ang="0">
                  <a:pos x="6" y="23"/>
                </a:cxn>
                <a:cxn ang="0">
                  <a:pos x="9" y="8"/>
                </a:cxn>
                <a:cxn ang="0">
                  <a:pos x="15" y="5"/>
                </a:cxn>
                <a:cxn ang="0">
                  <a:pos x="21" y="8"/>
                </a:cxn>
                <a:cxn ang="0">
                  <a:pos x="24" y="23"/>
                </a:cxn>
                <a:cxn ang="0">
                  <a:pos x="21" y="38"/>
                </a:cxn>
                <a:cxn ang="0">
                  <a:pos x="21" y="38"/>
                </a:cxn>
                <a:cxn ang="0">
                  <a:pos x="21" y="38"/>
                </a:cxn>
              </a:cxnLst>
              <a:rect l="0" t="0" r="r" b="b"/>
              <a:pathLst>
                <a:path w="29" h="46">
                  <a:moveTo>
                    <a:pt x="26" y="6"/>
                  </a:moveTo>
                  <a:cubicBezTo>
                    <a:pt x="24" y="4"/>
                    <a:pt x="23" y="3"/>
                    <a:pt x="21" y="2"/>
                  </a:cubicBezTo>
                  <a:cubicBezTo>
                    <a:pt x="19" y="1"/>
                    <a:pt x="17" y="0"/>
                    <a:pt x="15" y="0"/>
                  </a:cubicBezTo>
                  <a:cubicBezTo>
                    <a:pt x="12" y="0"/>
                    <a:pt x="9" y="1"/>
                    <a:pt x="7" y="3"/>
                  </a:cubicBezTo>
                  <a:cubicBezTo>
                    <a:pt x="4" y="5"/>
                    <a:pt x="3" y="7"/>
                    <a:pt x="2" y="10"/>
                  </a:cubicBezTo>
                  <a:cubicBezTo>
                    <a:pt x="1" y="14"/>
                    <a:pt x="0" y="18"/>
                    <a:pt x="0" y="23"/>
                  </a:cubicBezTo>
                  <a:cubicBezTo>
                    <a:pt x="0" y="32"/>
                    <a:pt x="2" y="38"/>
                    <a:pt x="5" y="41"/>
                  </a:cubicBezTo>
                  <a:cubicBezTo>
                    <a:pt x="7" y="44"/>
                    <a:pt x="10" y="46"/>
                    <a:pt x="15" y="46"/>
                  </a:cubicBezTo>
                  <a:cubicBezTo>
                    <a:pt x="18" y="46"/>
                    <a:pt x="21" y="45"/>
                    <a:pt x="23" y="43"/>
                  </a:cubicBezTo>
                  <a:cubicBezTo>
                    <a:pt x="25" y="42"/>
                    <a:pt x="27" y="39"/>
                    <a:pt x="28" y="36"/>
                  </a:cubicBezTo>
                  <a:cubicBezTo>
                    <a:pt x="29" y="33"/>
                    <a:pt x="29" y="28"/>
                    <a:pt x="29" y="23"/>
                  </a:cubicBezTo>
                  <a:cubicBezTo>
                    <a:pt x="29" y="19"/>
                    <a:pt x="29" y="15"/>
                    <a:pt x="28" y="13"/>
                  </a:cubicBezTo>
                  <a:cubicBezTo>
                    <a:pt x="28" y="10"/>
                    <a:pt x="27" y="8"/>
                    <a:pt x="26" y="6"/>
                  </a:cubicBezTo>
                  <a:close/>
                  <a:moveTo>
                    <a:pt x="21" y="38"/>
                  </a:moveTo>
                  <a:cubicBezTo>
                    <a:pt x="19" y="40"/>
                    <a:pt x="17" y="42"/>
                    <a:pt x="15" y="42"/>
                  </a:cubicBezTo>
                  <a:cubicBezTo>
                    <a:pt x="12" y="42"/>
                    <a:pt x="10" y="40"/>
                    <a:pt x="8" y="38"/>
                  </a:cubicBezTo>
                  <a:cubicBezTo>
                    <a:pt x="7" y="35"/>
                    <a:pt x="6" y="31"/>
                    <a:pt x="6" y="23"/>
                  </a:cubicBezTo>
                  <a:cubicBezTo>
                    <a:pt x="6" y="16"/>
                    <a:pt x="7" y="11"/>
                    <a:pt x="9" y="8"/>
                  </a:cubicBezTo>
                  <a:cubicBezTo>
                    <a:pt x="10" y="6"/>
                    <a:pt x="12" y="5"/>
                    <a:pt x="15" y="5"/>
                  </a:cubicBezTo>
                  <a:cubicBezTo>
                    <a:pt x="17" y="5"/>
                    <a:pt x="19" y="6"/>
                    <a:pt x="21" y="8"/>
                  </a:cubicBezTo>
                  <a:cubicBezTo>
                    <a:pt x="23" y="11"/>
                    <a:pt x="24" y="16"/>
                    <a:pt x="24" y="23"/>
                  </a:cubicBezTo>
                  <a:cubicBezTo>
                    <a:pt x="24" y="30"/>
                    <a:pt x="23" y="35"/>
                    <a:pt x="21" y="38"/>
                  </a:cubicBezTo>
                  <a:close/>
                  <a:moveTo>
                    <a:pt x="21" y="38"/>
                  </a:moveTo>
                  <a:cubicBezTo>
                    <a:pt x="21" y="38"/>
                    <a:pt x="21" y="38"/>
                    <a:pt x="21"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25">
              <a:extLst>
                <a:ext uri="{FF2B5EF4-FFF2-40B4-BE49-F238E27FC236}">
                  <a16:creationId xmlns:a16="http://schemas.microsoft.com/office/drawing/2014/main" id="{0A4A9D71-88FC-C6FB-FC3A-4EF924DD855B}"/>
                </a:ext>
              </a:extLst>
            </p:cNvPr>
            <p:cNvSpPr>
              <a:spLocks noEditPoints="1"/>
            </p:cNvSpPr>
            <p:nvPr/>
          </p:nvSpPr>
          <p:spPr bwMode="auto">
            <a:xfrm>
              <a:off x="2325688" y="4056063"/>
              <a:ext cx="44450" cy="71438"/>
            </a:xfrm>
            <a:custGeom>
              <a:avLst/>
              <a:gdLst/>
              <a:ahLst/>
              <a:cxnLst>
                <a:cxn ang="0">
                  <a:pos x="25" y="6"/>
                </a:cxn>
                <a:cxn ang="0">
                  <a:pos x="21" y="2"/>
                </a:cxn>
                <a:cxn ang="0">
                  <a:pos x="15" y="0"/>
                </a:cxn>
                <a:cxn ang="0">
                  <a:pos x="6" y="3"/>
                </a:cxn>
                <a:cxn ang="0">
                  <a:pos x="2" y="10"/>
                </a:cxn>
                <a:cxn ang="0">
                  <a:pos x="0" y="23"/>
                </a:cxn>
                <a:cxn ang="0">
                  <a:pos x="4" y="41"/>
                </a:cxn>
                <a:cxn ang="0">
                  <a:pos x="15" y="46"/>
                </a:cxn>
                <a:cxn ang="0">
                  <a:pos x="23" y="43"/>
                </a:cxn>
                <a:cxn ang="0">
                  <a:pos x="28" y="36"/>
                </a:cxn>
                <a:cxn ang="0">
                  <a:pos x="29" y="23"/>
                </a:cxn>
                <a:cxn ang="0">
                  <a:pos x="28" y="13"/>
                </a:cxn>
                <a:cxn ang="0">
                  <a:pos x="25" y="6"/>
                </a:cxn>
                <a:cxn ang="0">
                  <a:pos x="21" y="38"/>
                </a:cxn>
                <a:cxn ang="0">
                  <a:pos x="15" y="42"/>
                </a:cxn>
                <a:cxn ang="0">
                  <a:pos x="8" y="38"/>
                </a:cxn>
                <a:cxn ang="0">
                  <a:pos x="6" y="23"/>
                </a:cxn>
                <a:cxn ang="0">
                  <a:pos x="9" y="8"/>
                </a:cxn>
                <a:cxn ang="0">
                  <a:pos x="15" y="5"/>
                </a:cxn>
                <a:cxn ang="0">
                  <a:pos x="21" y="8"/>
                </a:cxn>
                <a:cxn ang="0">
                  <a:pos x="24" y="23"/>
                </a:cxn>
                <a:cxn ang="0">
                  <a:pos x="21" y="38"/>
                </a:cxn>
                <a:cxn ang="0">
                  <a:pos x="21" y="38"/>
                </a:cxn>
                <a:cxn ang="0">
                  <a:pos x="21" y="38"/>
                </a:cxn>
              </a:cxnLst>
              <a:rect l="0" t="0" r="r" b="b"/>
              <a:pathLst>
                <a:path w="29" h="46">
                  <a:moveTo>
                    <a:pt x="25" y="6"/>
                  </a:moveTo>
                  <a:cubicBezTo>
                    <a:pt x="24" y="4"/>
                    <a:pt x="23" y="3"/>
                    <a:pt x="21" y="2"/>
                  </a:cubicBezTo>
                  <a:cubicBezTo>
                    <a:pt x="19" y="1"/>
                    <a:pt x="17" y="0"/>
                    <a:pt x="15" y="0"/>
                  </a:cubicBezTo>
                  <a:cubicBezTo>
                    <a:pt x="11" y="0"/>
                    <a:pt x="9" y="1"/>
                    <a:pt x="6" y="3"/>
                  </a:cubicBezTo>
                  <a:cubicBezTo>
                    <a:pt x="4" y="5"/>
                    <a:pt x="3" y="7"/>
                    <a:pt x="2" y="10"/>
                  </a:cubicBezTo>
                  <a:cubicBezTo>
                    <a:pt x="1" y="14"/>
                    <a:pt x="0" y="18"/>
                    <a:pt x="0" y="23"/>
                  </a:cubicBezTo>
                  <a:cubicBezTo>
                    <a:pt x="0" y="32"/>
                    <a:pt x="1" y="38"/>
                    <a:pt x="4" y="41"/>
                  </a:cubicBezTo>
                  <a:cubicBezTo>
                    <a:pt x="7" y="44"/>
                    <a:pt x="10" y="46"/>
                    <a:pt x="15" y="46"/>
                  </a:cubicBezTo>
                  <a:cubicBezTo>
                    <a:pt x="18" y="46"/>
                    <a:pt x="21" y="45"/>
                    <a:pt x="23" y="43"/>
                  </a:cubicBezTo>
                  <a:cubicBezTo>
                    <a:pt x="25" y="42"/>
                    <a:pt x="27" y="39"/>
                    <a:pt x="28" y="36"/>
                  </a:cubicBezTo>
                  <a:cubicBezTo>
                    <a:pt x="29" y="33"/>
                    <a:pt x="29" y="28"/>
                    <a:pt x="29" y="23"/>
                  </a:cubicBezTo>
                  <a:cubicBezTo>
                    <a:pt x="29" y="19"/>
                    <a:pt x="29" y="15"/>
                    <a:pt x="28" y="13"/>
                  </a:cubicBezTo>
                  <a:cubicBezTo>
                    <a:pt x="28" y="10"/>
                    <a:pt x="27" y="8"/>
                    <a:pt x="25" y="6"/>
                  </a:cubicBezTo>
                  <a:close/>
                  <a:moveTo>
                    <a:pt x="21" y="38"/>
                  </a:moveTo>
                  <a:cubicBezTo>
                    <a:pt x="19" y="40"/>
                    <a:pt x="17" y="42"/>
                    <a:pt x="15" y="42"/>
                  </a:cubicBezTo>
                  <a:cubicBezTo>
                    <a:pt x="12" y="42"/>
                    <a:pt x="10" y="40"/>
                    <a:pt x="8" y="38"/>
                  </a:cubicBezTo>
                  <a:cubicBezTo>
                    <a:pt x="7" y="35"/>
                    <a:pt x="6" y="31"/>
                    <a:pt x="6" y="23"/>
                  </a:cubicBezTo>
                  <a:cubicBezTo>
                    <a:pt x="6" y="16"/>
                    <a:pt x="7" y="11"/>
                    <a:pt x="9" y="8"/>
                  </a:cubicBezTo>
                  <a:cubicBezTo>
                    <a:pt x="10" y="6"/>
                    <a:pt x="12" y="5"/>
                    <a:pt x="15" y="5"/>
                  </a:cubicBezTo>
                  <a:cubicBezTo>
                    <a:pt x="17" y="5"/>
                    <a:pt x="19" y="6"/>
                    <a:pt x="21" y="8"/>
                  </a:cubicBezTo>
                  <a:cubicBezTo>
                    <a:pt x="23" y="11"/>
                    <a:pt x="24" y="16"/>
                    <a:pt x="24" y="23"/>
                  </a:cubicBezTo>
                  <a:cubicBezTo>
                    <a:pt x="24" y="30"/>
                    <a:pt x="23" y="35"/>
                    <a:pt x="21" y="38"/>
                  </a:cubicBezTo>
                  <a:close/>
                  <a:moveTo>
                    <a:pt x="21" y="38"/>
                  </a:moveTo>
                  <a:cubicBezTo>
                    <a:pt x="21" y="38"/>
                    <a:pt x="21" y="38"/>
                    <a:pt x="21"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26">
              <a:extLst>
                <a:ext uri="{FF2B5EF4-FFF2-40B4-BE49-F238E27FC236}">
                  <a16:creationId xmlns:a16="http://schemas.microsoft.com/office/drawing/2014/main" id="{622ABD1D-59C7-0FF5-1A49-6B06012597FC}"/>
                </a:ext>
              </a:extLst>
            </p:cNvPr>
            <p:cNvSpPr>
              <a:spLocks noEditPoints="1"/>
            </p:cNvSpPr>
            <p:nvPr/>
          </p:nvSpPr>
          <p:spPr bwMode="auto">
            <a:xfrm>
              <a:off x="2386013" y="4056063"/>
              <a:ext cx="26988" cy="69850"/>
            </a:xfrm>
            <a:custGeom>
              <a:avLst/>
              <a:gdLst/>
              <a:ahLst/>
              <a:cxnLst>
                <a:cxn ang="0">
                  <a:pos x="17" y="45"/>
                </a:cxn>
                <a:cxn ang="0">
                  <a:pos x="17" y="0"/>
                </a:cxn>
                <a:cxn ang="0">
                  <a:pos x="13" y="0"/>
                </a:cxn>
                <a:cxn ang="0">
                  <a:pos x="8" y="6"/>
                </a:cxn>
                <a:cxn ang="0">
                  <a:pos x="0" y="12"/>
                </a:cxn>
                <a:cxn ang="0">
                  <a:pos x="0" y="17"/>
                </a:cxn>
                <a:cxn ang="0">
                  <a:pos x="6" y="14"/>
                </a:cxn>
                <a:cxn ang="0">
                  <a:pos x="11" y="10"/>
                </a:cxn>
                <a:cxn ang="0">
                  <a:pos x="11" y="45"/>
                </a:cxn>
                <a:cxn ang="0">
                  <a:pos x="17" y="45"/>
                </a:cxn>
                <a:cxn ang="0">
                  <a:pos x="17" y="45"/>
                </a:cxn>
                <a:cxn ang="0">
                  <a:pos x="17" y="45"/>
                </a:cxn>
              </a:cxnLst>
              <a:rect l="0" t="0" r="r" b="b"/>
              <a:pathLst>
                <a:path w="17" h="45">
                  <a:moveTo>
                    <a:pt x="17" y="45"/>
                  </a:moveTo>
                  <a:cubicBezTo>
                    <a:pt x="17" y="0"/>
                    <a:pt x="17" y="0"/>
                    <a:pt x="17" y="0"/>
                  </a:cubicBezTo>
                  <a:cubicBezTo>
                    <a:pt x="13" y="0"/>
                    <a:pt x="13" y="0"/>
                    <a:pt x="13" y="0"/>
                  </a:cubicBezTo>
                  <a:cubicBezTo>
                    <a:pt x="12" y="2"/>
                    <a:pt x="11" y="4"/>
                    <a:pt x="8" y="6"/>
                  </a:cubicBezTo>
                  <a:cubicBezTo>
                    <a:pt x="6" y="8"/>
                    <a:pt x="3" y="10"/>
                    <a:pt x="0" y="12"/>
                  </a:cubicBezTo>
                  <a:cubicBezTo>
                    <a:pt x="0" y="17"/>
                    <a:pt x="0" y="17"/>
                    <a:pt x="0" y="17"/>
                  </a:cubicBezTo>
                  <a:cubicBezTo>
                    <a:pt x="2" y="16"/>
                    <a:pt x="4" y="15"/>
                    <a:pt x="6" y="14"/>
                  </a:cubicBezTo>
                  <a:cubicBezTo>
                    <a:pt x="8" y="13"/>
                    <a:pt x="10" y="11"/>
                    <a:pt x="11" y="10"/>
                  </a:cubicBezTo>
                  <a:cubicBezTo>
                    <a:pt x="11" y="45"/>
                    <a:pt x="11" y="45"/>
                    <a:pt x="11" y="45"/>
                  </a:cubicBezTo>
                  <a:lnTo>
                    <a:pt x="17" y="45"/>
                  </a:lnTo>
                  <a:close/>
                  <a:moveTo>
                    <a:pt x="17" y="45"/>
                  </a:moveTo>
                  <a:cubicBezTo>
                    <a:pt x="17" y="45"/>
                    <a:pt x="17" y="45"/>
                    <a:pt x="17" y="4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27">
              <a:extLst>
                <a:ext uri="{FF2B5EF4-FFF2-40B4-BE49-F238E27FC236}">
                  <a16:creationId xmlns:a16="http://schemas.microsoft.com/office/drawing/2014/main" id="{9D6C5D83-4F7D-382B-7816-66412CE87BEF}"/>
                </a:ext>
              </a:extLst>
            </p:cNvPr>
            <p:cNvSpPr>
              <a:spLocks noEditPoints="1"/>
            </p:cNvSpPr>
            <p:nvPr/>
          </p:nvSpPr>
          <p:spPr bwMode="auto">
            <a:xfrm>
              <a:off x="2444750" y="4168775"/>
              <a:ext cx="26988" cy="69850"/>
            </a:xfrm>
            <a:custGeom>
              <a:avLst/>
              <a:gdLst/>
              <a:ahLst/>
              <a:cxnLst>
                <a:cxn ang="0">
                  <a:pos x="9" y="6"/>
                </a:cxn>
                <a:cxn ang="0">
                  <a:pos x="0" y="12"/>
                </a:cxn>
                <a:cxn ang="0">
                  <a:pos x="0" y="17"/>
                </a:cxn>
                <a:cxn ang="0">
                  <a:pos x="6" y="14"/>
                </a:cxn>
                <a:cxn ang="0">
                  <a:pos x="11" y="10"/>
                </a:cxn>
                <a:cxn ang="0">
                  <a:pos x="11" y="45"/>
                </a:cxn>
                <a:cxn ang="0">
                  <a:pos x="17" y="45"/>
                </a:cxn>
                <a:cxn ang="0">
                  <a:pos x="17" y="0"/>
                </a:cxn>
                <a:cxn ang="0">
                  <a:pos x="13" y="0"/>
                </a:cxn>
                <a:cxn ang="0">
                  <a:pos x="9" y="6"/>
                </a:cxn>
                <a:cxn ang="0">
                  <a:pos x="9" y="6"/>
                </a:cxn>
                <a:cxn ang="0">
                  <a:pos x="9" y="6"/>
                </a:cxn>
              </a:cxnLst>
              <a:rect l="0" t="0" r="r" b="b"/>
              <a:pathLst>
                <a:path w="17" h="45">
                  <a:moveTo>
                    <a:pt x="9" y="6"/>
                  </a:moveTo>
                  <a:cubicBezTo>
                    <a:pt x="6" y="8"/>
                    <a:pt x="3" y="10"/>
                    <a:pt x="0" y="12"/>
                  </a:cubicBezTo>
                  <a:cubicBezTo>
                    <a:pt x="0" y="17"/>
                    <a:pt x="0" y="17"/>
                    <a:pt x="0" y="17"/>
                  </a:cubicBezTo>
                  <a:cubicBezTo>
                    <a:pt x="2" y="16"/>
                    <a:pt x="4" y="15"/>
                    <a:pt x="6" y="14"/>
                  </a:cubicBezTo>
                  <a:cubicBezTo>
                    <a:pt x="8" y="13"/>
                    <a:pt x="10" y="12"/>
                    <a:pt x="11" y="10"/>
                  </a:cubicBezTo>
                  <a:cubicBezTo>
                    <a:pt x="11" y="45"/>
                    <a:pt x="11" y="45"/>
                    <a:pt x="11" y="45"/>
                  </a:cubicBezTo>
                  <a:cubicBezTo>
                    <a:pt x="17" y="45"/>
                    <a:pt x="17" y="45"/>
                    <a:pt x="17" y="45"/>
                  </a:cubicBezTo>
                  <a:cubicBezTo>
                    <a:pt x="17" y="0"/>
                    <a:pt x="17" y="0"/>
                    <a:pt x="17" y="0"/>
                  </a:cubicBezTo>
                  <a:cubicBezTo>
                    <a:pt x="13" y="0"/>
                    <a:pt x="13" y="0"/>
                    <a:pt x="13" y="0"/>
                  </a:cubicBezTo>
                  <a:cubicBezTo>
                    <a:pt x="12" y="2"/>
                    <a:pt x="11" y="4"/>
                    <a:pt x="9" y="6"/>
                  </a:cubicBezTo>
                  <a:close/>
                  <a:moveTo>
                    <a:pt x="9" y="6"/>
                  </a:moveTo>
                  <a:cubicBezTo>
                    <a:pt x="9" y="6"/>
                    <a:pt x="9" y="6"/>
                    <a:pt x="9"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28">
              <a:extLst>
                <a:ext uri="{FF2B5EF4-FFF2-40B4-BE49-F238E27FC236}">
                  <a16:creationId xmlns:a16="http://schemas.microsoft.com/office/drawing/2014/main" id="{B9B5A466-49AC-8C03-9320-904192F5ED78}"/>
                </a:ext>
              </a:extLst>
            </p:cNvPr>
            <p:cNvSpPr>
              <a:spLocks noEditPoints="1"/>
            </p:cNvSpPr>
            <p:nvPr/>
          </p:nvSpPr>
          <p:spPr bwMode="auto">
            <a:xfrm>
              <a:off x="2217738" y="4173538"/>
              <a:ext cx="44450" cy="69850"/>
            </a:xfrm>
            <a:custGeom>
              <a:avLst/>
              <a:gdLst/>
              <a:ahLst/>
              <a:cxnLst>
                <a:cxn ang="0">
                  <a:pos x="26" y="5"/>
                </a:cxn>
                <a:cxn ang="0">
                  <a:pos x="21" y="1"/>
                </a:cxn>
                <a:cxn ang="0">
                  <a:pos x="15" y="0"/>
                </a:cxn>
                <a:cxn ang="0">
                  <a:pos x="7" y="2"/>
                </a:cxn>
                <a:cxn ang="0">
                  <a:pos x="2" y="10"/>
                </a:cxn>
                <a:cxn ang="0">
                  <a:pos x="0" y="22"/>
                </a:cxn>
                <a:cxn ang="0">
                  <a:pos x="5" y="41"/>
                </a:cxn>
                <a:cxn ang="0">
                  <a:pos x="15" y="45"/>
                </a:cxn>
                <a:cxn ang="0">
                  <a:pos x="23" y="43"/>
                </a:cxn>
                <a:cxn ang="0">
                  <a:pos x="28" y="35"/>
                </a:cxn>
                <a:cxn ang="0">
                  <a:pos x="29" y="22"/>
                </a:cxn>
                <a:cxn ang="0">
                  <a:pos x="29" y="12"/>
                </a:cxn>
                <a:cxn ang="0">
                  <a:pos x="26" y="5"/>
                </a:cxn>
                <a:cxn ang="0">
                  <a:pos x="21" y="37"/>
                </a:cxn>
                <a:cxn ang="0">
                  <a:pos x="15" y="41"/>
                </a:cxn>
                <a:cxn ang="0">
                  <a:pos x="8" y="37"/>
                </a:cxn>
                <a:cxn ang="0">
                  <a:pos x="6" y="22"/>
                </a:cxn>
                <a:cxn ang="0">
                  <a:pos x="9" y="7"/>
                </a:cxn>
                <a:cxn ang="0">
                  <a:pos x="15" y="4"/>
                </a:cxn>
                <a:cxn ang="0">
                  <a:pos x="21" y="8"/>
                </a:cxn>
                <a:cxn ang="0">
                  <a:pos x="24" y="22"/>
                </a:cxn>
                <a:cxn ang="0">
                  <a:pos x="21" y="37"/>
                </a:cxn>
                <a:cxn ang="0">
                  <a:pos x="21" y="37"/>
                </a:cxn>
                <a:cxn ang="0">
                  <a:pos x="21" y="37"/>
                </a:cxn>
              </a:cxnLst>
              <a:rect l="0" t="0" r="r" b="b"/>
              <a:pathLst>
                <a:path w="29" h="45">
                  <a:moveTo>
                    <a:pt x="26" y="5"/>
                  </a:moveTo>
                  <a:cubicBezTo>
                    <a:pt x="25" y="3"/>
                    <a:pt x="23" y="2"/>
                    <a:pt x="21" y="1"/>
                  </a:cubicBezTo>
                  <a:cubicBezTo>
                    <a:pt x="19" y="0"/>
                    <a:pt x="17" y="0"/>
                    <a:pt x="15" y="0"/>
                  </a:cubicBezTo>
                  <a:cubicBezTo>
                    <a:pt x="12" y="0"/>
                    <a:pt x="9" y="0"/>
                    <a:pt x="7" y="2"/>
                  </a:cubicBezTo>
                  <a:cubicBezTo>
                    <a:pt x="5" y="4"/>
                    <a:pt x="3" y="6"/>
                    <a:pt x="2" y="10"/>
                  </a:cubicBezTo>
                  <a:cubicBezTo>
                    <a:pt x="1" y="13"/>
                    <a:pt x="0" y="17"/>
                    <a:pt x="0" y="22"/>
                  </a:cubicBezTo>
                  <a:cubicBezTo>
                    <a:pt x="0" y="31"/>
                    <a:pt x="2" y="37"/>
                    <a:pt x="5" y="41"/>
                  </a:cubicBezTo>
                  <a:cubicBezTo>
                    <a:pt x="7" y="44"/>
                    <a:pt x="10" y="45"/>
                    <a:pt x="15" y="45"/>
                  </a:cubicBezTo>
                  <a:cubicBezTo>
                    <a:pt x="18" y="45"/>
                    <a:pt x="21" y="45"/>
                    <a:pt x="23" y="43"/>
                  </a:cubicBezTo>
                  <a:cubicBezTo>
                    <a:pt x="25" y="41"/>
                    <a:pt x="27" y="38"/>
                    <a:pt x="28" y="35"/>
                  </a:cubicBezTo>
                  <a:cubicBezTo>
                    <a:pt x="29" y="32"/>
                    <a:pt x="29" y="28"/>
                    <a:pt x="29" y="22"/>
                  </a:cubicBezTo>
                  <a:cubicBezTo>
                    <a:pt x="29" y="18"/>
                    <a:pt x="29" y="14"/>
                    <a:pt x="29" y="12"/>
                  </a:cubicBezTo>
                  <a:cubicBezTo>
                    <a:pt x="28" y="9"/>
                    <a:pt x="27" y="7"/>
                    <a:pt x="26" y="5"/>
                  </a:cubicBezTo>
                  <a:close/>
                  <a:moveTo>
                    <a:pt x="21" y="37"/>
                  </a:moveTo>
                  <a:cubicBezTo>
                    <a:pt x="20" y="40"/>
                    <a:pt x="17" y="41"/>
                    <a:pt x="15" y="41"/>
                  </a:cubicBezTo>
                  <a:cubicBezTo>
                    <a:pt x="12" y="41"/>
                    <a:pt x="10" y="40"/>
                    <a:pt x="8" y="37"/>
                  </a:cubicBezTo>
                  <a:cubicBezTo>
                    <a:pt x="7" y="35"/>
                    <a:pt x="6" y="30"/>
                    <a:pt x="6" y="22"/>
                  </a:cubicBezTo>
                  <a:cubicBezTo>
                    <a:pt x="6" y="15"/>
                    <a:pt x="7" y="10"/>
                    <a:pt x="9" y="7"/>
                  </a:cubicBezTo>
                  <a:cubicBezTo>
                    <a:pt x="10" y="5"/>
                    <a:pt x="12" y="4"/>
                    <a:pt x="15" y="4"/>
                  </a:cubicBezTo>
                  <a:cubicBezTo>
                    <a:pt x="17" y="4"/>
                    <a:pt x="20" y="5"/>
                    <a:pt x="21" y="8"/>
                  </a:cubicBezTo>
                  <a:cubicBezTo>
                    <a:pt x="23" y="10"/>
                    <a:pt x="24" y="15"/>
                    <a:pt x="24" y="22"/>
                  </a:cubicBezTo>
                  <a:cubicBezTo>
                    <a:pt x="24" y="30"/>
                    <a:pt x="23" y="35"/>
                    <a:pt x="21" y="37"/>
                  </a:cubicBezTo>
                  <a:close/>
                  <a:moveTo>
                    <a:pt x="21" y="37"/>
                  </a:moveTo>
                  <a:cubicBezTo>
                    <a:pt x="21" y="37"/>
                    <a:pt x="21" y="37"/>
                    <a:pt x="21" y="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29">
              <a:extLst>
                <a:ext uri="{FF2B5EF4-FFF2-40B4-BE49-F238E27FC236}">
                  <a16:creationId xmlns:a16="http://schemas.microsoft.com/office/drawing/2014/main" id="{A0865D6E-9206-4E3C-48CD-B4427FE37F20}"/>
                </a:ext>
              </a:extLst>
            </p:cNvPr>
            <p:cNvSpPr>
              <a:spLocks noEditPoints="1"/>
            </p:cNvSpPr>
            <p:nvPr/>
          </p:nvSpPr>
          <p:spPr bwMode="auto">
            <a:xfrm>
              <a:off x="2278063" y="4173538"/>
              <a:ext cx="25400" cy="69850"/>
            </a:xfrm>
            <a:custGeom>
              <a:avLst/>
              <a:gdLst/>
              <a:ahLst/>
              <a:cxnLst>
                <a:cxn ang="0">
                  <a:pos x="8" y="6"/>
                </a:cxn>
                <a:cxn ang="0">
                  <a:pos x="0" y="11"/>
                </a:cxn>
                <a:cxn ang="0">
                  <a:pos x="0" y="16"/>
                </a:cxn>
                <a:cxn ang="0">
                  <a:pos x="6" y="13"/>
                </a:cxn>
                <a:cxn ang="0">
                  <a:pos x="11" y="10"/>
                </a:cxn>
                <a:cxn ang="0">
                  <a:pos x="11" y="45"/>
                </a:cxn>
                <a:cxn ang="0">
                  <a:pos x="17" y="45"/>
                </a:cxn>
                <a:cxn ang="0">
                  <a:pos x="17" y="0"/>
                </a:cxn>
                <a:cxn ang="0">
                  <a:pos x="13" y="0"/>
                </a:cxn>
                <a:cxn ang="0">
                  <a:pos x="8" y="6"/>
                </a:cxn>
                <a:cxn ang="0">
                  <a:pos x="8" y="6"/>
                </a:cxn>
                <a:cxn ang="0">
                  <a:pos x="8" y="6"/>
                </a:cxn>
              </a:cxnLst>
              <a:rect l="0" t="0" r="r" b="b"/>
              <a:pathLst>
                <a:path w="17" h="45">
                  <a:moveTo>
                    <a:pt x="8" y="6"/>
                  </a:moveTo>
                  <a:cubicBezTo>
                    <a:pt x="6" y="8"/>
                    <a:pt x="3" y="9"/>
                    <a:pt x="0" y="11"/>
                  </a:cubicBezTo>
                  <a:cubicBezTo>
                    <a:pt x="0" y="16"/>
                    <a:pt x="0" y="16"/>
                    <a:pt x="0" y="16"/>
                  </a:cubicBezTo>
                  <a:cubicBezTo>
                    <a:pt x="2" y="16"/>
                    <a:pt x="4" y="15"/>
                    <a:pt x="6" y="13"/>
                  </a:cubicBezTo>
                  <a:cubicBezTo>
                    <a:pt x="8" y="12"/>
                    <a:pt x="10" y="11"/>
                    <a:pt x="11" y="10"/>
                  </a:cubicBezTo>
                  <a:cubicBezTo>
                    <a:pt x="11" y="45"/>
                    <a:pt x="11" y="45"/>
                    <a:pt x="11" y="45"/>
                  </a:cubicBezTo>
                  <a:cubicBezTo>
                    <a:pt x="17" y="45"/>
                    <a:pt x="17" y="45"/>
                    <a:pt x="17" y="45"/>
                  </a:cubicBezTo>
                  <a:cubicBezTo>
                    <a:pt x="17" y="0"/>
                    <a:pt x="17" y="0"/>
                    <a:pt x="17" y="0"/>
                  </a:cubicBezTo>
                  <a:cubicBezTo>
                    <a:pt x="13" y="0"/>
                    <a:pt x="13" y="0"/>
                    <a:pt x="13" y="0"/>
                  </a:cubicBezTo>
                  <a:cubicBezTo>
                    <a:pt x="12" y="1"/>
                    <a:pt x="11" y="3"/>
                    <a:pt x="8" y="6"/>
                  </a:cubicBezTo>
                  <a:close/>
                  <a:moveTo>
                    <a:pt x="8" y="6"/>
                  </a:moveTo>
                  <a:cubicBezTo>
                    <a:pt x="8" y="6"/>
                    <a:pt x="8" y="6"/>
                    <a:pt x="8"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0">
              <a:extLst>
                <a:ext uri="{FF2B5EF4-FFF2-40B4-BE49-F238E27FC236}">
                  <a16:creationId xmlns:a16="http://schemas.microsoft.com/office/drawing/2014/main" id="{2C71EE63-8495-772A-BCA1-49B3F0C961FF}"/>
                </a:ext>
              </a:extLst>
            </p:cNvPr>
            <p:cNvSpPr>
              <a:spLocks noEditPoints="1"/>
            </p:cNvSpPr>
            <p:nvPr/>
          </p:nvSpPr>
          <p:spPr bwMode="auto">
            <a:xfrm>
              <a:off x="2325688" y="4173538"/>
              <a:ext cx="25400" cy="69850"/>
            </a:xfrm>
            <a:custGeom>
              <a:avLst/>
              <a:gdLst/>
              <a:ahLst/>
              <a:cxnLst>
                <a:cxn ang="0">
                  <a:pos x="8" y="6"/>
                </a:cxn>
                <a:cxn ang="0">
                  <a:pos x="0" y="11"/>
                </a:cxn>
                <a:cxn ang="0">
                  <a:pos x="0" y="16"/>
                </a:cxn>
                <a:cxn ang="0">
                  <a:pos x="5" y="13"/>
                </a:cxn>
                <a:cxn ang="0">
                  <a:pos x="11" y="10"/>
                </a:cxn>
                <a:cxn ang="0">
                  <a:pos x="11" y="45"/>
                </a:cxn>
                <a:cxn ang="0">
                  <a:pos x="16" y="45"/>
                </a:cxn>
                <a:cxn ang="0">
                  <a:pos x="16" y="0"/>
                </a:cxn>
                <a:cxn ang="0">
                  <a:pos x="13" y="0"/>
                </a:cxn>
                <a:cxn ang="0">
                  <a:pos x="8" y="6"/>
                </a:cxn>
                <a:cxn ang="0">
                  <a:pos x="8" y="6"/>
                </a:cxn>
                <a:cxn ang="0">
                  <a:pos x="8" y="6"/>
                </a:cxn>
              </a:cxnLst>
              <a:rect l="0" t="0" r="r" b="b"/>
              <a:pathLst>
                <a:path w="16" h="45">
                  <a:moveTo>
                    <a:pt x="8" y="6"/>
                  </a:moveTo>
                  <a:cubicBezTo>
                    <a:pt x="5" y="8"/>
                    <a:pt x="3" y="9"/>
                    <a:pt x="0" y="11"/>
                  </a:cubicBezTo>
                  <a:cubicBezTo>
                    <a:pt x="0" y="16"/>
                    <a:pt x="0" y="16"/>
                    <a:pt x="0" y="16"/>
                  </a:cubicBezTo>
                  <a:cubicBezTo>
                    <a:pt x="1" y="16"/>
                    <a:pt x="3" y="15"/>
                    <a:pt x="5" y="13"/>
                  </a:cubicBezTo>
                  <a:cubicBezTo>
                    <a:pt x="8" y="12"/>
                    <a:pt x="9" y="11"/>
                    <a:pt x="11" y="10"/>
                  </a:cubicBezTo>
                  <a:cubicBezTo>
                    <a:pt x="11" y="45"/>
                    <a:pt x="11" y="45"/>
                    <a:pt x="11" y="45"/>
                  </a:cubicBezTo>
                  <a:cubicBezTo>
                    <a:pt x="16" y="45"/>
                    <a:pt x="16" y="45"/>
                    <a:pt x="16" y="45"/>
                  </a:cubicBezTo>
                  <a:cubicBezTo>
                    <a:pt x="16" y="0"/>
                    <a:pt x="16" y="0"/>
                    <a:pt x="16" y="0"/>
                  </a:cubicBezTo>
                  <a:cubicBezTo>
                    <a:pt x="13" y="0"/>
                    <a:pt x="13" y="0"/>
                    <a:pt x="13" y="0"/>
                  </a:cubicBezTo>
                  <a:cubicBezTo>
                    <a:pt x="12" y="1"/>
                    <a:pt x="10" y="3"/>
                    <a:pt x="8" y="6"/>
                  </a:cubicBezTo>
                  <a:close/>
                  <a:moveTo>
                    <a:pt x="8" y="6"/>
                  </a:moveTo>
                  <a:cubicBezTo>
                    <a:pt x="8" y="6"/>
                    <a:pt x="8" y="6"/>
                    <a:pt x="8"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1">
              <a:extLst>
                <a:ext uri="{FF2B5EF4-FFF2-40B4-BE49-F238E27FC236}">
                  <a16:creationId xmlns:a16="http://schemas.microsoft.com/office/drawing/2014/main" id="{480BCEB4-A8AD-BB6D-0267-EA20F2EA2A1C}"/>
                </a:ext>
              </a:extLst>
            </p:cNvPr>
            <p:cNvSpPr>
              <a:spLocks noEditPoints="1"/>
            </p:cNvSpPr>
            <p:nvPr/>
          </p:nvSpPr>
          <p:spPr bwMode="auto">
            <a:xfrm>
              <a:off x="2371725" y="4173538"/>
              <a:ext cx="46038" cy="69850"/>
            </a:xfrm>
            <a:custGeom>
              <a:avLst/>
              <a:gdLst/>
              <a:ahLst/>
              <a:cxnLst>
                <a:cxn ang="0">
                  <a:pos x="26" y="5"/>
                </a:cxn>
                <a:cxn ang="0">
                  <a:pos x="21" y="1"/>
                </a:cxn>
                <a:cxn ang="0">
                  <a:pos x="15" y="0"/>
                </a:cxn>
                <a:cxn ang="0">
                  <a:pos x="7" y="2"/>
                </a:cxn>
                <a:cxn ang="0">
                  <a:pos x="2" y="10"/>
                </a:cxn>
                <a:cxn ang="0">
                  <a:pos x="0" y="22"/>
                </a:cxn>
                <a:cxn ang="0">
                  <a:pos x="5" y="41"/>
                </a:cxn>
                <a:cxn ang="0">
                  <a:pos x="15" y="45"/>
                </a:cxn>
                <a:cxn ang="0">
                  <a:pos x="23" y="43"/>
                </a:cxn>
                <a:cxn ang="0">
                  <a:pos x="28" y="35"/>
                </a:cxn>
                <a:cxn ang="0">
                  <a:pos x="30" y="22"/>
                </a:cxn>
                <a:cxn ang="0">
                  <a:pos x="29" y="12"/>
                </a:cxn>
                <a:cxn ang="0">
                  <a:pos x="26" y="5"/>
                </a:cxn>
                <a:cxn ang="0">
                  <a:pos x="21" y="37"/>
                </a:cxn>
                <a:cxn ang="0">
                  <a:pos x="15" y="41"/>
                </a:cxn>
                <a:cxn ang="0">
                  <a:pos x="9" y="37"/>
                </a:cxn>
                <a:cxn ang="0">
                  <a:pos x="6" y="22"/>
                </a:cxn>
                <a:cxn ang="0">
                  <a:pos x="9" y="7"/>
                </a:cxn>
                <a:cxn ang="0">
                  <a:pos x="15" y="4"/>
                </a:cxn>
                <a:cxn ang="0">
                  <a:pos x="21" y="8"/>
                </a:cxn>
                <a:cxn ang="0">
                  <a:pos x="24" y="22"/>
                </a:cxn>
                <a:cxn ang="0">
                  <a:pos x="21" y="37"/>
                </a:cxn>
                <a:cxn ang="0">
                  <a:pos x="21" y="37"/>
                </a:cxn>
                <a:cxn ang="0">
                  <a:pos x="21" y="37"/>
                </a:cxn>
              </a:cxnLst>
              <a:rect l="0" t="0" r="r" b="b"/>
              <a:pathLst>
                <a:path w="30" h="45">
                  <a:moveTo>
                    <a:pt x="26" y="5"/>
                  </a:moveTo>
                  <a:cubicBezTo>
                    <a:pt x="25" y="3"/>
                    <a:pt x="23" y="2"/>
                    <a:pt x="21" y="1"/>
                  </a:cubicBezTo>
                  <a:cubicBezTo>
                    <a:pt x="19" y="0"/>
                    <a:pt x="17" y="0"/>
                    <a:pt x="15" y="0"/>
                  </a:cubicBezTo>
                  <a:cubicBezTo>
                    <a:pt x="12" y="0"/>
                    <a:pt x="9" y="0"/>
                    <a:pt x="7" y="2"/>
                  </a:cubicBezTo>
                  <a:cubicBezTo>
                    <a:pt x="5" y="4"/>
                    <a:pt x="3" y="6"/>
                    <a:pt x="2" y="10"/>
                  </a:cubicBezTo>
                  <a:cubicBezTo>
                    <a:pt x="1" y="13"/>
                    <a:pt x="0" y="17"/>
                    <a:pt x="0" y="22"/>
                  </a:cubicBezTo>
                  <a:cubicBezTo>
                    <a:pt x="0" y="31"/>
                    <a:pt x="2" y="37"/>
                    <a:pt x="5" y="41"/>
                  </a:cubicBezTo>
                  <a:cubicBezTo>
                    <a:pt x="7" y="44"/>
                    <a:pt x="11" y="45"/>
                    <a:pt x="15" y="45"/>
                  </a:cubicBezTo>
                  <a:cubicBezTo>
                    <a:pt x="18" y="45"/>
                    <a:pt x="21" y="45"/>
                    <a:pt x="23" y="43"/>
                  </a:cubicBezTo>
                  <a:cubicBezTo>
                    <a:pt x="25" y="41"/>
                    <a:pt x="27" y="38"/>
                    <a:pt x="28" y="35"/>
                  </a:cubicBezTo>
                  <a:cubicBezTo>
                    <a:pt x="29" y="32"/>
                    <a:pt x="30" y="28"/>
                    <a:pt x="30" y="22"/>
                  </a:cubicBezTo>
                  <a:cubicBezTo>
                    <a:pt x="30" y="18"/>
                    <a:pt x="29" y="14"/>
                    <a:pt x="29" y="12"/>
                  </a:cubicBezTo>
                  <a:cubicBezTo>
                    <a:pt x="28" y="9"/>
                    <a:pt x="27" y="7"/>
                    <a:pt x="26" y="5"/>
                  </a:cubicBezTo>
                  <a:close/>
                  <a:moveTo>
                    <a:pt x="21" y="37"/>
                  </a:moveTo>
                  <a:cubicBezTo>
                    <a:pt x="20" y="40"/>
                    <a:pt x="17" y="41"/>
                    <a:pt x="15" y="41"/>
                  </a:cubicBezTo>
                  <a:cubicBezTo>
                    <a:pt x="12" y="41"/>
                    <a:pt x="10" y="40"/>
                    <a:pt x="9" y="37"/>
                  </a:cubicBezTo>
                  <a:cubicBezTo>
                    <a:pt x="7" y="35"/>
                    <a:pt x="6" y="30"/>
                    <a:pt x="6" y="22"/>
                  </a:cubicBezTo>
                  <a:cubicBezTo>
                    <a:pt x="6" y="15"/>
                    <a:pt x="7" y="10"/>
                    <a:pt x="9" y="7"/>
                  </a:cubicBezTo>
                  <a:cubicBezTo>
                    <a:pt x="10" y="5"/>
                    <a:pt x="12" y="4"/>
                    <a:pt x="15" y="4"/>
                  </a:cubicBezTo>
                  <a:cubicBezTo>
                    <a:pt x="17" y="4"/>
                    <a:pt x="20" y="5"/>
                    <a:pt x="21" y="8"/>
                  </a:cubicBezTo>
                  <a:cubicBezTo>
                    <a:pt x="23" y="10"/>
                    <a:pt x="24" y="15"/>
                    <a:pt x="24" y="22"/>
                  </a:cubicBezTo>
                  <a:cubicBezTo>
                    <a:pt x="24" y="30"/>
                    <a:pt x="23" y="35"/>
                    <a:pt x="21" y="37"/>
                  </a:cubicBezTo>
                  <a:close/>
                  <a:moveTo>
                    <a:pt x="21" y="37"/>
                  </a:moveTo>
                  <a:cubicBezTo>
                    <a:pt x="21" y="37"/>
                    <a:pt x="21" y="37"/>
                    <a:pt x="21" y="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cxnSp>
        <p:nvCxnSpPr>
          <p:cNvPr id="4" name="Straight Connector 97">
            <a:extLst>
              <a:ext uri="{FF2B5EF4-FFF2-40B4-BE49-F238E27FC236}">
                <a16:creationId xmlns:a16="http://schemas.microsoft.com/office/drawing/2014/main" id="{F7ED90A5-E136-2318-B810-07AF4396D592}"/>
              </a:ext>
            </a:extLst>
          </p:cNvPr>
          <p:cNvCxnSpPr>
            <a:cxnSpLocks/>
          </p:cNvCxnSpPr>
          <p:nvPr/>
        </p:nvCxnSpPr>
        <p:spPr>
          <a:xfrm flipH="1">
            <a:off x="988704" y="3324505"/>
            <a:ext cx="7200000" cy="0"/>
          </a:xfrm>
          <a:prstGeom prst="line">
            <a:avLst/>
          </a:prstGeom>
          <a:noFill/>
          <a:ln w="76200" cap="flat" cmpd="sng" algn="ctr">
            <a:solidFill>
              <a:srgbClr val="297FD5"/>
            </a:solidFill>
            <a:prstDash val="solid"/>
            <a:miter lim="800000"/>
          </a:ln>
          <a:effectLst/>
        </p:spPr>
      </p:cxnSp>
      <p:sp>
        <p:nvSpPr>
          <p:cNvPr id="6" name="テキスト プレースホルダー 5">
            <a:extLst>
              <a:ext uri="{FF2B5EF4-FFF2-40B4-BE49-F238E27FC236}">
                <a16:creationId xmlns:a16="http://schemas.microsoft.com/office/drawing/2014/main" id="{7A11B6AC-0A11-53EA-A40A-2ABA5533EAED}"/>
              </a:ext>
            </a:extLst>
          </p:cNvPr>
          <p:cNvSpPr txBox="1">
            <a:spLocks/>
          </p:cNvSpPr>
          <p:nvPr/>
        </p:nvSpPr>
        <p:spPr>
          <a:xfrm>
            <a:off x="928948" y="2730159"/>
            <a:ext cx="8148185" cy="4920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500" b="1">
                <a:solidFill>
                  <a:schemeClr val="bg1">
                    <a:lumMod val="50000"/>
                  </a:schemeClr>
                </a:solidFill>
                <a:latin typeface="BIZ UDPゴシック" panose="020B0400000000000000" pitchFamily="50" charset="-128"/>
                <a:ea typeface="BIZ UDPゴシック" panose="020B0400000000000000" pitchFamily="50" charset="-128"/>
              </a:rPr>
              <a:t>LIP</a:t>
            </a:r>
            <a:r>
              <a:rPr lang="ja-JP" altLang="en-US" sz="2000" b="1">
                <a:solidFill>
                  <a:schemeClr val="bg1">
                    <a:lumMod val="50000"/>
                  </a:schemeClr>
                </a:solidFill>
                <a:latin typeface="BIZ UDPゴシック" panose="020B0400000000000000" pitchFamily="50" charset="-128"/>
                <a:ea typeface="BIZ UDPゴシック" panose="020B0400000000000000" pitchFamily="50" charset="-128"/>
              </a:rPr>
              <a:t>（</a:t>
            </a:r>
            <a:r>
              <a:rPr lang="en-US" altLang="ja-JP" sz="2000" b="1" i="0" strike="noStrike">
                <a:solidFill>
                  <a:schemeClr val="bg1">
                    <a:lumMod val="50000"/>
                  </a:schemeClr>
                </a:solidFill>
                <a:effectLst/>
                <a:latin typeface="BIZ UDPゴシック" panose="020B0400000000000000" pitchFamily="50" charset="-128"/>
                <a:ea typeface="BIZ UDPゴシック" panose="020B0400000000000000" pitchFamily="50" charset="-128"/>
              </a:rPr>
              <a:t>Local Innovation Partnership</a:t>
            </a:r>
            <a:r>
              <a:rPr lang="ja-JP" altLang="en-US" sz="2000" b="1" i="0" strike="noStrike">
                <a:solidFill>
                  <a:schemeClr val="bg1">
                    <a:lumMod val="50000"/>
                  </a:schemeClr>
                </a:solidFill>
                <a:effectLst/>
                <a:latin typeface="BIZ UDPゴシック" panose="020B0400000000000000" pitchFamily="50" charset="-128"/>
                <a:ea typeface="BIZ UDPゴシック" panose="020B0400000000000000" pitchFamily="50" charset="-128"/>
              </a:rPr>
              <a:t>）</a:t>
            </a:r>
            <a:endParaRPr lang="ja-JP" altLang="en-US" sz="2000" b="1">
              <a:solidFill>
                <a:schemeClr val="bg1">
                  <a:lumMod val="50000"/>
                </a:schemeClr>
              </a:solidFill>
              <a:latin typeface="BIZ UDPゴシック" panose="020B0400000000000000" pitchFamily="50" charset="-128"/>
              <a:ea typeface="BIZ UDPゴシック" panose="020B0400000000000000" pitchFamily="50" charset="-128"/>
            </a:endParaRPr>
          </a:p>
        </p:txBody>
      </p:sp>
      <p:sp>
        <p:nvSpPr>
          <p:cNvPr id="10" name="テキスト プレースホルダー 5">
            <a:extLst>
              <a:ext uri="{FF2B5EF4-FFF2-40B4-BE49-F238E27FC236}">
                <a16:creationId xmlns:a16="http://schemas.microsoft.com/office/drawing/2014/main" id="{9E277EC5-0DEA-5A22-58F4-BE024D184AD7}"/>
              </a:ext>
            </a:extLst>
          </p:cNvPr>
          <p:cNvSpPr txBox="1">
            <a:spLocks/>
          </p:cNvSpPr>
          <p:nvPr/>
        </p:nvSpPr>
        <p:spPr>
          <a:xfrm>
            <a:off x="988703" y="3385747"/>
            <a:ext cx="7345399" cy="4920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4000"/>
              </a:lnSpc>
              <a:buNone/>
            </a:pPr>
            <a:r>
              <a:rPr lang="en-US" altLang="ja-JP" sz="2500">
                <a:solidFill>
                  <a:schemeClr val="bg1">
                    <a:lumMod val="50000"/>
                  </a:schemeClr>
                </a:solidFill>
                <a:latin typeface="BIZ UDPゴシック" panose="020B0400000000000000" pitchFamily="50" charset="-128"/>
                <a:ea typeface="BIZ UDPゴシック" panose="020B0400000000000000" pitchFamily="50" charset="-128"/>
              </a:rPr>
              <a:t>LIP</a:t>
            </a:r>
            <a:r>
              <a:rPr lang="ja-JP" altLang="en-US" sz="2500">
                <a:solidFill>
                  <a:schemeClr val="bg1">
                    <a:lumMod val="50000"/>
                  </a:schemeClr>
                </a:solidFill>
                <a:latin typeface="BIZ UDPゴシック" panose="020B0400000000000000" pitchFamily="50" charset="-128"/>
                <a:ea typeface="BIZ UDPゴシック" panose="020B0400000000000000" pitchFamily="50" charset="-128"/>
              </a:rPr>
              <a:t>（地域イノベーション連携）手引書</a:t>
            </a:r>
          </a:p>
        </p:txBody>
      </p:sp>
      <p:sp>
        <p:nvSpPr>
          <p:cNvPr id="11" name="正方形/長方形 10">
            <a:extLst>
              <a:ext uri="{FF2B5EF4-FFF2-40B4-BE49-F238E27FC236}">
                <a16:creationId xmlns:a16="http://schemas.microsoft.com/office/drawing/2014/main" id="{B06024EE-1F7C-ED81-F172-7D21EDDCC096}"/>
              </a:ext>
            </a:extLst>
          </p:cNvPr>
          <p:cNvSpPr/>
          <p:nvPr/>
        </p:nvSpPr>
        <p:spPr>
          <a:xfrm>
            <a:off x="0" y="0"/>
            <a:ext cx="252000" cy="6876000"/>
          </a:xfrm>
          <a:prstGeom prst="rect">
            <a:avLst/>
          </a:prstGeom>
          <a:solidFill>
            <a:schemeClr val="accent3"/>
          </a:solidFill>
          <a:ln>
            <a:solidFill>
              <a:srgbClr val="85B2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077F01-4FD9-EE1C-8C27-334DB35E5A23}"/>
              </a:ext>
            </a:extLst>
          </p:cNvPr>
          <p:cNvSpPr txBox="1"/>
          <p:nvPr/>
        </p:nvSpPr>
        <p:spPr>
          <a:xfrm>
            <a:off x="3603795" y="5745399"/>
            <a:ext cx="4730307" cy="584775"/>
          </a:xfrm>
          <a:prstGeom prst="rect">
            <a:avLst/>
          </a:prstGeom>
          <a:noFill/>
        </p:spPr>
        <p:txBody>
          <a:bodyPr wrap="square">
            <a:spAutoFit/>
          </a:bodyPr>
          <a:lstStyle/>
          <a:p>
            <a:pPr algn="ctr"/>
            <a:r>
              <a:rPr lang="ja-JP" altLang="en-US" sz="1600" b="0" i="0" u="none" strike="noStrike" baseline="0">
                <a:latin typeface="BIZ UDPゴシック" panose="020B0400000000000000" pitchFamily="50" charset="-128"/>
                <a:ea typeface="BIZ UDPゴシック" panose="020B0400000000000000" pitchFamily="50" charset="-128"/>
              </a:rPr>
              <a:t>令和７年３月</a:t>
            </a:r>
            <a:endParaRPr lang="en-US" altLang="ja-JP" sz="1600" b="0" i="0" u="none" strike="noStrike" baseline="0">
              <a:latin typeface="BIZ UDPゴシック" panose="020B0400000000000000" pitchFamily="50" charset="-128"/>
              <a:ea typeface="BIZ UDPゴシック" panose="020B0400000000000000" pitchFamily="50" charset="-128"/>
            </a:endParaRPr>
          </a:p>
          <a:p>
            <a:pPr algn="ctr"/>
            <a:r>
              <a:rPr lang="ja-JP" altLang="en-US" sz="1600" b="0" i="0" u="none" strike="noStrike" baseline="0">
                <a:latin typeface="BIZ UDPゴシック" panose="020B0400000000000000" pitchFamily="50" charset="-128"/>
                <a:ea typeface="BIZ UDPゴシック" panose="020B0400000000000000" pitchFamily="50" charset="-128"/>
              </a:rPr>
              <a:t>一般財団法人地域総合整備財団＜ふるさと財団＞</a:t>
            </a:r>
            <a:endParaRPr lang="ja-JP" altLang="en-US" sz="16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069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8F7E-DF1C-F653-EBB1-D459B4390BF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EB35C6-F822-6F63-010D-01CF0751D6A9}"/>
              </a:ext>
            </a:extLst>
          </p:cNvPr>
          <p:cNvSpPr>
            <a:spLocks noGrp="1"/>
          </p:cNvSpPr>
          <p:nvPr>
            <p:ph type="sldNum" sz="quarter" idx="12"/>
          </p:nvPr>
        </p:nvSpPr>
        <p:spPr>
          <a:xfrm>
            <a:off x="6066059" y="6356351"/>
            <a:ext cx="2057400" cy="365125"/>
          </a:xfrm>
        </p:spPr>
        <p:txBody>
          <a:bodyPr/>
          <a:lstStyle/>
          <a:p>
            <a:r>
              <a:rPr kumimoji="1" lang="en-US" altLang="ja-JP" dirty="0"/>
              <a:t>11</a:t>
            </a:r>
            <a:endParaRPr kumimoji="1" lang="ja-JP" altLang="en-US" dirty="0"/>
          </a:p>
        </p:txBody>
      </p:sp>
      <p:sp>
        <p:nvSpPr>
          <p:cNvPr id="5" name="テキスト ボックス 4">
            <a:extLst>
              <a:ext uri="{FF2B5EF4-FFF2-40B4-BE49-F238E27FC236}">
                <a16:creationId xmlns:a16="http://schemas.microsoft.com/office/drawing/2014/main" id="{2387F7B7-69F7-4DF2-615D-6BBBEB900E25}"/>
              </a:ext>
            </a:extLst>
          </p:cNvPr>
          <p:cNvSpPr txBox="1"/>
          <p:nvPr/>
        </p:nvSpPr>
        <p:spPr>
          <a:xfrm>
            <a:off x="241588" y="923225"/>
            <a:ext cx="5332845" cy="398892"/>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l"/>
            </a:pPr>
            <a:r>
              <a:rPr lang="en-US" altLang="ja-JP" sz="1600" b="1" u="sng" dirty="0">
                <a:solidFill>
                  <a:srgbClr val="000000"/>
                </a:solidFill>
                <a:latin typeface="BIZ UDPゴシック" panose="020B0400000000000000" pitchFamily="50" charset="-128"/>
                <a:ea typeface="BIZ UDPゴシック" panose="020B0400000000000000" pitchFamily="50" charset="-128"/>
              </a:rPr>
              <a:t>LIP</a:t>
            </a:r>
            <a:r>
              <a:rPr lang="ja-JP" altLang="en-US" sz="1600" b="1" u="sng" dirty="0">
                <a:solidFill>
                  <a:srgbClr val="000000"/>
                </a:solidFill>
                <a:latin typeface="BIZ UDPゴシック" panose="020B0400000000000000" pitchFamily="50" charset="-128"/>
                <a:ea typeface="BIZ UDPゴシック" panose="020B0400000000000000" pitchFamily="50" charset="-128"/>
              </a:rPr>
              <a:t>を始めるために庁内で準備すること</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4A6BB52-A2EA-5C44-1201-875BD081E882}"/>
              </a:ext>
            </a:extLst>
          </p:cNvPr>
          <p:cNvSpPr txBox="1"/>
          <p:nvPr/>
        </p:nvSpPr>
        <p:spPr>
          <a:xfrm>
            <a:off x="284135" y="1272142"/>
            <a:ext cx="4066903" cy="3496022"/>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（１）役割の明確化</a:t>
            </a:r>
            <a:endParaRPr lang="en-US" altLang="ja-JP" sz="1400" b="1"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支援事業者の活用</a:t>
            </a:r>
          </a:p>
          <a:p>
            <a:pPr marL="444500" indent="-269875">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外部専門人材の獲得のほかに、一部業務を支援事業者に委託する方法も考えられます。</a:t>
            </a:r>
            <a:endParaRPr lang="en-US" altLang="ja-JP" sz="1400"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一部業務を支援事業者に委託する場合は、先進事例において支援事業者としてどういった民間事業者に委託しているのかなど、委託内容と委託金額を、可能であれば当該自治体にヒアリングなどで把握します。</a:t>
            </a:r>
            <a:endParaRPr lang="en-US" altLang="ja-JP" sz="1400"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自らの自治体においては、どういった業務を委託する必要があるのかを明確にしたうえで必要な費用を検討し、予算を確保します。</a:t>
            </a:r>
          </a:p>
        </p:txBody>
      </p:sp>
      <p:sp>
        <p:nvSpPr>
          <p:cNvPr id="13" name="テキスト ボックス 12">
            <a:extLst>
              <a:ext uri="{FF2B5EF4-FFF2-40B4-BE49-F238E27FC236}">
                <a16:creationId xmlns:a16="http://schemas.microsoft.com/office/drawing/2014/main" id="{998AE7D2-6D3A-338C-E084-DBF446B52315}"/>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C0B426F-446F-5110-BAF1-1AE23CCE017B}"/>
              </a:ext>
            </a:extLst>
          </p:cNvPr>
          <p:cNvSpPr txBox="1"/>
          <p:nvPr/>
        </p:nvSpPr>
        <p:spPr>
          <a:xfrm>
            <a:off x="4539865" y="1621249"/>
            <a:ext cx="4100135" cy="4493923"/>
          </a:xfrm>
          <a:prstGeom prst="rect">
            <a:avLst/>
          </a:prstGeom>
          <a:noFill/>
        </p:spPr>
        <p:txBody>
          <a:bodyPr wrap="square">
            <a:spAutoFit/>
          </a:bodyPr>
          <a:lstStyle/>
          <a:p>
            <a:pPr marL="285750" indent="-285750">
              <a:lnSpc>
                <a:spcPts val="2000"/>
              </a:lnSpc>
              <a:buFont typeface="Wingdings" panose="05000000000000000000" pitchFamily="2" charset="2"/>
              <a:buChar char="Ø"/>
            </a:pPr>
            <a:r>
              <a:rPr lang="en-US" altLang="ja-JP" sz="1400" b="1" i="0" dirty="0">
                <a:solidFill>
                  <a:srgbClr val="000000"/>
                </a:solidFill>
                <a:effectLst/>
                <a:latin typeface="BIZ UDPゴシック" panose="020B0400000000000000" pitchFamily="50" charset="-128"/>
                <a:ea typeface="BIZ UDPゴシック" panose="020B0400000000000000" pitchFamily="50" charset="-128"/>
              </a:rPr>
              <a:t>LIP</a:t>
            </a:r>
            <a:r>
              <a:rPr lang="ja-JP" altLang="en-US" sz="1400" b="1" dirty="0">
                <a:solidFill>
                  <a:srgbClr val="000000"/>
                </a:solidFill>
                <a:latin typeface="BIZ UDPゴシック" panose="020B0400000000000000" pitchFamily="50" charset="-128"/>
                <a:ea typeface="BIZ UDPゴシック" panose="020B0400000000000000" pitchFamily="50" charset="-128"/>
              </a:rPr>
              <a:t>担当部署の設置例</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4500" indent="-285750">
              <a:lnSpc>
                <a:spcPts val="2000"/>
              </a:lnSpc>
              <a:buFont typeface="Wingdings" panose="05000000000000000000" pitchFamily="2" charset="2"/>
              <a:buChar char="p"/>
            </a:pP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埼玉県横瀬町「まち経営課」</a:t>
            </a:r>
            <a:r>
              <a:rPr kumimoji="1" lang="ja-JP" altLang="en-US" sz="1400" baseline="30000" dirty="0">
                <a:solidFill>
                  <a:srgbClr val="000000"/>
                </a:solidFill>
                <a:latin typeface="BIZ UDPゴシック" panose="020B0400000000000000" pitchFamily="50" charset="-128"/>
                <a:ea typeface="BIZ UDPゴシック" panose="020B0400000000000000" pitchFamily="50" charset="-128"/>
              </a:rPr>
              <a:t> （注）</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pPr marL="539750" indent="-285750">
              <a:lnSpc>
                <a:spcPts val="1800"/>
              </a:lnSpc>
              <a:buFont typeface="Arial" panose="020B0604020202020204" pitchFamily="34" charset="0"/>
              <a:buChar char="•"/>
            </a:pP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まち経営課は、横瀬町が実施している「横瀬町官民連携プラットフォーム（通称：よこらぼ）」を担当しており、町の活性化を目指して官民連携の取組みを進めています</a:t>
            </a:r>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539750" indent="-285750">
              <a:lnSpc>
                <a:spcPts val="1800"/>
              </a:lnSpc>
              <a:buFont typeface="Arial" panose="020B0604020202020204" pitchFamily="34" charset="0"/>
              <a:buChar char="•"/>
            </a:pP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この取組みでは、スタートアップなどの連携事業者が町で行いたい実証実験の内容を提案し、その提案をまち経営課が審査し、採択された場合には実証実験を行っています。</a:t>
            </a:r>
            <a:endParaRPr lang="en-US" altLang="ja-JP" sz="1200" b="0" i="0" dirty="0">
              <a:solidFill>
                <a:srgbClr val="000000"/>
              </a:solidFill>
              <a:effectLst/>
              <a:latin typeface="BIZ UDPゴシック" panose="020B0400000000000000" pitchFamily="50" charset="-128"/>
              <a:ea typeface="BIZ UDPゴシック" panose="020B0400000000000000" pitchFamily="50" charset="-128"/>
            </a:endParaRPr>
          </a:p>
          <a:p>
            <a:pPr marL="442913" indent="-285750">
              <a:lnSpc>
                <a:spcPts val="1800"/>
              </a:lnSpc>
              <a:buFont typeface="Wingdings" panose="05000000000000000000" pitchFamily="2" charset="2"/>
              <a:buChar char="p"/>
            </a:pPr>
            <a:r>
              <a:rPr lang="ja-JP" altLang="en-US" sz="1400" b="1" dirty="0">
                <a:solidFill>
                  <a:srgbClr val="000000"/>
                </a:solidFill>
                <a:latin typeface="BIZ UDPゴシック" panose="020B0400000000000000" pitchFamily="50" charset="-128"/>
                <a:ea typeface="BIZ UDPゴシック" panose="020B0400000000000000" pitchFamily="50" charset="-128"/>
              </a:rPr>
              <a:t>岩手県紫波町</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a:t>
            </a:r>
            <a:r>
              <a:rPr lang="ja-JP" altLang="en-US" sz="1400" b="1" dirty="0">
                <a:solidFill>
                  <a:srgbClr val="000000"/>
                </a:solidFill>
                <a:latin typeface="BIZ UDPゴシック" panose="020B0400000000000000" pitchFamily="50" charset="-128"/>
                <a:ea typeface="BIZ UDPゴシック" panose="020B0400000000000000" pitchFamily="50" charset="-128"/>
              </a:rPr>
              <a:t>公民連携課」</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pPr marL="536575" indent="-285750">
              <a:lnSpc>
                <a:spcPts val="1800"/>
              </a:lnSpc>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公民連携課</a:t>
            </a: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は、地域の発展と住民の生活向上を目指して、民間事業者や団体と協力して様々なプロジェクトを推進しています。</a:t>
            </a:r>
            <a:endParaRPr lang="en-US" altLang="ja-JP" sz="1200" b="0" i="0" dirty="0">
              <a:solidFill>
                <a:srgbClr val="000000"/>
              </a:solidFill>
              <a:effectLst/>
              <a:latin typeface="BIZ UDPゴシック" panose="020B0400000000000000" pitchFamily="50" charset="-128"/>
              <a:ea typeface="BIZ UDPゴシック" panose="020B0400000000000000" pitchFamily="50" charset="-128"/>
            </a:endParaRPr>
          </a:p>
          <a:p>
            <a:pPr marL="536575" indent="-285750">
              <a:lnSpc>
                <a:spcPts val="1800"/>
              </a:lnSpc>
              <a:buFont typeface="Arial" panose="020B0604020202020204" pitchFamily="34" charset="0"/>
              <a:buChar char="•"/>
            </a:pP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a:t>
            </a:r>
            <a:r>
              <a:rPr lang="en-US" altLang="ja-JP" sz="1200" b="0" i="0" dirty="0">
                <a:solidFill>
                  <a:srgbClr val="000000"/>
                </a:solidFill>
                <a:effectLst/>
                <a:latin typeface="BIZ UDPゴシック" panose="020B0400000000000000" pitchFamily="50" charset="-128"/>
                <a:ea typeface="BIZ UDPゴシック" panose="020B0400000000000000" pitchFamily="50" charset="-128"/>
              </a:rPr>
              <a:t>Re:</a:t>
            </a: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公民連携プロジェクト」では、過去のオガールプロジェクトを振り返り、今後の公民連携の方向性を検討しています</a:t>
            </a:r>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536575" indent="-285750">
              <a:lnSpc>
                <a:spcPts val="1800"/>
              </a:lnSpc>
              <a:buFont typeface="Arial" panose="020B0604020202020204" pitchFamily="34" charset="0"/>
              <a:buChar char="•"/>
            </a:pP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デジタル田園都市国家構想交付金を活用したプロジェクトなど、様々な実証実験が進行中です</a:t>
            </a:r>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ja-JP" altLang="en-US" sz="1200" b="0"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BC704F3-D7C9-9DC3-A211-70DA02B3E7E8}"/>
              </a:ext>
            </a:extLst>
          </p:cNvPr>
          <p:cNvSpPr txBox="1"/>
          <p:nvPr/>
        </p:nvSpPr>
        <p:spPr>
          <a:xfrm>
            <a:off x="1097240" y="6115172"/>
            <a:ext cx="7182394" cy="246221"/>
          </a:xfrm>
          <a:prstGeom prst="rect">
            <a:avLst/>
          </a:prstGeom>
          <a:noFill/>
        </p:spPr>
        <p:txBody>
          <a:bodyPr wrap="square">
            <a:spAutoFit/>
          </a:bodyPr>
          <a:lstStyle/>
          <a:p>
            <a:r>
              <a:rPr lang="ja-JP" altLang="en-US" sz="1000" dirty="0">
                <a:solidFill>
                  <a:srgbClr val="000000"/>
                </a:solidFill>
                <a:latin typeface="BIZ UDPゴシック" panose="020B0400000000000000" pitchFamily="50" charset="-128"/>
                <a:ea typeface="BIZ UDPゴシック" panose="020B0400000000000000" pitchFamily="50" charset="-128"/>
              </a:rPr>
              <a:t>（注）「</a:t>
            </a:r>
            <a:r>
              <a:rPr lang="ja-JP" altLang="en-US" sz="1000" b="0" i="0" dirty="0">
                <a:solidFill>
                  <a:srgbClr val="000000"/>
                </a:solidFill>
                <a:effectLst/>
                <a:latin typeface="BIZ UDPゴシック" panose="020B0400000000000000" pitchFamily="50" charset="-128"/>
                <a:ea typeface="BIZ UDPゴシック" panose="020B0400000000000000" pitchFamily="50" charset="-128"/>
              </a:rPr>
              <a:t>横瀬町官民連携プラットフォーム（通称：よこらぼ）」の詳細については</a:t>
            </a:r>
            <a:r>
              <a:rPr lang="en-US" altLang="ja-JP" sz="1000" b="0" i="0" dirty="0">
                <a:solidFill>
                  <a:srgbClr val="000000"/>
                </a:solidFill>
                <a:effectLst/>
                <a:latin typeface="BIZ UDPゴシック" panose="020B0400000000000000" pitchFamily="50" charset="-128"/>
                <a:ea typeface="BIZ UDPゴシック" panose="020B0400000000000000" pitchFamily="50" charset="-128"/>
              </a:rPr>
              <a:t>P.43</a:t>
            </a:r>
            <a:r>
              <a:rPr lang="ja-JP" altLang="en-US" sz="1000" b="0" i="0" dirty="0">
                <a:solidFill>
                  <a:srgbClr val="000000"/>
                </a:solidFill>
                <a:effectLst/>
                <a:latin typeface="BIZ UDPゴシック" panose="020B0400000000000000" pitchFamily="50" charset="-128"/>
                <a:ea typeface="BIZ UDPゴシック" panose="020B0400000000000000" pitchFamily="50" charset="-128"/>
              </a:rPr>
              <a:t>「４．自治体の</a:t>
            </a:r>
            <a:r>
              <a:rPr lang="en-US" altLang="ja-JP" sz="1000" b="0" i="0" dirty="0">
                <a:solidFill>
                  <a:srgbClr val="000000"/>
                </a:solidFill>
                <a:effectLst/>
                <a:latin typeface="BIZ UDPゴシック" panose="020B0400000000000000" pitchFamily="50" charset="-128"/>
                <a:ea typeface="BIZ UDPゴシック" panose="020B0400000000000000" pitchFamily="50" charset="-128"/>
              </a:rPr>
              <a:t>LIP</a:t>
            </a:r>
            <a:r>
              <a:rPr lang="ja-JP" altLang="en-US" sz="1000" dirty="0">
                <a:solidFill>
                  <a:srgbClr val="000000"/>
                </a:solidFill>
                <a:latin typeface="BIZ UDPゴシック" panose="020B0400000000000000" pitchFamily="50" charset="-128"/>
                <a:ea typeface="BIZ UDPゴシック" panose="020B0400000000000000" pitchFamily="50" charset="-128"/>
              </a:rPr>
              <a:t>取組み</a:t>
            </a:r>
            <a:r>
              <a:rPr lang="ja-JP" altLang="en-US" sz="1000" b="0" i="0" dirty="0">
                <a:solidFill>
                  <a:srgbClr val="000000"/>
                </a:solidFill>
                <a:effectLst/>
                <a:latin typeface="BIZ UDPゴシック" panose="020B0400000000000000" pitchFamily="50" charset="-128"/>
                <a:ea typeface="BIZ UDPゴシック" panose="020B0400000000000000" pitchFamily="50" charset="-128"/>
              </a:rPr>
              <a:t>事例」にて紹介。</a:t>
            </a:r>
            <a:endParaRPr lang="ja-JP" altLang="en-US" sz="1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8CBDC0F-CCA1-1156-7811-F184700A1832}"/>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8" name="ホームベース 10">
            <a:extLst>
              <a:ext uri="{FF2B5EF4-FFF2-40B4-BE49-F238E27FC236}">
                <a16:creationId xmlns:a16="http://schemas.microsoft.com/office/drawing/2014/main" id="{98B7C108-8500-4A25-A6EB-6B1DE0453A04}"/>
              </a:ext>
            </a:extLst>
          </p:cNvPr>
          <p:cNvSpPr/>
          <p:nvPr/>
        </p:nvSpPr>
        <p:spPr bwMode="auto">
          <a:xfrm>
            <a:off x="208424" y="498280"/>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⓪</a:t>
            </a:r>
            <a:r>
              <a:rPr kumimoji="1" lang="en-US" altLang="ja-JP" sz="1600" b="1">
                <a:solidFill>
                  <a:schemeClr val="bg1"/>
                </a:solidFill>
                <a:latin typeface="BIZ UDPゴシック" panose="020B0400000000000000" pitchFamily="50" charset="-128"/>
                <a:ea typeface="BIZ UDPゴシック" panose="020B0400000000000000" pitchFamily="50" charset="-128"/>
              </a:rPr>
              <a:t>-1</a:t>
            </a:r>
            <a:r>
              <a:rPr kumimoji="1" lang="ja-JP" altLang="en-US" sz="1600" b="1">
                <a:solidFill>
                  <a:schemeClr val="bg1"/>
                </a:solidFill>
                <a:latin typeface="BIZ UDPゴシック" panose="020B0400000000000000" pitchFamily="50" charset="-128"/>
                <a:ea typeface="BIZ UDPゴシック" panose="020B0400000000000000" pitchFamily="50" charset="-128"/>
              </a:rPr>
              <a:t> </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に取り組むのに必要な体制を構築するフェーズ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4234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62A85-BA52-78AC-78AD-ABD169D4600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AF00F6-20C9-F7B5-081D-A58E7E805587}"/>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11</a:t>
            </a:fld>
            <a:endParaRPr kumimoji="1" lang="ja-JP" altLang="en-US" dirty="0"/>
          </a:p>
        </p:txBody>
      </p:sp>
      <p:sp>
        <p:nvSpPr>
          <p:cNvPr id="5" name="テキスト ボックス 4">
            <a:extLst>
              <a:ext uri="{FF2B5EF4-FFF2-40B4-BE49-F238E27FC236}">
                <a16:creationId xmlns:a16="http://schemas.microsoft.com/office/drawing/2014/main" id="{254812B3-8225-80F9-16C9-232BE68FB4DC}"/>
              </a:ext>
            </a:extLst>
          </p:cNvPr>
          <p:cNvSpPr txBox="1"/>
          <p:nvPr/>
        </p:nvSpPr>
        <p:spPr>
          <a:xfrm>
            <a:off x="194153" y="873250"/>
            <a:ext cx="5332845" cy="398892"/>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en-US" altLang="ja-JP" sz="1600" b="1" u="sng" dirty="0">
                <a:solidFill>
                  <a:srgbClr val="000000"/>
                </a:solidFill>
                <a:latin typeface="BIZ UDPゴシック" panose="020B0400000000000000" pitchFamily="50" charset="-128"/>
                <a:ea typeface="BIZ UDPゴシック" panose="020B0400000000000000" pitchFamily="50" charset="-128"/>
              </a:rPr>
              <a:t>LIP</a:t>
            </a:r>
            <a:r>
              <a:rPr lang="ja-JP" altLang="en-US" sz="1600" b="1" u="sng" dirty="0">
                <a:solidFill>
                  <a:srgbClr val="000000"/>
                </a:solidFill>
                <a:latin typeface="BIZ UDPゴシック" panose="020B0400000000000000" pitchFamily="50" charset="-128"/>
                <a:ea typeface="BIZ UDPゴシック" panose="020B0400000000000000" pitchFamily="50" charset="-128"/>
              </a:rPr>
              <a:t>を始めるために庁内で準備すること</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7B4FC80-62C6-56B5-386C-60B76D3E65F4}"/>
              </a:ext>
            </a:extLst>
          </p:cNvPr>
          <p:cNvSpPr txBox="1"/>
          <p:nvPr/>
        </p:nvSpPr>
        <p:spPr>
          <a:xfrm>
            <a:off x="253097" y="1272142"/>
            <a:ext cx="4066903" cy="3239541"/>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）職員の意識改革</a:t>
            </a:r>
            <a:endParaRPr lang="en-US" altLang="ja-JP" sz="1400" b="1"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Ø"/>
            </a:pPr>
            <a:r>
              <a:rPr lang="en-US" altLang="ja-JP" sz="1400" b="1" dirty="0">
                <a:latin typeface="BIZ UDPゴシック" panose="020B0400000000000000" pitchFamily="50" charset="-128"/>
                <a:ea typeface="BIZ UDPゴシック" panose="020B0400000000000000" pitchFamily="50" charset="-128"/>
              </a:rPr>
              <a:t>LIP</a:t>
            </a:r>
            <a:r>
              <a:rPr lang="ja-JP" altLang="en-US" sz="1400" b="1" dirty="0">
                <a:latin typeface="BIZ UDPゴシック" panose="020B0400000000000000" pitchFamily="50" charset="-128"/>
                <a:ea typeface="BIZ UDPゴシック" panose="020B0400000000000000" pitchFamily="50" charset="-128"/>
              </a:rPr>
              <a:t>の概念共有</a:t>
            </a:r>
            <a:endParaRPr lang="en-US" altLang="ja-JP" sz="1400" b="1" dirty="0">
              <a:latin typeface="BIZ UDPゴシック" panose="020B0400000000000000" pitchFamily="50" charset="-128"/>
              <a:ea typeface="BIZ UDPゴシック" panose="020B0400000000000000" pitchFamily="50" charset="-128"/>
            </a:endParaRPr>
          </a:p>
          <a:p>
            <a:pPr marL="444500" indent="-269875">
              <a:lnSpc>
                <a:spcPts val="2000"/>
              </a:lnSpc>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の実施に当たっては、</a:t>
            </a: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担当課と所管課など横断的に取り組むことが求められます。</a:t>
            </a:r>
            <a:endParaRPr lang="en-US" altLang="ja-JP" sz="1400"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は、公民連携の中でも、委託・受託の上下垂直関係から協働の水平関係へ移行することが重要であるなど、様々な違いがあります。</a:t>
            </a:r>
            <a:endParaRPr lang="en-US" altLang="ja-JP" sz="1400"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これを全庁的に共有することが職員の意識改革に繋がります。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315C61D-B166-2493-B06B-BEA6F5943B69}"/>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4" name="ホームベース 10">
            <a:extLst>
              <a:ext uri="{FF2B5EF4-FFF2-40B4-BE49-F238E27FC236}">
                <a16:creationId xmlns:a16="http://schemas.microsoft.com/office/drawing/2014/main" id="{F9ACD877-6DB2-0631-4437-2D302B6D2E19}"/>
              </a:ext>
            </a:extLst>
          </p:cNvPr>
          <p:cNvSpPr/>
          <p:nvPr/>
        </p:nvSpPr>
        <p:spPr bwMode="auto">
          <a:xfrm>
            <a:off x="284135" y="460904"/>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⓪</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-1</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LIP</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に取り組むのに必要な体制を構築するフェーズ</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D38AB44-36A5-8B86-C26A-22CE818C23ED}"/>
              </a:ext>
            </a:extLst>
          </p:cNvPr>
          <p:cNvSpPr txBox="1"/>
          <p:nvPr/>
        </p:nvSpPr>
        <p:spPr>
          <a:xfrm>
            <a:off x="4502331" y="1564850"/>
            <a:ext cx="4066903" cy="181351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対話と理解の醸成</a:t>
            </a:r>
            <a:endParaRPr lang="en-US" altLang="ja-JP" sz="1400" b="1"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庁内だけでなく、他の関係団体が対話を重ね、相互理解を深めることが必要です。</a:t>
            </a:r>
            <a:endParaRPr lang="en-US" altLang="ja-JP" sz="1400"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の目的や意義、そして各所管課や関係団体が直面している状況を理解し合うことが重要です。</a:t>
            </a:r>
          </a:p>
        </p:txBody>
      </p:sp>
      <p:sp>
        <p:nvSpPr>
          <p:cNvPr id="6" name="テキスト ボックス 5">
            <a:extLst>
              <a:ext uri="{FF2B5EF4-FFF2-40B4-BE49-F238E27FC236}">
                <a16:creationId xmlns:a16="http://schemas.microsoft.com/office/drawing/2014/main" id="{80E55967-F208-6B2A-33E7-3A07531AF687}"/>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３． </a:t>
            </a:r>
            <a:r>
              <a:rPr kumimoji="1" lang="en-US" altLang="ja-JP" sz="2000" b="1" dirty="0">
                <a:latin typeface="BIZ UDPゴシック" panose="020B0400000000000000" pitchFamily="50" charset="-128"/>
                <a:ea typeface="BIZ UDPゴシック" panose="020B0400000000000000" pitchFamily="50" charset="-128"/>
              </a:rPr>
              <a:t>LIP</a:t>
            </a:r>
            <a:r>
              <a:rPr kumimoji="1" lang="ja-JP" altLang="en-US" sz="2000" b="1" dirty="0">
                <a:latin typeface="BIZ UDPゴシック" panose="020B0400000000000000" pitchFamily="50" charset="-128"/>
                <a:ea typeface="BIZ UDPゴシック" panose="020B0400000000000000" pitchFamily="50" charset="-128"/>
              </a:rPr>
              <a:t>の実践</a:t>
            </a:r>
            <a:endParaRPr kumimoji="1" lang="en-US" altLang="ja-JP" sz="2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696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67CE-4978-AE85-183F-097EF98ABE2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AE6912-035B-5E79-C627-EC77A33980D2}"/>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12</a:t>
            </a:fld>
            <a:endParaRPr kumimoji="1" lang="ja-JP" altLang="en-US"/>
          </a:p>
        </p:txBody>
      </p:sp>
      <p:sp>
        <p:nvSpPr>
          <p:cNvPr id="13" name="テキスト ボックス 12">
            <a:extLst>
              <a:ext uri="{FF2B5EF4-FFF2-40B4-BE49-F238E27FC236}">
                <a16:creationId xmlns:a16="http://schemas.microsoft.com/office/drawing/2014/main" id="{D100E555-1058-60D2-D14F-9E8AD049CA61}"/>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4605A0D-FB57-DE7B-8E8D-71C3D5742512}"/>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F6F8F599-38E8-8FA4-F448-A2B011C5CA41}"/>
              </a:ext>
            </a:extLst>
          </p:cNvPr>
          <p:cNvPicPr>
            <a:picLocks noChangeAspect="1"/>
          </p:cNvPicPr>
          <p:nvPr/>
        </p:nvPicPr>
        <p:blipFill>
          <a:blip r:embed="rId3"/>
          <a:stretch>
            <a:fillRect/>
          </a:stretch>
        </p:blipFill>
        <p:spPr>
          <a:xfrm>
            <a:off x="1893208" y="2249456"/>
            <a:ext cx="5357584" cy="4027851"/>
          </a:xfrm>
          <a:prstGeom prst="rect">
            <a:avLst/>
          </a:prstGeom>
          <a:ln>
            <a:solidFill>
              <a:schemeClr val="bg1">
                <a:lumMod val="65000"/>
              </a:schemeClr>
            </a:solidFill>
          </a:ln>
        </p:spPr>
      </p:pic>
      <p:sp>
        <p:nvSpPr>
          <p:cNvPr id="16" name="テキスト ボックス 15">
            <a:extLst>
              <a:ext uri="{FF2B5EF4-FFF2-40B4-BE49-F238E27FC236}">
                <a16:creationId xmlns:a16="http://schemas.microsoft.com/office/drawing/2014/main" id="{C0A3DD5D-4CBB-D6A2-386C-A48B27770A0F}"/>
              </a:ext>
            </a:extLst>
          </p:cNvPr>
          <p:cNvSpPr txBox="1"/>
          <p:nvPr/>
        </p:nvSpPr>
        <p:spPr>
          <a:xfrm>
            <a:off x="284135" y="1272142"/>
            <a:ext cx="8258584" cy="890180"/>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3</a:t>
            </a:r>
            <a:r>
              <a:rPr lang="ja-JP" altLang="en-US" sz="1400" b="1" dirty="0">
                <a:latin typeface="BIZ UDPゴシック" panose="020B0400000000000000" pitchFamily="50" charset="-128"/>
                <a:ea typeface="BIZ UDPゴシック" panose="020B0400000000000000" pitchFamily="50" charset="-128"/>
              </a:rPr>
              <a:t>）関係者の調整（</a:t>
            </a:r>
            <a:r>
              <a:rPr lang="ja-JP" altLang="en-US" sz="1400" b="1" dirty="0">
                <a:solidFill>
                  <a:srgbClr val="000000"/>
                </a:solidFill>
                <a:latin typeface="BIZ UDPゴシック" panose="020B0400000000000000" pitchFamily="50" charset="-128"/>
                <a:ea typeface="BIZ UDPゴシック" panose="020B0400000000000000" pitchFamily="50" charset="-128"/>
              </a:rPr>
              <a:t>想定される関係者）</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en-US" altLang="ja-JP" sz="1400" b="0" dirty="0">
                <a:solidFill>
                  <a:schemeClr val="tx1"/>
                </a:solidFill>
                <a:latin typeface="BIZ UDPゴシック" panose="020B0400000000000000" pitchFamily="50" charset="-128"/>
                <a:ea typeface="BIZ UDPゴシック" panose="020B0400000000000000" pitchFamily="50" charset="-128"/>
              </a:rPr>
              <a:t>LIP</a:t>
            </a:r>
            <a:r>
              <a:rPr lang="ja-JP" altLang="en-US" sz="1400" b="0" dirty="0">
                <a:solidFill>
                  <a:schemeClr val="tx1"/>
                </a:solidFill>
                <a:latin typeface="BIZ UDPゴシック" panose="020B0400000000000000" pitchFamily="50" charset="-128"/>
                <a:ea typeface="BIZ UDPゴシック" panose="020B0400000000000000" pitchFamily="50" charset="-128"/>
              </a:rPr>
              <a:t>の取組みは、自治体と支援事業者、連携事業者を中心としながらも、多くのプレイヤーが関わる多面的な公民連携の取組み</a:t>
            </a:r>
            <a:r>
              <a:rPr lang="ja-JP" altLang="en-US" sz="1400" dirty="0">
                <a:latin typeface="BIZ UDPゴシック" panose="020B0400000000000000" pitchFamily="50" charset="-128"/>
                <a:ea typeface="BIZ UDPゴシック" panose="020B0400000000000000" pitchFamily="50" charset="-128"/>
              </a:rPr>
              <a:t>です。</a:t>
            </a:r>
          </a:p>
        </p:txBody>
      </p:sp>
      <p:sp>
        <p:nvSpPr>
          <p:cNvPr id="9" name="ホームベース 10">
            <a:extLst>
              <a:ext uri="{FF2B5EF4-FFF2-40B4-BE49-F238E27FC236}">
                <a16:creationId xmlns:a16="http://schemas.microsoft.com/office/drawing/2014/main" id="{F803FA59-B368-4DCE-ABDF-2520986E03F0}"/>
              </a:ext>
            </a:extLst>
          </p:cNvPr>
          <p:cNvSpPr/>
          <p:nvPr/>
        </p:nvSpPr>
        <p:spPr bwMode="auto">
          <a:xfrm>
            <a:off x="208424" y="498280"/>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⓪</a:t>
            </a:r>
            <a:r>
              <a:rPr kumimoji="1" lang="en-US" altLang="ja-JP" sz="1600" b="1">
                <a:solidFill>
                  <a:schemeClr val="bg1"/>
                </a:solidFill>
                <a:latin typeface="BIZ UDPゴシック" panose="020B0400000000000000" pitchFamily="50" charset="-128"/>
                <a:ea typeface="BIZ UDPゴシック" panose="020B0400000000000000" pitchFamily="50" charset="-128"/>
              </a:rPr>
              <a:t>-1</a:t>
            </a:r>
            <a:r>
              <a:rPr kumimoji="1" lang="ja-JP" altLang="en-US" sz="1600" b="1">
                <a:solidFill>
                  <a:schemeClr val="bg1"/>
                </a:solidFill>
                <a:latin typeface="BIZ UDPゴシック" panose="020B0400000000000000" pitchFamily="50" charset="-128"/>
                <a:ea typeface="BIZ UDPゴシック" panose="020B0400000000000000" pitchFamily="50" charset="-128"/>
              </a:rPr>
              <a:t> </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に取り組むのに必要な体制を構築するフェーズ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9DF2872-2E21-B100-B3C0-884F70665D52}"/>
              </a:ext>
            </a:extLst>
          </p:cNvPr>
          <p:cNvSpPr txBox="1"/>
          <p:nvPr/>
        </p:nvSpPr>
        <p:spPr>
          <a:xfrm>
            <a:off x="241588" y="923225"/>
            <a:ext cx="5332845" cy="398892"/>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l"/>
            </a:pPr>
            <a:r>
              <a:rPr lang="en-US" altLang="ja-JP" sz="1600" b="1" u="sng" dirty="0">
                <a:solidFill>
                  <a:srgbClr val="000000"/>
                </a:solidFill>
                <a:latin typeface="BIZ UDPゴシック" panose="020B0400000000000000" pitchFamily="50" charset="-128"/>
                <a:ea typeface="BIZ UDPゴシック" panose="020B0400000000000000" pitchFamily="50" charset="-128"/>
              </a:rPr>
              <a:t>LIP</a:t>
            </a:r>
            <a:r>
              <a:rPr lang="ja-JP" altLang="en-US" sz="1600" b="1" u="sng" dirty="0">
                <a:solidFill>
                  <a:srgbClr val="000000"/>
                </a:solidFill>
                <a:latin typeface="BIZ UDPゴシック" panose="020B0400000000000000" pitchFamily="50" charset="-128"/>
                <a:ea typeface="BIZ UDPゴシック" panose="020B0400000000000000" pitchFamily="50" charset="-128"/>
              </a:rPr>
              <a:t>を始めるために庁内で準備すること</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694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21ECC-5FF5-40FC-9A65-185C03782EE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0F6BCC9-C651-D031-A1B1-03623149D68A}"/>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13</a:t>
            </a:fld>
            <a:endParaRPr kumimoji="1" lang="ja-JP" altLang="en-US"/>
          </a:p>
        </p:txBody>
      </p:sp>
      <p:sp>
        <p:nvSpPr>
          <p:cNvPr id="13" name="テキスト ボックス 12">
            <a:extLst>
              <a:ext uri="{FF2B5EF4-FFF2-40B4-BE49-F238E27FC236}">
                <a16:creationId xmlns:a16="http://schemas.microsoft.com/office/drawing/2014/main" id="{0CD395D3-111E-7882-B598-8BD25C68FDD0}"/>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4" name="ホームベース 10">
            <a:extLst>
              <a:ext uri="{FF2B5EF4-FFF2-40B4-BE49-F238E27FC236}">
                <a16:creationId xmlns:a16="http://schemas.microsoft.com/office/drawing/2014/main" id="{4ED0606C-BCC9-536C-34EC-E7243FF2FFE0}"/>
              </a:ext>
            </a:extLst>
          </p:cNvPr>
          <p:cNvSpPr/>
          <p:nvPr/>
        </p:nvSpPr>
        <p:spPr bwMode="auto">
          <a:xfrm>
            <a:off x="208424" y="498280"/>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⓪</a:t>
            </a:r>
            <a:r>
              <a:rPr kumimoji="1" lang="en-US" altLang="ja-JP" sz="1600" b="1">
                <a:solidFill>
                  <a:schemeClr val="bg1"/>
                </a:solidFill>
                <a:latin typeface="BIZ UDPゴシック" panose="020B0400000000000000" pitchFamily="50" charset="-128"/>
                <a:ea typeface="BIZ UDPゴシック" panose="020B0400000000000000" pitchFamily="50" charset="-128"/>
              </a:rPr>
              <a:t>-1</a:t>
            </a:r>
            <a:r>
              <a:rPr kumimoji="1" lang="ja-JP" altLang="en-US" sz="1600" b="1">
                <a:solidFill>
                  <a:schemeClr val="bg1"/>
                </a:solidFill>
                <a:latin typeface="BIZ UDPゴシック" panose="020B0400000000000000" pitchFamily="50" charset="-128"/>
                <a:ea typeface="BIZ UDPゴシック" panose="020B0400000000000000" pitchFamily="50" charset="-128"/>
              </a:rPr>
              <a:t> </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に取り組むのに必要な体制を構築するフェーズ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CF9D0BB-E851-56BB-7F0E-235128738AB0}"/>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29196D3-F1BF-2B66-F44A-AA1EAA4E8375}"/>
              </a:ext>
            </a:extLst>
          </p:cNvPr>
          <p:cNvSpPr txBox="1"/>
          <p:nvPr/>
        </p:nvSpPr>
        <p:spPr>
          <a:xfrm>
            <a:off x="310381" y="1350370"/>
            <a:ext cx="8258584" cy="1336456"/>
          </a:xfrm>
          <a:prstGeom prst="rect">
            <a:avLst/>
          </a:prstGeom>
          <a:noFill/>
        </p:spPr>
        <p:txBody>
          <a:bodyPr wrap="square">
            <a:spAutoFit/>
          </a:bodyPr>
          <a:lstStyle/>
          <a:p>
            <a:pPr>
              <a:lnSpc>
                <a:spcPts val="2000"/>
              </a:lnSpc>
            </a:pP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）関係者の調整（</a:t>
            </a:r>
            <a:r>
              <a:rPr lang="ja-JP" altLang="en-US" sz="1400" b="1" dirty="0">
                <a:solidFill>
                  <a:srgbClr val="000000"/>
                </a:solidFill>
                <a:latin typeface="BIZ UDPゴシック" panose="020B0400000000000000" pitchFamily="50" charset="-128"/>
                <a:ea typeface="BIZ UDPゴシック" panose="020B0400000000000000" pitchFamily="50" charset="-128"/>
              </a:rPr>
              <a:t>想定される関係者）</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以下の内容は</a:t>
            </a:r>
            <a:r>
              <a:rPr lang="en-US" altLang="ja-JP" sz="1400" b="0" dirty="0">
                <a:solidFill>
                  <a:schemeClr val="tx1"/>
                </a:solidFill>
                <a:latin typeface="BIZ UDPゴシック" panose="020B0400000000000000" pitchFamily="50" charset="-128"/>
                <a:ea typeface="BIZ UDPゴシック" panose="020B0400000000000000" pitchFamily="50" charset="-128"/>
              </a:rPr>
              <a:t>LIP</a:t>
            </a:r>
            <a:r>
              <a:rPr lang="ja-JP" altLang="en-US" sz="1400" b="0" dirty="0">
                <a:solidFill>
                  <a:schemeClr val="tx1"/>
                </a:solidFill>
                <a:latin typeface="BIZ UDPゴシック" panose="020B0400000000000000" pitchFamily="50" charset="-128"/>
                <a:ea typeface="BIZ UDPゴシック" panose="020B0400000000000000" pitchFamily="50" charset="-128"/>
              </a:rPr>
              <a:t>を形成する一般的なプレイヤーと役割を整理したものです。</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すべてのプレイヤーがいなければ事業が成立しないわけでは</a:t>
            </a:r>
            <a:r>
              <a:rPr lang="ja-JP" altLang="en-US" sz="1400" dirty="0">
                <a:latin typeface="BIZ UDPゴシック" panose="020B0400000000000000" pitchFamily="50" charset="-128"/>
                <a:ea typeface="BIZ UDPゴシック" panose="020B0400000000000000" pitchFamily="50" charset="-128"/>
              </a:rPr>
              <a:t>ありません</a:t>
            </a:r>
            <a:r>
              <a:rPr lang="ja-JP" altLang="en-US" sz="1400" b="0" dirty="0">
                <a:solidFill>
                  <a:schemeClr val="tx1"/>
                </a:solidFill>
                <a:latin typeface="BIZ UDPゴシック" panose="020B0400000000000000" pitchFamily="50" charset="-128"/>
                <a:ea typeface="BIZ UDPゴシック" panose="020B0400000000000000" pitchFamily="50" charset="-128"/>
              </a:rPr>
              <a:t>。</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自治体の</a:t>
            </a:r>
            <a:r>
              <a:rPr lang="en-US" altLang="ja-JP" sz="1400" b="0" dirty="0">
                <a:solidFill>
                  <a:schemeClr val="tx1"/>
                </a:solidFill>
                <a:latin typeface="BIZ UDPゴシック" panose="020B0400000000000000" pitchFamily="50" charset="-128"/>
                <a:ea typeface="BIZ UDPゴシック" panose="020B0400000000000000" pitchFamily="50" charset="-128"/>
              </a:rPr>
              <a:t>LIP</a:t>
            </a:r>
            <a:r>
              <a:rPr lang="ja-JP" altLang="en-US" sz="1400" b="0" dirty="0">
                <a:solidFill>
                  <a:schemeClr val="tx1"/>
                </a:solidFill>
                <a:latin typeface="BIZ UDPゴシック" panose="020B0400000000000000" pitchFamily="50" charset="-128"/>
                <a:ea typeface="BIZ UDPゴシック" panose="020B0400000000000000" pitchFamily="50" charset="-128"/>
              </a:rPr>
              <a:t>担当課に十分な知見・ノウハウ・人員数（工数）といった資源がある場合には、支援事業者を活用しないことも可能で</a:t>
            </a:r>
            <a:r>
              <a:rPr lang="ja-JP" altLang="en-US" sz="1400" dirty="0">
                <a:latin typeface="BIZ UDPゴシック" panose="020B0400000000000000" pitchFamily="50" charset="-128"/>
                <a:ea typeface="BIZ UDPゴシック" panose="020B0400000000000000" pitchFamily="50" charset="-128"/>
              </a:rPr>
              <a:t>す</a:t>
            </a:r>
            <a:r>
              <a:rPr lang="ja-JP" altLang="en-US" sz="1400" b="0" dirty="0">
                <a:solidFill>
                  <a:schemeClr val="tx1"/>
                </a:solidFill>
                <a:latin typeface="BIZ UDPゴシック" panose="020B0400000000000000" pitchFamily="50" charset="-128"/>
                <a:ea typeface="BIZ UDPゴシック" panose="020B0400000000000000" pitchFamily="50" charset="-128"/>
              </a:rPr>
              <a:t>。</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9AF74AE-FCA5-4EC2-F584-765DDC4AD544}"/>
              </a:ext>
            </a:extLst>
          </p:cNvPr>
          <p:cNvSpPr txBox="1"/>
          <p:nvPr/>
        </p:nvSpPr>
        <p:spPr>
          <a:xfrm>
            <a:off x="381418" y="2710410"/>
            <a:ext cx="4463161" cy="36054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ja-JP" altLang="en-US" sz="1400" b="1">
                <a:solidFill>
                  <a:schemeClr val="tx1"/>
                </a:solidFill>
                <a:latin typeface="BIZ UDPゴシック" panose="020B0400000000000000" pitchFamily="50" charset="-128"/>
                <a:ea typeface="BIZ UDPゴシック" panose="020B0400000000000000" pitchFamily="50" charset="-128"/>
              </a:rPr>
              <a:t>自治体</a:t>
            </a:r>
            <a:endParaRPr lang="en-US" altLang="ja-JP" sz="1400" b="1">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64F6409-959D-7CD9-9940-382406671EED}"/>
              </a:ext>
            </a:extLst>
          </p:cNvPr>
          <p:cNvSpPr txBox="1"/>
          <p:nvPr/>
        </p:nvSpPr>
        <p:spPr>
          <a:xfrm>
            <a:off x="4537717" y="2710410"/>
            <a:ext cx="4319742" cy="36054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ja-JP" altLang="en-US" sz="1400" b="1">
                <a:solidFill>
                  <a:schemeClr val="tx1"/>
                </a:solidFill>
                <a:latin typeface="BIZ UDPゴシック" panose="020B0400000000000000" pitchFamily="50" charset="-128"/>
                <a:ea typeface="BIZ UDPゴシック" panose="020B0400000000000000" pitchFamily="50" charset="-128"/>
              </a:rPr>
              <a:t>その他プレイヤー（地域プレイヤー）</a:t>
            </a:r>
            <a:endParaRPr lang="en-US" altLang="ja-JP" sz="1400" b="1">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05CD2CDC-85FB-C042-1CF0-4DB0A81F113D}"/>
              </a:ext>
            </a:extLst>
          </p:cNvPr>
          <p:cNvGraphicFramePr>
            <a:graphicFrameLocks noGrp="1"/>
          </p:cNvGraphicFramePr>
          <p:nvPr>
            <p:extLst>
              <p:ext uri="{D42A27DB-BD31-4B8C-83A1-F6EECF244321}">
                <p14:modId xmlns:p14="http://schemas.microsoft.com/office/powerpoint/2010/main" val="4262848611"/>
              </p:ext>
            </p:extLst>
          </p:nvPr>
        </p:nvGraphicFramePr>
        <p:xfrm>
          <a:off x="453126" y="3098286"/>
          <a:ext cx="3996965" cy="1463040"/>
        </p:xfrm>
        <a:graphic>
          <a:graphicData uri="http://schemas.openxmlformats.org/drawingml/2006/table">
            <a:tbl>
              <a:tblPr firstRow="1" bandRow="1">
                <a:tableStyleId>{5C22544A-7EE6-4342-B048-85BDC9FD1C3A}</a:tableStyleId>
              </a:tblPr>
              <a:tblGrid>
                <a:gridCol w="1192965">
                  <a:extLst>
                    <a:ext uri="{9D8B030D-6E8A-4147-A177-3AD203B41FA5}">
                      <a16:colId xmlns:a16="http://schemas.microsoft.com/office/drawing/2014/main" val="2674499025"/>
                    </a:ext>
                  </a:extLst>
                </a:gridCol>
                <a:gridCol w="2804000">
                  <a:extLst>
                    <a:ext uri="{9D8B030D-6E8A-4147-A177-3AD203B41FA5}">
                      <a16:colId xmlns:a16="http://schemas.microsoft.com/office/drawing/2014/main" val="2912949096"/>
                    </a:ext>
                  </a:extLst>
                </a:gridCol>
              </a:tblGrid>
              <a:tr h="370840">
                <a:tc>
                  <a:txBody>
                    <a:bodyPr/>
                    <a:lstStyle/>
                    <a:p>
                      <a:r>
                        <a:rPr lang="en-US" altLang="ja-JP" sz="1200" b="0">
                          <a:solidFill>
                            <a:schemeClr val="tx1"/>
                          </a:solidFill>
                          <a:latin typeface="BIZ UDPゴシック" panose="020B0400000000000000" pitchFamily="50" charset="-128"/>
                          <a:ea typeface="BIZ UDPゴシック" panose="020B0400000000000000" pitchFamily="50" charset="-128"/>
                        </a:rPr>
                        <a:t>LIP</a:t>
                      </a:r>
                      <a:r>
                        <a:rPr lang="ja-JP" altLang="en-US" sz="1200" b="0">
                          <a:solidFill>
                            <a:schemeClr val="tx1"/>
                          </a:solidFill>
                          <a:latin typeface="BIZ UDPゴシック" panose="020B0400000000000000" pitchFamily="50" charset="-128"/>
                          <a:ea typeface="BIZ UDPゴシック" panose="020B0400000000000000" pitchFamily="50" charset="-128"/>
                        </a:rPr>
                        <a:t>担当課</a:t>
                      </a:r>
                      <a:endParaRPr kumimoji="1" lang="ja-JP" altLang="en-US" sz="120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a:solidFill>
                            <a:schemeClr val="tx1"/>
                          </a:solidFill>
                          <a:latin typeface="BIZ UDPゴシック" panose="020B0400000000000000" pitchFamily="50" charset="-128"/>
                          <a:ea typeface="BIZ UDPゴシック" panose="020B0400000000000000" pitchFamily="50" charset="-128"/>
                        </a:rPr>
                        <a:t>仕組みの構築、事業運営、事業で取り扱う課題の抽出・調整、民間事業者への提示、民間事業者の募集、審査、採択、実証実験の支援</a:t>
                      </a:r>
                      <a:endParaRPr lang="en-US" altLang="ja-JP" sz="1200" b="0">
                        <a:solidFill>
                          <a:schemeClr val="tx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2195507"/>
                  </a:ext>
                </a:extLst>
              </a:tr>
              <a:tr h="370840">
                <a:tc>
                  <a:txBody>
                    <a:bodyPr/>
                    <a:lstStyle/>
                    <a:p>
                      <a:r>
                        <a:rPr lang="ja-JP" altLang="en-US" sz="1200" b="0">
                          <a:solidFill>
                            <a:schemeClr val="tx1"/>
                          </a:solidFill>
                          <a:latin typeface="BIZ UDPゴシック" panose="020B0400000000000000" pitchFamily="50" charset="-128"/>
                          <a:ea typeface="BIZ UDPゴシック" panose="020B0400000000000000" pitchFamily="50" charset="-128"/>
                        </a:rPr>
                        <a:t>課題所管部署</a:t>
                      </a:r>
                      <a:endParaRPr kumimoji="1" lang="ja-JP" altLang="en-US" sz="120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ja-JP" altLang="en-US" sz="1200" b="0">
                          <a:solidFill>
                            <a:schemeClr val="tx1"/>
                          </a:solidFill>
                          <a:latin typeface="BIZ UDPゴシック" panose="020B0400000000000000" pitchFamily="50" charset="-128"/>
                          <a:ea typeface="BIZ UDPゴシック" panose="020B0400000000000000" pitchFamily="50" charset="-128"/>
                        </a:rPr>
                        <a:t>地域課題、社会課題、行政課題の把握、</a:t>
                      </a:r>
                      <a:r>
                        <a:rPr lang="en-US" altLang="ja-JP" sz="1200" b="0">
                          <a:solidFill>
                            <a:schemeClr val="tx1"/>
                          </a:solidFill>
                          <a:latin typeface="BIZ UDPゴシック" panose="020B0400000000000000" pitchFamily="50" charset="-128"/>
                          <a:ea typeface="BIZ UDPゴシック" panose="020B0400000000000000" pitchFamily="50" charset="-128"/>
                        </a:rPr>
                        <a:t>LIP</a:t>
                      </a:r>
                      <a:r>
                        <a:rPr lang="ja-JP" altLang="en-US" sz="1200" b="0">
                          <a:solidFill>
                            <a:schemeClr val="tx1"/>
                          </a:solidFill>
                          <a:latin typeface="BIZ UDPゴシック" panose="020B0400000000000000" pitchFamily="50" charset="-128"/>
                          <a:ea typeface="BIZ UDPゴシック" panose="020B0400000000000000" pitchFamily="50" charset="-128"/>
                        </a:rPr>
                        <a:t>実施への協力（実証実験支援や効果検証）</a:t>
                      </a:r>
                      <a:endParaRPr kumimoji="1" lang="ja-JP" altLang="en-US" sz="120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6017922"/>
                  </a:ext>
                </a:extLst>
              </a:tr>
            </a:tbl>
          </a:graphicData>
        </a:graphic>
      </p:graphicFrame>
      <p:graphicFrame>
        <p:nvGraphicFramePr>
          <p:cNvPr id="9" name="表 8">
            <a:extLst>
              <a:ext uri="{FF2B5EF4-FFF2-40B4-BE49-F238E27FC236}">
                <a16:creationId xmlns:a16="http://schemas.microsoft.com/office/drawing/2014/main" id="{B6CA78A8-A59C-0BB5-6A57-2A6BE990BF08}"/>
              </a:ext>
            </a:extLst>
          </p:cNvPr>
          <p:cNvGraphicFramePr>
            <a:graphicFrameLocks noGrp="1"/>
          </p:cNvGraphicFramePr>
          <p:nvPr>
            <p:extLst>
              <p:ext uri="{D42A27DB-BD31-4B8C-83A1-F6EECF244321}">
                <p14:modId xmlns:p14="http://schemas.microsoft.com/office/powerpoint/2010/main" val="475298671"/>
              </p:ext>
            </p:extLst>
          </p:nvPr>
        </p:nvGraphicFramePr>
        <p:xfrm>
          <a:off x="489379" y="5012097"/>
          <a:ext cx="3996965" cy="1097280"/>
        </p:xfrm>
        <a:graphic>
          <a:graphicData uri="http://schemas.openxmlformats.org/drawingml/2006/table">
            <a:tbl>
              <a:tblPr firstRow="1" bandRow="1">
                <a:tableStyleId>{5C22544A-7EE6-4342-B048-85BDC9FD1C3A}</a:tableStyleId>
              </a:tblPr>
              <a:tblGrid>
                <a:gridCol w="1192965">
                  <a:extLst>
                    <a:ext uri="{9D8B030D-6E8A-4147-A177-3AD203B41FA5}">
                      <a16:colId xmlns:a16="http://schemas.microsoft.com/office/drawing/2014/main" val="2674499025"/>
                    </a:ext>
                  </a:extLst>
                </a:gridCol>
                <a:gridCol w="2804000">
                  <a:extLst>
                    <a:ext uri="{9D8B030D-6E8A-4147-A177-3AD203B41FA5}">
                      <a16:colId xmlns:a16="http://schemas.microsoft.com/office/drawing/2014/main" val="2912949096"/>
                    </a:ext>
                  </a:extLst>
                </a:gridCol>
              </a:tblGrid>
              <a:tr h="370840">
                <a:tc>
                  <a:txBody>
                    <a:bodyPr/>
                    <a:lstStyle/>
                    <a:p>
                      <a:r>
                        <a:rPr lang="ja-JP" altLang="en-US" sz="1200" b="0" dirty="0">
                          <a:solidFill>
                            <a:schemeClr val="tx1"/>
                          </a:solidFill>
                          <a:latin typeface="BIZ UDPゴシック" panose="020B0400000000000000" pitchFamily="50" charset="-128"/>
                          <a:ea typeface="BIZ UDPゴシック" panose="020B0400000000000000" pitchFamily="50" charset="-128"/>
                        </a:rPr>
                        <a:t>支援事業者</a:t>
                      </a:r>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nSpc>
                          <a:spcPct val="100000"/>
                        </a:lnSpc>
                        <a:buFont typeface="Arial" panose="020B0604020202020204" pitchFamily="34" charset="0"/>
                        <a:buNone/>
                      </a:pPr>
                      <a:r>
                        <a:rPr lang="en-US" altLang="ja-JP" sz="1200" b="0" dirty="0">
                          <a:solidFill>
                            <a:schemeClr val="tx1"/>
                          </a:solidFill>
                          <a:latin typeface="BIZ UDPゴシック" panose="020B0400000000000000" pitchFamily="50" charset="-128"/>
                          <a:ea typeface="BIZ UDPゴシック" panose="020B0400000000000000" pitchFamily="50" charset="-128"/>
                        </a:rPr>
                        <a:t>LIP</a:t>
                      </a:r>
                      <a:r>
                        <a:rPr lang="ja-JP" altLang="en-US" sz="1200" b="0" dirty="0">
                          <a:solidFill>
                            <a:schemeClr val="tx1"/>
                          </a:solidFill>
                          <a:latin typeface="BIZ UDPゴシック" panose="020B0400000000000000" pitchFamily="50" charset="-128"/>
                          <a:ea typeface="BIZ UDPゴシック" panose="020B0400000000000000" pitchFamily="50" charset="-128"/>
                        </a:rPr>
                        <a:t>事業の事務局支援（</a:t>
                      </a:r>
                      <a:r>
                        <a:rPr lang="en-US" altLang="ja-JP" sz="1200" b="0" dirty="0">
                          <a:solidFill>
                            <a:schemeClr val="tx1"/>
                          </a:solidFill>
                          <a:latin typeface="BIZ UDPゴシック" panose="020B0400000000000000" pitchFamily="50" charset="-128"/>
                          <a:ea typeface="BIZ UDPゴシック" panose="020B0400000000000000" pitchFamily="50" charset="-128"/>
                        </a:rPr>
                        <a:t>LIP</a:t>
                      </a:r>
                      <a:r>
                        <a:rPr lang="ja-JP" altLang="en-US" sz="1200" b="0" dirty="0">
                          <a:solidFill>
                            <a:schemeClr val="tx1"/>
                          </a:solidFill>
                          <a:latin typeface="BIZ UDPゴシック" panose="020B0400000000000000" pitchFamily="50" charset="-128"/>
                          <a:ea typeface="BIZ UDPゴシック" panose="020B0400000000000000" pitchFamily="50" charset="-128"/>
                        </a:rPr>
                        <a:t>担当課の実施サポート）</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2195507"/>
                  </a:ext>
                </a:extLst>
              </a:tr>
              <a:tr h="370840">
                <a:tc>
                  <a:txBody>
                    <a:bodyPr/>
                    <a:lstStyle/>
                    <a:p>
                      <a:r>
                        <a:rPr lang="ja-JP" altLang="en-US" sz="1200" b="0">
                          <a:solidFill>
                            <a:schemeClr val="tx1"/>
                          </a:solidFill>
                          <a:latin typeface="BIZ UDPゴシック" panose="020B0400000000000000" pitchFamily="50" charset="-128"/>
                          <a:ea typeface="BIZ UDPゴシック" panose="020B0400000000000000" pitchFamily="50" charset="-128"/>
                        </a:rPr>
                        <a:t>連携事業者</a:t>
                      </a:r>
                      <a:endParaRPr kumimoji="1" lang="ja-JP" altLang="en-US" sz="120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ja-JP" altLang="en-US" sz="1200" b="0" dirty="0">
                          <a:solidFill>
                            <a:schemeClr val="tx1"/>
                          </a:solidFill>
                          <a:latin typeface="BIZ UDPゴシック" panose="020B0400000000000000" pitchFamily="50" charset="-128"/>
                          <a:ea typeface="BIZ UDPゴシック" panose="020B0400000000000000" pitchFamily="50" charset="-128"/>
                        </a:rPr>
                        <a:t>自治体の課題に対する解決策提案、実証実験の実施、サービス・プロダクトなどの社会実装、事業化</a:t>
                      </a:r>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6017922"/>
                  </a:ext>
                </a:extLst>
              </a:tr>
            </a:tbl>
          </a:graphicData>
        </a:graphic>
      </p:graphicFrame>
      <p:sp>
        <p:nvSpPr>
          <p:cNvPr id="10" name="テキスト ボックス 9">
            <a:extLst>
              <a:ext uri="{FF2B5EF4-FFF2-40B4-BE49-F238E27FC236}">
                <a16:creationId xmlns:a16="http://schemas.microsoft.com/office/drawing/2014/main" id="{39575A16-8C44-AE51-2D82-81ED3018C4D5}"/>
              </a:ext>
            </a:extLst>
          </p:cNvPr>
          <p:cNvSpPr txBox="1"/>
          <p:nvPr/>
        </p:nvSpPr>
        <p:spPr>
          <a:xfrm>
            <a:off x="381416" y="4580958"/>
            <a:ext cx="4463161" cy="36054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ja-JP" altLang="en-US" sz="1400" b="1">
                <a:latin typeface="BIZ UDPゴシック" panose="020B0400000000000000" pitchFamily="50" charset="-128"/>
                <a:ea typeface="BIZ UDPゴシック" panose="020B0400000000000000" pitchFamily="50" charset="-128"/>
              </a:rPr>
              <a:t>民間事業者</a:t>
            </a:r>
            <a:endParaRPr lang="en-US" altLang="ja-JP" sz="1400" b="1">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CD02F47C-EA74-AA22-F2DB-72F319022385}"/>
              </a:ext>
            </a:extLst>
          </p:cNvPr>
          <p:cNvGraphicFramePr>
            <a:graphicFrameLocks noGrp="1"/>
          </p:cNvGraphicFramePr>
          <p:nvPr>
            <p:extLst>
              <p:ext uri="{D42A27DB-BD31-4B8C-83A1-F6EECF244321}">
                <p14:modId xmlns:p14="http://schemas.microsoft.com/office/powerpoint/2010/main" val="1611540950"/>
              </p:ext>
            </p:extLst>
          </p:nvPr>
        </p:nvGraphicFramePr>
        <p:xfrm>
          <a:off x="4572000" y="3100557"/>
          <a:ext cx="3996965" cy="2291080"/>
        </p:xfrm>
        <a:graphic>
          <a:graphicData uri="http://schemas.openxmlformats.org/drawingml/2006/table">
            <a:tbl>
              <a:tblPr firstRow="1" bandRow="1">
                <a:tableStyleId>{5C22544A-7EE6-4342-B048-85BDC9FD1C3A}</a:tableStyleId>
              </a:tblPr>
              <a:tblGrid>
                <a:gridCol w="1120041">
                  <a:extLst>
                    <a:ext uri="{9D8B030D-6E8A-4147-A177-3AD203B41FA5}">
                      <a16:colId xmlns:a16="http://schemas.microsoft.com/office/drawing/2014/main" val="2674499025"/>
                    </a:ext>
                  </a:extLst>
                </a:gridCol>
                <a:gridCol w="2876924">
                  <a:extLst>
                    <a:ext uri="{9D8B030D-6E8A-4147-A177-3AD203B41FA5}">
                      <a16:colId xmlns:a16="http://schemas.microsoft.com/office/drawing/2014/main" val="2912949096"/>
                    </a:ext>
                  </a:extLst>
                </a:gridCol>
              </a:tblGrid>
              <a:tr h="370840">
                <a:tc>
                  <a:txBody>
                    <a:bodyPr/>
                    <a:lstStyle/>
                    <a:p>
                      <a:r>
                        <a:rPr kumimoji="1" lang="ja-JP" altLang="en-US" sz="1200" b="0" dirty="0">
                          <a:solidFill>
                            <a:schemeClr val="tx1"/>
                          </a:solidFill>
                          <a:latin typeface="BIZ UDPゴシック" panose="020B0400000000000000" pitchFamily="50" charset="-128"/>
                          <a:ea typeface="BIZ UDPゴシック" panose="020B0400000000000000" pitchFamily="50" charset="-128"/>
                        </a:rPr>
                        <a:t>地域住民</a:t>
                      </a:r>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nSpc>
                          <a:spcPts val="2200"/>
                        </a:lnSpc>
                        <a:buFont typeface="Arial" panose="020B0604020202020204" pitchFamily="34" charset="0"/>
                        <a:buNone/>
                      </a:pPr>
                      <a:r>
                        <a:rPr lang="ja-JP" altLang="en-US" sz="1200" b="0" dirty="0">
                          <a:solidFill>
                            <a:schemeClr val="tx1"/>
                          </a:solidFill>
                          <a:latin typeface="BIZ UDPゴシック" panose="020B0400000000000000" pitchFamily="50" charset="-128"/>
                          <a:ea typeface="BIZ UDPゴシック" panose="020B0400000000000000" pitchFamily="50" charset="-128"/>
                        </a:rPr>
                        <a:t>モニター参加などの実証実験への協力</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2195507"/>
                  </a:ext>
                </a:extLst>
              </a:tr>
              <a:tr h="370840">
                <a:tc>
                  <a:txBody>
                    <a:bodyPr/>
                    <a:lstStyle/>
                    <a:p>
                      <a:r>
                        <a:rPr kumimoji="1" lang="ja-JP" altLang="en-US" sz="1200" b="0" dirty="0">
                          <a:solidFill>
                            <a:schemeClr val="tx1"/>
                          </a:solidFill>
                          <a:latin typeface="BIZ UDPゴシック" panose="020B0400000000000000" pitchFamily="50" charset="-128"/>
                          <a:ea typeface="BIZ UDPゴシック" panose="020B0400000000000000" pitchFamily="50" charset="-128"/>
                        </a:rPr>
                        <a:t>地元企業など</a:t>
                      </a:r>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nSpc>
                          <a:spcPct val="100000"/>
                        </a:lnSpc>
                        <a:buFont typeface="Arial" panose="020B0604020202020204" pitchFamily="34" charset="0"/>
                        <a:buNone/>
                      </a:pPr>
                      <a:r>
                        <a:rPr lang="ja-JP" altLang="en-US" sz="1200" b="0" dirty="0">
                          <a:solidFill>
                            <a:schemeClr val="tx1"/>
                          </a:solidFill>
                          <a:latin typeface="BIZ UDPゴシック" panose="020B0400000000000000" pitchFamily="50" charset="-128"/>
                          <a:ea typeface="BIZ UDPゴシック" panose="020B0400000000000000" pitchFamily="50" charset="-128"/>
                        </a:rPr>
                        <a:t>モニター参加などによる実証実験への協力、連携事業者が実施する取組みへの参画・協業</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6017922"/>
                  </a:ext>
                </a:extLst>
              </a:tr>
              <a:tr h="370840">
                <a:tc>
                  <a:txBody>
                    <a:bodyPr/>
                    <a:lstStyle/>
                    <a:p>
                      <a:r>
                        <a:rPr kumimoji="1" lang="ja-JP" altLang="en-US" sz="1200">
                          <a:latin typeface="BIZ UDPゴシック" panose="020B0400000000000000" pitchFamily="50" charset="-128"/>
                          <a:ea typeface="BIZ UDPゴシック" panose="020B0400000000000000" pitchFamily="50" charset="-128"/>
                        </a:rPr>
                        <a:t>大学・研究機関</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プロトタイプ制作に係る助言などによる実証実験への協力、学生などの取組みへの参画</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956333738"/>
                  </a:ext>
                </a:extLst>
              </a:tr>
              <a:tr h="370840">
                <a:tc>
                  <a:txBody>
                    <a:bodyPr/>
                    <a:lstStyle/>
                    <a:p>
                      <a:r>
                        <a:rPr kumimoji="1" lang="ja-JP" altLang="en-US" sz="1200">
                          <a:latin typeface="BIZ UDPゴシック" panose="020B0400000000000000" pitchFamily="50" charset="-128"/>
                          <a:ea typeface="BIZ UDPゴシック" panose="020B0400000000000000" pitchFamily="50" charset="-128"/>
                        </a:rPr>
                        <a:t>金融機関</a:t>
                      </a: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ja-JP" altLang="en-US" sz="1200" b="0" dirty="0">
                          <a:solidFill>
                            <a:schemeClr val="tx1"/>
                          </a:solidFill>
                          <a:latin typeface="BIZ UDPゴシック" panose="020B0400000000000000" pitchFamily="50" charset="-128"/>
                          <a:ea typeface="BIZ UDPゴシック" panose="020B0400000000000000" pitchFamily="50" charset="-128"/>
                        </a:rPr>
                        <a:t>取組み実施に際しての融資・助成金などの助言、事業の周知や地域企業とのつながり構築などに対する協力</a:t>
                      </a:r>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96736606"/>
                  </a:ext>
                </a:extLst>
              </a:tr>
            </a:tbl>
          </a:graphicData>
        </a:graphic>
      </p:graphicFrame>
      <p:sp>
        <p:nvSpPr>
          <p:cNvPr id="8" name="テキスト ボックス 7">
            <a:extLst>
              <a:ext uri="{FF2B5EF4-FFF2-40B4-BE49-F238E27FC236}">
                <a16:creationId xmlns:a16="http://schemas.microsoft.com/office/drawing/2014/main" id="{D1E5B3A0-536B-75D1-A2BC-DFDAAA4BD935}"/>
              </a:ext>
            </a:extLst>
          </p:cNvPr>
          <p:cNvSpPr txBox="1"/>
          <p:nvPr/>
        </p:nvSpPr>
        <p:spPr>
          <a:xfrm>
            <a:off x="241588" y="923225"/>
            <a:ext cx="5332845" cy="398892"/>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l"/>
            </a:pPr>
            <a:r>
              <a:rPr lang="en-US" altLang="ja-JP" sz="1600" b="1" u="sng" dirty="0">
                <a:solidFill>
                  <a:srgbClr val="000000"/>
                </a:solidFill>
                <a:latin typeface="BIZ UDPゴシック" panose="020B0400000000000000" pitchFamily="50" charset="-128"/>
                <a:ea typeface="BIZ UDPゴシック" panose="020B0400000000000000" pitchFamily="50" charset="-128"/>
              </a:rPr>
              <a:t>LIP</a:t>
            </a:r>
            <a:r>
              <a:rPr lang="ja-JP" altLang="en-US" sz="1600" b="1" u="sng" dirty="0">
                <a:solidFill>
                  <a:srgbClr val="000000"/>
                </a:solidFill>
                <a:latin typeface="BIZ UDPゴシック" panose="020B0400000000000000" pitchFamily="50" charset="-128"/>
                <a:ea typeface="BIZ UDPゴシック" panose="020B0400000000000000" pitchFamily="50" charset="-128"/>
              </a:rPr>
              <a:t>を始めるために庁内で準備すること</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2264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06BD-FE75-D178-656F-C88ED6E18DB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57CFCF-A73B-1047-F762-70C17903D9E0}"/>
              </a:ext>
            </a:extLst>
          </p:cNvPr>
          <p:cNvSpPr>
            <a:spLocks noGrp="1"/>
          </p:cNvSpPr>
          <p:nvPr>
            <p:ph type="sldNum" sz="quarter" idx="12"/>
          </p:nvPr>
        </p:nvSpPr>
        <p:spPr>
          <a:xfrm>
            <a:off x="6119532" y="6318704"/>
            <a:ext cx="2057400" cy="365125"/>
          </a:xfrm>
        </p:spPr>
        <p:txBody>
          <a:bodyPr/>
          <a:lstStyle/>
          <a:p>
            <a:fld id="{7E3F9684-CD3D-4898-B204-F8304A97F24A}" type="slidenum">
              <a:rPr kumimoji="1" lang="ja-JP" altLang="en-US" smtClean="0"/>
              <a:t>14</a:t>
            </a:fld>
            <a:endParaRPr kumimoji="1" lang="ja-JP" altLang="en-US"/>
          </a:p>
        </p:txBody>
      </p:sp>
      <p:sp>
        <p:nvSpPr>
          <p:cNvPr id="3" name="テキスト ボックス 2">
            <a:extLst>
              <a:ext uri="{FF2B5EF4-FFF2-40B4-BE49-F238E27FC236}">
                <a16:creationId xmlns:a16="http://schemas.microsoft.com/office/drawing/2014/main" id="{ACDB1D4A-41D4-9919-12BF-192C9EFA72BA}"/>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9" name="Rectangle: Rounded Corners 47">
            <a:extLst>
              <a:ext uri="{FF2B5EF4-FFF2-40B4-BE49-F238E27FC236}">
                <a16:creationId xmlns:a16="http://schemas.microsoft.com/office/drawing/2014/main" id="{32CAE527-87B6-2A1D-E6A1-B644419EF9C4}"/>
              </a:ext>
            </a:extLst>
          </p:cNvPr>
          <p:cNvSpPr/>
          <p:nvPr/>
        </p:nvSpPr>
        <p:spPr>
          <a:xfrm>
            <a:off x="214794" y="978199"/>
            <a:ext cx="82358" cy="346249"/>
          </a:xfrm>
          <a:prstGeom prst="roundRect">
            <a:avLst>
              <a:gd name="adj" fmla="val 27600"/>
            </a:avLst>
          </a:prstGeom>
          <a:solidFill>
            <a:srgbClr val="7F7F7F"/>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テキスト ボックス 9">
            <a:extLst>
              <a:ext uri="{FF2B5EF4-FFF2-40B4-BE49-F238E27FC236}">
                <a16:creationId xmlns:a16="http://schemas.microsoft.com/office/drawing/2014/main" id="{E66CDFFF-2BB3-D92D-A965-760E2CBD9917}"/>
              </a:ext>
            </a:extLst>
          </p:cNvPr>
          <p:cNvSpPr txBox="1"/>
          <p:nvPr/>
        </p:nvSpPr>
        <p:spPr>
          <a:xfrm>
            <a:off x="187196" y="1670967"/>
            <a:ext cx="5881534" cy="398892"/>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l"/>
            </a:pPr>
            <a:r>
              <a:rPr lang="en-US" altLang="ja-JP" sz="1600" b="1" u="sng">
                <a:solidFill>
                  <a:srgbClr val="000000"/>
                </a:solidFill>
                <a:latin typeface="BIZ UDPゴシック" panose="020B0400000000000000" pitchFamily="50" charset="-128"/>
                <a:ea typeface="BIZ UDPゴシック" panose="020B0400000000000000" pitchFamily="50" charset="-128"/>
              </a:rPr>
              <a:t>LIP</a:t>
            </a:r>
            <a:r>
              <a:rPr lang="ja-JP" altLang="en-US" sz="1600" b="1" u="sng">
                <a:solidFill>
                  <a:srgbClr val="000000"/>
                </a:solidFill>
                <a:latin typeface="BIZ UDPゴシック" panose="020B0400000000000000" pitchFamily="50" charset="-128"/>
                <a:ea typeface="BIZ UDPゴシック" panose="020B0400000000000000" pitchFamily="50" charset="-128"/>
              </a:rPr>
              <a:t>事業を設計する</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A4303C8-B9F4-79DB-3B62-A43C9C4B7E4F}"/>
              </a:ext>
            </a:extLst>
          </p:cNvPr>
          <p:cNvSpPr txBox="1"/>
          <p:nvPr/>
        </p:nvSpPr>
        <p:spPr>
          <a:xfrm>
            <a:off x="228876" y="2069859"/>
            <a:ext cx="4068000" cy="2685543"/>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（１）</a:t>
            </a:r>
            <a:r>
              <a:rPr lang="en-US" altLang="ja-JP" sz="1400" b="1" dirty="0">
                <a:latin typeface="BIZ UDPゴシック" panose="020B0400000000000000" pitchFamily="50" charset="-128"/>
                <a:ea typeface="BIZ UDPゴシック" panose="020B0400000000000000" pitchFamily="50" charset="-128"/>
              </a:rPr>
              <a:t>LIP</a:t>
            </a:r>
            <a:r>
              <a:rPr lang="ja-JP" altLang="en-US" sz="1400" b="1" dirty="0">
                <a:latin typeface="BIZ UDPゴシック" panose="020B0400000000000000" pitchFamily="50" charset="-128"/>
                <a:ea typeface="BIZ UDPゴシック" panose="020B0400000000000000" pitchFamily="50" charset="-128"/>
              </a:rPr>
              <a:t>の事業デザイン</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事業全体を設計し、連携事業者から見て連携したいと思われる取組みにします。</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自治体の目的に合わせて、</a:t>
            </a: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事業全体の設計を行い、関連する部署と調整し、庁内での仕組み化をします。</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必要な予算を確保し、議会などの関係機関との調整を行います。</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公民連携の視点から、連携事業者が参加しやすい仕組みを構築します。</a:t>
            </a:r>
          </a:p>
        </p:txBody>
      </p:sp>
      <p:sp>
        <p:nvSpPr>
          <p:cNvPr id="14" name="テキスト ボックス 13">
            <a:extLst>
              <a:ext uri="{FF2B5EF4-FFF2-40B4-BE49-F238E27FC236}">
                <a16:creationId xmlns:a16="http://schemas.microsoft.com/office/drawing/2014/main" id="{D530A80D-1368-F7DC-6B3D-8D9BAF9C02EF}"/>
              </a:ext>
            </a:extLst>
          </p:cNvPr>
          <p:cNvSpPr txBox="1"/>
          <p:nvPr/>
        </p:nvSpPr>
        <p:spPr>
          <a:xfrm>
            <a:off x="4507940" y="2095896"/>
            <a:ext cx="4068000" cy="1916102"/>
          </a:xfrm>
          <a:prstGeom prst="rect">
            <a:avLst/>
          </a:prstGeom>
          <a:noFill/>
        </p:spPr>
        <p:txBody>
          <a:bodyPr wrap="square">
            <a:spAutoFit/>
          </a:bodyPr>
          <a:lstStyle/>
          <a:p>
            <a:pPr>
              <a:lnSpc>
                <a:spcPct val="150000"/>
              </a:lnSpc>
            </a:pP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事業の目的とゴールの共有</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自治体内外で</a:t>
            </a: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の目的と期待される成果を共有します。</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自治体内部での周知や啓発活動を通じて</a:t>
            </a: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の概念や目的を理解してもらいます。</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事業目的やその先にある理想像を示し、関係者間での目標の共有を図ります。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6DF631E-1321-5824-3DC5-03C2FA5DF77D}"/>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697C784-0D4D-0DF0-2597-066245B3F8A7}"/>
              </a:ext>
            </a:extLst>
          </p:cNvPr>
          <p:cNvSpPr txBox="1"/>
          <p:nvPr/>
        </p:nvSpPr>
        <p:spPr>
          <a:xfrm>
            <a:off x="238742" y="1343499"/>
            <a:ext cx="8640000" cy="310534"/>
          </a:xfrm>
          <a:prstGeom prst="rect">
            <a:avLst/>
          </a:prstGeom>
          <a:noFill/>
        </p:spPr>
        <p:txBody>
          <a:bodyPr wrap="square">
            <a:spAutoFit/>
          </a:bodyPr>
          <a:lstStyle/>
          <a:p>
            <a:pPr marL="285750" indent="-285750">
              <a:lnSpc>
                <a:spcPts val="2000"/>
              </a:lnSpc>
              <a:buFont typeface="Arial" panose="020B0604020202020204" pitchFamily="34" charset="0"/>
              <a:buChar char="•"/>
            </a:pPr>
            <a:r>
              <a:rPr lang="ja-JP" altLang="en-US" sz="1400" b="0">
                <a:solidFill>
                  <a:schemeClr val="tx1"/>
                </a:solidFill>
                <a:latin typeface="BIZ UDPゴシック" panose="020B0400000000000000" pitchFamily="50" charset="-128"/>
                <a:ea typeface="BIZ UDPゴシック" panose="020B0400000000000000" pitchFamily="50" charset="-128"/>
              </a:rPr>
              <a:t>地域の課題解決に取り組むための環境を整備し、連携事業者が参画しやすい</a:t>
            </a:r>
            <a:r>
              <a:rPr lang="en-US" altLang="ja-JP" sz="1400" b="0">
                <a:solidFill>
                  <a:schemeClr val="tx1"/>
                </a:solidFill>
                <a:latin typeface="BIZ UDPゴシック" panose="020B0400000000000000" pitchFamily="50" charset="-128"/>
                <a:ea typeface="BIZ UDPゴシック" panose="020B0400000000000000" pitchFamily="50" charset="-128"/>
              </a:rPr>
              <a:t>LIP</a:t>
            </a:r>
            <a:r>
              <a:rPr lang="ja-JP" altLang="en-US" sz="1400" b="0">
                <a:solidFill>
                  <a:schemeClr val="tx1"/>
                </a:solidFill>
                <a:latin typeface="BIZ UDPゴシック" panose="020B0400000000000000" pitchFamily="50" charset="-128"/>
                <a:ea typeface="BIZ UDPゴシック" panose="020B0400000000000000" pitchFamily="50" charset="-128"/>
              </a:rPr>
              <a:t>事業を設計するフェーズ</a:t>
            </a:r>
            <a:endParaRPr lang="en-US" altLang="ja-JP" sz="1400" b="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9D2C710-C719-B6DA-E8A7-B3F7A23A9C39}"/>
              </a:ext>
            </a:extLst>
          </p:cNvPr>
          <p:cNvSpPr txBox="1"/>
          <p:nvPr/>
        </p:nvSpPr>
        <p:spPr>
          <a:xfrm>
            <a:off x="297152" y="900852"/>
            <a:ext cx="5881534" cy="398892"/>
          </a:xfrm>
          <a:prstGeom prst="rect">
            <a:avLst/>
          </a:prstGeom>
          <a:noFill/>
        </p:spPr>
        <p:txBody>
          <a:bodyPr wrap="square">
            <a:spAutoFit/>
          </a:bodyPr>
          <a:lstStyle/>
          <a:p>
            <a:pPr>
              <a:lnSpc>
                <a:spcPct val="150000"/>
              </a:lnSpc>
            </a:pPr>
            <a:r>
              <a:rPr lang="ja-JP" altLang="en-US" sz="1600" b="1">
                <a:solidFill>
                  <a:srgbClr val="000000"/>
                </a:solidFill>
                <a:latin typeface="BIZ UDPゴシック" panose="020B0400000000000000" pitchFamily="50" charset="-128"/>
                <a:ea typeface="BIZ UDPゴシック" panose="020B0400000000000000" pitchFamily="50" charset="-128"/>
              </a:rPr>
              <a:t>地域社会、自治体、連携事業者に価値をもたらす事業デザイン</a:t>
            </a:r>
            <a:endParaRPr lang="en-US" altLang="ja-JP" sz="1600" b="1">
              <a:solidFill>
                <a:srgbClr val="000000"/>
              </a:solidFill>
              <a:latin typeface="BIZ UDPゴシック" panose="020B0400000000000000" pitchFamily="50" charset="-128"/>
              <a:ea typeface="BIZ UDPゴシック" panose="020B0400000000000000" pitchFamily="50" charset="-128"/>
            </a:endParaRPr>
          </a:p>
        </p:txBody>
      </p:sp>
      <p:sp>
        <p:nvSpPr>
          <p:cNvPr id="5" name="ホームベース 10">
            <a:extLst>
              <a:ext uri="{FF2B5EF4-FFF2-40B4-BE49-F238E27FC236}">
                <a16:creationId xmlns:a16="http://schemas.microsoft.com/office/drawing/2014/main" id="{AED1425C-811E-F51E-803C-4539BA4CEBF0}"/>
              </a:ext>
            </a:extLst>
          </p:cNvPr>
          <p:cNvSpPr/>
          <p:nvPr/>
        </p:nvSpPr>
        <p:spPr bwMode="auto">
          <a:xfrm>
            <a:off x="194153" y="505170"/>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⓪</a:t>
            </a:r>
            <a:r>
              <a:rPr kumimoji="1" lang="en-US" altLang="ja-JP" sz="1600" b="1">
                <a:solidFill>
                  <a:schemeClr val="bg1"/>
                </a:solidFill>
                <a:latin typeface="BIZ UDPゴシック" panose="020B0400000000000000" pitchFamily="50" charset="-128"/>
                <a:ea typeface="BIZ UDPゴシック" panose="020B0400000000000000" pitchFamily="50" charset="-128"/>
              </a:rPr>
              <a:t>-2</a:t>
            </a:r>
            <a:r>
              <a:rPr kumimoji="1" lang="ja-JP" altLang="en-US" sz="1600" b="1">
                <a:solidFill>
                  <a:schemeClr val="bg1"/>
                </a:solidFill>
                <a:latin typeface="BIZ UDPゴシック" panose="020B0400000000000000" pitchFamily="50" charset="-128"/>
                <a:ea typeface="BIZ UDPゴシック" panose="020B0400000000000000" pitchFamily="50" charset="-128"/>
              </a:rPr>
              <a:t> 自治体の目的に合わせて</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事業全体を設計するフェーズ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3757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61CDA-7AAA-7D97-EF70-0906FDA497A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24A2C7-EC67-06B9-E069-D36A0BBDFF58}"/>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DD3C759D-748A-CB69-110C-9944AD9AD548}"/>
              </a:ext>
            </a:extLst>
          </p:cNvPr>
          <p:cNvSpPr txBox="1"/>
          <p:nvPr/>
        </p:nvSpPr>
        <p:spPr>
          <a:xfrm>
            <a:off x="194153" y="920827"/>
            <a:ext cx="6847670" cy="338554"/>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l"/>
            </a:pPr>
            <a:r>
              <a:rPr lang="ja-JP" altLang="en-US" sz="1600" b="1" u="sng" dirty="0">
                <a:latin typeface="BIZ UDPゴシック" panose="020B0400000000000000" pitchFamily="50" charset="-128"/>
                <a:ea typeface="BIZ UDPゴシック" panose="020B0400000000000000" pitchFamily="50" charset="-128"/>
              </a:rPr>
              <a:t>民間事業者が参加しやすい仕組み構築</a:t>
            </a:r>
          </a:p>
        </p:txBody>
      </p:sp>
      <p:sp>
        <p:nvSpPr>
          <p:cNvPr id="3" name="テキスト ボックス 2">
            <a:extLst>
              <a:ext uri="{FF2B5EF4-FFF2-40B4-BE49-F238E27FC236}">
                <a16:creationId xmlns:a16="http://schemas.microsoft.com/office/drawing/2014/main" id="{25E3CE0B-A82E-4547-7295-97778C8AD0F0}"/>
              </a:ext>
            </a:extLst>
          </p:cNvPr>
          <p:cNvSpPr txBox="1"/>
          <p:nvPr/>
        </p:nvSpPr>
        <p:spPr>
          <a:xfrm>
            <a:off x="253097" y="1272142"/>
            <a:ext cx="4066903" cy="4311630"/>
          </a:xfrm>
          <a:prstGeom prst="rect">
            <a:avLst/>
          </a:prstGeom>
          <a:noFill/>
        </p:spPr>
        <p:txBody>
          <a:bodyPr wrap="square">
            <a:spAutoFit/>
          </a:bodyPr>
          <a:lstStyle/>
          <a:p>
            <a:pPr>
              <a:lnSpc>
                <a:spcPts val="2000"/>
              </a:lnSpc>
            </a:pP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クリアなビジョンの共有</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地方創生や地域課題解決において、自治体が目指すビジョンやゴールを明確にし、それを連携事業者と共有します。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連携する目的や方向性を明確化できます。</a:t>
            </a:r>
          </a:p>
          <a:p>
            <a:pPr>
              <a:lnSpc>
                <a:spcPts val="2000"/>
              </a:lnSpc>
              <a:spcBef>
                <a:spcPts val="600"/>
              </a:spcBef>
            </a:pP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柔軟な対応と意思決定の迅速さ</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連携事業者が必要とする変更や新しい提案に対して柔軟に対応し、迅速な意思決定ができる体制を整えます。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事業者は効率的に活動できます。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spcBef>
                <a:spcPts val="600"/>
              </a:spcBef>
            </a:pPr>
            <a:r>
              <a:rPr lang="en-US" altLang="ja-JP" sz="1400" b="1" dirty="0">
                <a:latin typeface="BIZ UDPゴシック" panose="020B0400000000000000" pitchFamily="50" charset="-128"/>
                <a:ea typeface="BIZ UDPゴシック" panose="020B0400000000000000" pitchFamily="50" charset="-128"/>
              </a:rPr>
              <a:t>(3)</a:t>
            </a:r>
            <a:r>
              <a:rPr lang="ja-JP" altLang="en-US" sz="1400" b="1" dirty="0">
                <a:latin typeface="BIZ UDPゴシック" panose="020B0400000000000000" pitchFamily="50" charset="-128"/>
                <a:ea typeface="BIZ UDPゴシック" panose="020B0400000000000000" pitchFamily="50" charset="-128"/>
              </a:rPr>
              <a:t>長期的なパートナーシップの構築</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短期的な利益ではなく、長期的なビジョンに基づいたパートナーシップを築くことを重視します。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連携事業者は持続的にプロジェクトに関与しやすくなります。</a:t>
            </a:r>
          </a:p>
        </p:txBody>
      </p:sp>
      <p:sp>
        <p:nvSpPr>
          <p:cNvPr id="13" name="テキスト ボックス 12">
            <a:extLst>
              <a:ext uri="{FF2B5EF4-FFF2-40B4-BE49-F238E27FC236}">
                <a16:creationId xmlns:a16="http://schemas.microsoft.com/office/drawing/2014/main" id="{3095FDBB-1082-284F-406C-0672FF8F077A}"/>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5F1B9B6-B17F-01FC-3473-16A384B2313B}"/>
              </a:ext>
            </a:extLst>
          </p:cNvPr>
          <p:cNvSpPr txBox="1"/>
          <p:nvPr/>
        </p:nvSpPr>
        <p:spPr>
          <a:xfrm>
            <a:off x="4502331" y="1318777"/>
            <a:ext cx="4066903" cy="4918782"/>
          </a:xfrm>
          <a:prstGeom prst="rect">
            <a:avLst/>
          </a:prstGeom>
          <a:noFill/>
        </p:spPr>
        <p:txBody>
          <a:bodyPr wrap="square">
            <a:spAutoFit/>
          </a:bodyPr>
          <a:lstStyle/>
          <a:p>
            <a:pPr>
              <a:lnSpc>
                <a:spcPts val="2000"/>
              </a:lnSpc>
            </a:pPr>
            <a:r>
              <a:rPr lang="en-US" altLang="ja-JP" sz="1400" b="1" dirty="0">
                <a:latin typeface="BIZ UDPゴシック" panose="020B0400000000000000" pitchFamily="50" charset="-128"/>
                <a:ea typeface="BIZ UDPゴシック" panose="020B0400000000000000" pitchFamily="50" charset="-128"/>
              </a:rPr>
              <a:t>(4)</a:t>
            </a:r>
            <a:r>
              <a:rPr lang="ja-JP" altLang="en-US" sz="1400" b="1" dirty="0">
                <a:latin typeface="BIZ UDPゴシック" panose="020B0400000000000000" pitchFamily="50" charset="-128"/>
                <a:ea typeface="BIZ UDPゴシック" panose="020B0400000000000000" pitchFamily="50" charset="-128"/>
              </a:rPr>
              <a:t>リソースの提供と支援</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必要なデータやフィールド提供、行政手続きの簡素化、法的・技術的支援を行うことで、連携事業者が持つリソースと能力を活かしやすい環境を作ります。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spcBef>
                <a:spcPts val="600"/>
              </a:spcBef>
            </a:pPr>
            <a:r>
              <a:rPr lang="en-US" altLang="ja-JP" sz="1400" b="1" dirty="0">
                <a:latin typeface="BIZ UDPゴシック" panose="020B0400000000000000" pitchFamily="50" charset="-128"/>
                <a:ea typeface="BIZ UDPゴシック" panose="020B0400000000000000" pitchFamily="50" charset="-128"/>
              </a:rPr>
              <a:t>(5)</a:t>
            </a:r>
            <a:r>
              <a:rPr lang="ja-JP" altLang="en-US" sz="1400" b="1" dirty="0">
                <a:latin typeface="BIZ UDPゴシック" panose="020B0400000000000000" pitchFamily="50" charset="-128"/>
                <a:ea typeface="BIZ UDPゴシック" panose="020B0400000000000000" pitchFamily="50" charset="-128"/>
              </a:rPr>
              <a:t>オープンなコミュニケーション</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連携事業者とのオープンかつ頻繁なコミュニケーションで、透明性のある情報共有を実施します。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双方の信頼関係が強化されます。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spcBef>
                <a:spcPts val="600"/>
              </a:spcBef>
            </a:pPr>
            <a:r>
              <a:rPr lang="en-US" altLang="ja-JP" sz="1400" b="1" dirty="0">
                <a:latin typeface="BIZ UDPゴシック" panose="020B0400000000000000" pitchFamily="50" charset="-128"/>
                <a:ea typeface="BIZ UDPゴシック" panose="020B0400000000000000" pitchFamily="50" charset="-128"/>
              </a:rPr>
              <a:t>(6)</a:t>
            </a:r>
            <a:r>
              <a:rPr lang="ja-JP" altLang="en-US" sz="1400" b="1" dirty="0">
                <a:latin typeface="BIZ UDPゴシック" panose="020B0400000000000000" pitchFamily="50" charset="-128"/>
                <a:ea typeface="BIZ UDPゴシック" panose="020B0400000000000000" pitchFamily="50" charset="-128"/>
              </a:rPr>
              <a:t>成功事例の実績提示</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自治体としての過去の成功事例や実績を示し、信頼性と実行力を</a:t>
            </a:r>
            <a:r>
              <a:rPr lang="en-US" altLang="ja-JP" sz="1400" dirty="0">
                <a:latin typeface="BIZ UDPゴシック" panose="020B0400000000000000" pitchFamily="50" charset="-128"/>
                <a:ea typeface="BIZ UDPゴシック" panose="020B0400000000000000" pitchFamily="50" charset="-128"/>
              </a:rPr>
              <a:t>PR</a:t>
            </a:r>
            <a:r>
              <a:rPr lang="ja-JP" altLang="en-US" sz="1400" dirty="0">
                <a:latin typeface="BIZ UDPゴシック" panose="020B0400000000000000" pitchFamily="50" charset="-128"/>
                <a:ea typeface="BIZ UDPゴシック" panose="020B0400000000000000" pitchFamily="50" charset="-128"/>
              </a:rPr>
              <a:t>することで、連携事業者に安心感を提供します。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spcBef>
                <a:spcPts val="600"/>
              </a:spcBef>
            </a:pPr>
            <a:r>
              <a:rPr lang="en-US" altLang="ja-JP" sz="1400" b="1" dirty="0">
                <a:latin typeface="BIZ UDPゴシック" panose="020B0400000000000000" pitchFamily="50" charset="-128"/>
                <a:ea typeface="BIZ UDPゴシック" panose="020B0400000000000000" pitchFamily="50" charset="-128"/>
              </a:rPr>
              <a:t>(7)</a:t>
            </a:r>
            <a:r>
              <a:rPr lang="ja-JP" altLang="en-US" sz="1400" b="1" dirty="0">
                <a:latin typeface="BIZ UDPゴシック" panose="020B0400000000000000" pitchFamily="50" charset="-128"/>
                <a:ea typeface="BIZ UDPゴシック" panose="020B0400000000000000" pitchFamily="50" charset="-128"/>
              </a:rPr>
              <a:t>イノベーションを受け入れる文化</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自治体内部でイノベーションを受け入れる文化を醸成し、新しいアイデアやプランに対して前向きな姿勢を示します。</a:t>
            </a:r>
            <a:endParaRPr lang="ja-JP" altLang="en-US" sz="1400" dirty="0"/>
          </a:p>
        </p:txBody>
      </p:sp>
      <p:sp>
        <p:nvSpPr>
          <p:cNvPr id="6" name="テキスト ボックス 5">
            <a:extLst>
              <a:ext uri="{FF2B5EF4-FFF2-40B4-BE49-F238E27FC236}">
                <a16:creationId xmlns:a16="http://schemas.microsoft.com/office/drawing/2014/main" id="{053D08E1-A789-7F70-60ED-84546026BBC0}"/>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7" name="ホームベース 10">
            <a:extLst>
              <a:ext uri="{FF2B5EF4-FFF2-40B4-BE49-F238E27FC236}">
                <a16:creationId xmlns:a16="http://schemas.microsoft.com/office/drawing/2014/main" id="{AB1E36C1-124B-111E-C700-1EA263DD427B}"/>
              </a:ext>
            </a:extLst>
          </p:cNvPr>
          <p:cNvSpPr/>
          <p:nvPr/>
        </p:nvSpPr>
        <p:spPr bwMode="auto">
          <a:xfrm>
            <a:off x="194153" y="505170"/>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⓪</a:t>
            </a:r>
            <a:r>
              <a:rPr kumimoji="1" lang="en-US" altLang="ja-JP" sz="1600" b="1">
                <a:solidFill>
                  <a:schemeClr val="bg1"/>
                </a:solidFill>
                <a:latin typeface="BIZ UDPゴシック" panose="020B0400000000000000" pitchFamily="50" charset="-128"/>
                <a:ea typeface="BIZ UDPゴシック" panose="020B0400000000000000" pitchFamily="50" charset="-128"/>
              </a:rPr>
              <a:t>-2</a:t>
            </a:r>
            <a:r>
              <a:rPr kumimoji="1" lang="ja-JP" altLang="en-US" sz="1600" b="1">
                <a:solidFill>
                  <a:schemeClr val="bg1"/>
                </a:solidFill>
                <a:latin typeface="BIZ UDPゴシック" panose="020B0400000000000000" pitchFamily="50" charset="-128"/>
                <a:ea typeface="BIZ UDPゴシック" panose="020B0400000000000000" pitchFamily="50" charset="-128"/>
              </a:rPr>
              <a:t> 自治体の目的に合わせて</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事業全体を設計するフェーズ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5270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4B1AE-F483-774C-5473-E73B4A71E91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E7AC739-B188-B2A0-A7C9-822C08AD25D3}"/>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16</a:t>
            </a:fld>
            <a:endParaRPr kumimoji="1" lang="ja-JP" altLang="en-US"/>
          </a:p>
        </p:txBody>
      </p:sp>
      <p:sp>
        <p:nvSpPr>
          <p:cNvPr id="5" name="テキスト ボックス 4">
            <a:extLst>
              <a:ext uri="{FF2B5EF4-FFF2-40B4-BE49-F238E27FC236}">
                <a16:creationId xmlns:a16="http://schemas.microsoft.com/office/drawing/2014/main" id="{8A2394F1-7E95-887C-1A22-255164D8854E}"/>
              </a:ext>
            </a:extLst>
          </p:cNvPr>
          <p:cNvSpPr txBox="1"/>
          <p:nvPr/>
        </p:nvSpPr>
        <p:spPr>
          <a:xfrm>
            <a:off x="194153" y="929176"/>
            <a:ext cx="6847670" cy="338554"/>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l"/>
            </a:pPr>
            <a:r>
              <a:rPr kumimoji="1" lang="en-US" altLang="ja-JP" sz="1600" b="1" u="sng" dirty="0">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の事業デザイン</a:t>
            </a:r>
            <a:r>
              <a:rPr lang="ja-JP" altLang="en-US" sz="1600" b="1" u="sng" dirty="0">
                <a:latin typeface="BIZ UDPゴシック" panose="020B0400000000000000" pitchFamily="50" charset="-128"/>
                <a:ea typeface="BIZ UDPゴシック" panose="020B0400000000000000" pitchFamily="50" charset="-128"/>
              </a:rPr>
              <a:t>の留意点</a:t>
            </a:r>
          </a:p>
        </p:txBody>
      </p:sp>
      <p:sp>
        <p:nvSpPr>
          <p:cNvPr id="13" name="テキスト ボックス 12">
            <a:extLst>
              <a:ext uri="{FF2B5EF4-FFF2-40B4-BE49-F238E27FC236}">
                <a16:creationId xmlns:a16="http://schemas.microsoft.com/office/drawing/2014/main" id="{76BA95D3-7030-5F9B-B731-757660103299}"/>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4" name="ホームベース 10">
            <a:extLst>
              <a:ext uri="{FF2B5EF4-FFF2-40B4-BE49-F238E27FC236}">
                <a16:creationId xmlns:a16="http://schemas.microsoft.com/office/drawing/2014/main" id="{8B03181A-705F-B562-B14D-89AD0EB72A7E}"/>
              </a:ext>
            </a:extLst>
          </p:cNvPr>
          <p:cNvSpPr/>
          <p:nvPr/>
        </p:nvSpPr>
        <p:spPr bwMode="auto">
          <a:xfrm>
            <a:off x="194153" y="505170"/>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⓪</a:t>
            </a:r>
            <a:r>
              <a:rPr kumimoji="1" lang="en-US" altLang="ja-JP" sz="1600" b="1">
                <a:solidFill>
                  <a:schemeClr val="bg1"/>
                </a:solidFill>
                <a:latin typeface="BIZ UDPゴシック" panose="020B0400000000000000" pitchFamily="50" charset="-128"/>
                <a:ea typeface="BIZ UDPゴシック" panose="020B0400000000000000" pitchFamily="50" charset="-128"/>
              </a:rPr>
              <a:t>-2</a:t>
            </a:r>
            <a:r>
              <a:rPr kumimoji="1" lang="ja-JP" altLang="en-US" sz="1600" b="1">
                <a:solidFill>
                  <a:schemeClr val="bg1"/>
                </a:solidFill>
                <a:latin typeface="BIZ UDPゴシック" panose="020B0400000000000000" pitchFamily="50" charset="-128"/>
                <a:ea typeface="BIZ UDPゴシック" panose="020B0400000000000000" pitchFamily="50" charset="-128"/>
              </a:rPr>
              <a:t> 自治体の目的に合わせて</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事業全体を設計するフェーズ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F66BFF5-F404-A9DD-7975-76B6A4FB13DA}"/>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7" name="TextBox 30">
            <a:extLst>
              <a:ext uri="{FF2B5EF4-FFF2-40B4-BE49-F238E27FC236}">
                <a16:creationId xmlns:a16="http://schemas.microsoft.com/office/drawing/2014/main" id="{ABAA318A-C6CD-9F51-DD4D-05248AB5D774}"/>
              </a:ext>
            </a:extLst>
          </p:cNvPr>
          <p:cNvSpPr txBox="1"/>
          <p:nvPr/>
        </p:nvSpPr>
        <p:spPr>
          <a:xfrm>
            <a:off x="287904" y="1207734"/>
            <a:ext cx="8352096" cy="1653209"/>
          </a:xfrm>
          <a:prstGeom prst="rect">
            <a:avLst/>
          </a:prstGeom>
          <a:noFill/>
        </p:spPr>
        <p:txBody>
          <a:bodyPr wrap="square" lIns="0" rIns="0" rtlCol="0" anchor="b">
            <a:spAutoFit/>
          </a:bodyPr>
          <a:lstStyle/>
          <a:p>
            <a:pPr marL="444500" indent="-285750">
              <a:lnSpc>
                <a:spcPct val="150000"/>
              </a:lnSpc>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従来の公民連携事業ではサービスを自治体が調達する</a:t>
            </a:r>
            <a:r>
              <a:rPr lang="en-US" altLang="ja-JP" sz="14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BtoG</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が前提となっています。</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444500" indent="-285750">
              <a:lnSpc>
                <a:spcPct val="150000"/>
              </a:lnSpc>
              <a:buFont typeface="Arial" panose="020B0604020202020204" pitchFamily="34" charset="0"/>
              <a:buChar char="•"/>
            </a:pPr>
            <a:r>
              <a:rPr lang="en-US" altLang="ja-JP"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LIP</a:t>
            </a:r>
            <a:r>
              <a:rPr lang="ja-JP" altLang="en-US"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は、実装フェーズにおいて民間事業者から自治体がサービスを購入する</a:t>
            </a:r>
            <a:r>
              <a:rPr lang="en-US" altLang="ja-JP" sz="14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BtoG</a:t>
            </a:r>
            <a:r>
              <a:rPr lang="ja-JP" altLang="en-US"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だけでなく、民間事業者が自ら市場で課題解決につながるサービスを提供する</a:t>
            </a:r>
            <a:r>
              <a:rPr lang="en-US" altLang="ja-JP" sz="14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BtoB</a:t>
            </a:r>
            <a:r>
              <a:rPr lang="ja-JP" altLang="en-US"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BtoC</a:t>
            </a:r>
            <a:r>
              <a:rPr lang="ja-JP" altLang="en-US"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のビジネスモデルも想定して、事業を設計することができます。</a:t>
            </a:r>
            <a:endParaRPr lang="en-US" altLang="ja-JP" sz="14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44500" indent="-2857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準備フェーズで民間事業者の出口を想定しておくことは、</a:t>
            </a:r>
            <a:r>
              <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LIP</a:t>
            </a: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の事業のデザインにおいて重要です。</a:t>
            </a:r>
            <a:endParaRPr lang="en-US" altLang="ja-JP" sz="14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8" name="表 7">
            <a:extLst>
              <a:ext uri="{FF2B5EF4-FFF2-40B4-BE49-F238E27FC236}">
                <a16:creationId xmlns:a16="http://schemas.microsoft.com/office/drawing/2014/main" id="{96B5E14E-88F5-105E-56C8-A3D64C1BFE94}"/>
              </a:ext>
            </a:extLst>
          </p:cNvPr>
          <p:cNvGraphicFramePr>
            <a:graphicFrameLocks noGrp="1"/>
          </p:cNvGraphicFramePr>
          <p:nvPr>
            <p:extLst>
              <p:ext uri="{D42A27DB-BD31-4B8C-83A1-F6EECF244321}">
                <p14:modId xmlns:p14="http://schemas.microsoft.com/office/powerpoint/2010/main" val="1036705503"/>
              </p:ext>
            </p:extLst>
          </p:nvPr>
        </p:nvGraphicFramePr>
        <p:xfrm>
          <a:off x="553092" y="2950541"/>
          <a:ext cx="7814181" cy="1737360"/>
        </p:xfrm>
        <a:graphic>
          <a:graphicData uri="http://schemas.openxmlformats.org/drawingml/2006/table">
            <a:tbl>
              <a:tblPr firstRow="1" bandRow="1">
                <a:tableStyleId>{5C22544A-7EE6-4342-B048-85BDC9FD1C3A}</a:tableStyleId>
              </a:tblPr>
              <a:tblGrid>
                <a:gridCol w="2406924">
                  <a:extLst>
                    <a:ext uri="{9D8B030D-6E8A-4147-A177-3AD203B41FA5}">
                      <a16:colId xmlns:a16="http://schemas.microsoft.com/office/drawing/2014/main" val="2674499025"/>
                    </a:ext>
                  </a:extLst>
                </a:gridCol>
                <a:gridCol w="5407257">
                  <a:extLst>
                    <a:ext uri="{9D8B030D-6E8A-4147-A177-3AD203B41FA5}">
                      <a16:colId xmlns:a16="http://schemas.microsoft.com/office/drawing/2014/main" val="2912949096"/>
                    </a:ext>
                  </a:extLst>
                </a:gridCol>
              </a:tblGrid>
              <a:tr h="370840">
                <a:tc>
                  <a:txBody>
                    <a:bodyPr/>
                    <a:lstStyle/>
                    <a:p>
                      <a:r>
                        <a:rPr lang="en-US" altLang="ja-JP" sz="1200" b="0" err="1">
                          <a:solidFill>
                            <a:schemeClr val="tx1"/>
                          </a:solidFill>
                          <a:latin typeface="BIZ UDPゴシック" panose="020B0400000000000000" pitchFamily="50" charset="-128"/>
                          <a:ea typeface="BIZ UDPゴシック" panose="020B0400000000000000" pitchFamily="50" charset="-128"/>
                        </a:rPr>
                        <a:t>BtoG</a:t>
                      </a:r>
                      <a:endParaRPr lang="en-US" altLang="ja-JP" sz="1200" b="0">
                        <a:solidFill>
                          <a:schemeClr val="tx1"/>
                        </a:solidFill>
                        <a:latin typeface="BIZ UDPゴシック" panose="020B0400000000000000" pitchFamily="50" charset="-128"/>
                        <a:ea typeface="BIZ UDPゴシック" panose="020B0400000000000000" pitchFamily="50" charset="-128"/>
                      </a:endParaRPr>
                    </a:p>
                    <a:p>
                      <a:r>
                        <a:rPr kumimoji="1" lang="en-US" altLang="ja-JP" sz="1200" b="0">
                          <a:solidFill>
                            <a:schemeClr val="tx1"/>
                          </a:solidFill>
                          <a:latin typeface="BIZ UDPゴシック" panose="020B0400000000000000" pitchFamily="50" charset="-128"/>
                          <a:ea typeface="BIZ UDPゴシック" panose="020B0400000000000000" pitchFamily="50" charset="-128"/>
                        </a:rPr>
                        <a:t>(Business to Government)</a:t>
                      </a:r>
                      <a:endParaRPr kumimoji="1" lang="ja-JP" altLang="en-US" sz="120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a:solidFill>
                            <a:schemeClr val="tx1"/>
                          </a:solidFill>
                          <a:latin typeface="BIZ UDPゴシック" panose="020B0400000000000000" pitchFamily="50" charset="-128"/>
                          <a:ea typeface="BIZ UDPゴシック" panose="020B0400000000000000" pitchFamily="50" charset="-128"/>
                        </a:rPr>
                        <a:t>民間事業者（</a:t>
                      </a:r>
                      <a:r>
                        <a:rPr kumimoji="1" lang="en-US" altLang="ja-JP" sz="1200" b="0">
                          <a:solidFill>
                            <a:schemeClr val="tx1"/>
                          </a:solidFill>
                          <a:latin typeface="BIZ UDPゴシック" panose="020B0400000000000000" pitchFamily="50" charset="-128"/>
                          <a:ea typeface="BIZ UDPゴシック" panose="020B0400000000000000" pitchFamily="50" charset="-128"/>
                        </a:rPr>
                        <a:t>Business</a:t>
                      </a:r>
                      <a:r>
                        <a:rPr lang="ja-JP" altLang="en-US" sz="1200" b="0">
                          <a:solidFill>
                            <a:schemeClr val="tx1"/>
                          </a:solidFill>
                          <a:latin typeface="BIZ UDPゴシック" panose="020B0400000000000000" pitchFamily="50" charset="-128"/>
                          <a:ea typeface="BIZ UDPゴシック" panose="020B0400000000000000" pitchFamily="50" charset="-128"/>
                        </a:rPr>
                        <a:t>）から政府や自治体（</a:t>
                      </a:r>
                      <a:r>
                        <a:rPr kumimoji="1" lang="en-US" altLang="ja-JP" sz="1200" b="0">
                          <a:solidFill>
                            <a:schemeClr val="tx1"/>
                          </a:solidFill>
                          <a:latin typeface="BIZ UDPゴシック" panose="020B0400000000000000" pitchFamily="50" charset="-128"/>
                          <a:ea typeface="BIZ UDPゴシック" panose="020B0400000000000000" pitchFamily="50" charset="-128"/>
                        </a:rPr>
                        <a:t>Government</a:t>
                      </a:r>
                      <a:r>
                        <a:rPr lang="ja-JP" altLang="en-US" sz="1200" b="0">
                          <a:solidFill>
                            <a:schemeClr val="tx1"/>
                          </a:solidFill>
                          <a:latin typeface="BIZ UDPゴシック" panose="020B0400000000000000" pitchFamily="50" charset="-128"/>
                          <a:ea typeface="BIZ UDPゴシック" panose="020B0400000000000000" pitchFamily="50" charset="-128"/>
                        </a:rPr>
                        <a:t>）がサービスや商品を購入する</a:t>
                      </a:r>
                      <a:endParaRPr lang="en-US" altLang="ja-JP" sz="1200" b="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a:solidFill>
                            <a:schemeClr val="tx1"/>
                          </a:solidFill>
                          <a:latin typeface="BIZ UDPゴシック" panose="020B0400000000000000" pitchFamily="50" charset="-128"/>
                          <a:ea typeface="BIZ UDPゴシック" panose="020B0400000000000000" pitchFamily="50" charset="-128"/>
                        </a:rPr>
                        <a:t>例）行政手続きを簡素化するサービスや商品を</a:t>
                      </a:r>
                      <a:r>
                        <a:rPr lang="en-US" altLang="ja-JP" sz="1200" b="0">
                          <a:solidFill>
                            <a:schemeClr val="tx1"/>
                          </a:solidFill>
                          <a:latin typeface="BIZ UDPゴシック" panose="020B0400000000000000" pitchFamily="50" charset="-128"/>
                          <a:ea typeface="BIZ UDPゴシック" panose="020B0400000000000000" pitchFamily="50" charset="-128"/>
                        </a:rPr>
                        <a:t>LIP</a:t>
                      </a:r>
                      <a:r>
                        <a:rPr lang="ja-JP" altLang="en-US" sz="1200" b="0">
                          <a:solidFill>
                            <a:schemeClr val="tx1"/>
                          </a:solidFill>
                          <a:latin typeface="BIZ UDPゴシック" panose="020B0400000000000000" pitchFamily="50" charset="-128"/>
                          <a:ea typeface="BIZ UDPゴシック" panose="020B0400000000000000" pitchFamily="50" charset="-128"/>
                        </a:rPr>
                        <a:t>で創出し、自治体が購入する</a:t>
                      </a:r>
                      <a:endParaRPr lang="en-US" altLang="ja-JP" sz="1200" b="0">
                        <a:solidFill>
                          <a:schemeClr val="tx1"/>
                        </a:solidFill>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2195507"/>
                  </a:ext>
                </a:extLst>
              </a:tr>
              <a:tr h="370840">
                <a:tc>
                  <a:txBody>
                    <a:bodyPr/>
                    <a:lstStyle/>
                    <a:p>
                      <a:r>
                        <a:rPr lang="en-US" altLang="ja-JP" sz="1200" b="0" err="1">
                          <a:solidFill>
                            <a:schemeClr val="tx1"/>
                          </a:solidFill>
                          <a:latin typeface="BIZ UDPゴシック" panose="020B0400000000000000" pitchFamily="50" charset="-128"/>
                          <a:ea typeface="BIZ UDPゴシック" panose="020B0400000000000000" pitchFamily="50" charset="-128"/>
                        </a:rPr>
                        <a:t>BtoB</a:t>
                      </a:r>
                      <a:endParaRPr lang="en-US" altLang="ja-JP" sz="1200" b="0">
                        <a:solidFill>
                          <a:schemeClr val="tx1"/>
                        </a:solidFill>
                        <a:latin typeface="BIZ UDPゴシック" panose="020B0400000000000000" pitchFamily="50" charset="-128"/>
                        <a:ea typeface="BIZ UDPゴシック" panose="020B0400000000000000" pitchFamily="50" charset="-128"/>
                      </a:endParaRPr>
                    </a:p>
                    <a:p>
                      <a:r>
                        <a:rPr kumimoji="1" lang="en-US" altLang="ja-JP" sz="1200" b="0">
                          <a:solidFill>
                            <a:schemeClr val="tx1"/>
                          </a:solidFill>
                          <a:latin typeface="BIZ UDPゴシック" panose="020B0400000000000000" pitchFamily="50" charset="-128"/>
                          <a:ea typeface="BIZ UDPゴシック" panose="020B0400000000000000" pitchFamily="50" charset="-128"/>
                        </a:rPr>
                        <a:t>(Business to Business)</a:t>
                      </a:r>
                      <a:endParaRPr kumimoji="1" lang="ja-JP" altLang="en-US" sz="120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a:solidFill>
                            <a:schemeClr val="tx1"/>
                          </a:solidFill>
                          <a:latin typeface="BIZ UDPゴシック" panose="020B0400000000000000" pitchFamily="50" charset="-128"/>
                          <a:ea typeface="BIZ UDPゴシック" panose="020B0400000000000000" pitchFamily="50" charset="-128"/>
                        </a:rPr>
                        <a:t>民間事業者（</a:t>
                      </a:r>
                      <a:r>
                        <a:rPr kumimoji="1" lang="en-US" altLang="ja-JP" sz="1200" b="0">
                          <a:solidFill>
                            <a:schemeClr val="tx1"/>
                          </a:solidFill>
                          <a:latin typeface="BIZ UDPゴシック" panose="020B0400000000000000" pitchFamily="50" charset="-128"/>
                          <a:ea typeface="BIZ UDPゴシック" panose="020B0400000000000000" pitchFamily="50" charset="-128"/>
                        </a:rPr>
                        <a:t>Business</a:t>
                      </a:r>
                      <a:r>
                        <a:rPr lang="ja-JP" altLang="en-US" sz="1200" b="0">
                          <a:solidFill>
                            <a:schemeClr val="tx1"/>
                          </a:solidFill>
                          <a:latin typeface="BIZ UDPゴシック" panose="020B0400000000000000" pitchFamily="50" charset="-128"/>
                          <a:ea typeface="BIZ UDPゴシック" panose="020B0400000000000000" pitchFamily="50" charset="-128"/>
                        </a:rPr>
                        <a:t>）から民間事業者（</a:t>
                      </a:r>
                      <a:r>
                        <a:rPr kumimoji="1" lang="en-US" altLang="ja-JP" sz="1200" b="0">
                          <a:solidFill>
                            <a:schemeClr val="tx1"/>
                          </a:solidFill>
                          <a:latin typeface="BIZ UDPゴシック" panose="020B0400000000000000" pitchFamily="50" charset="-128"/>
                          <a:ea typeface="BIZ UDPゴシック" panose="020B0400000000000000" pitchFamily="50" charset="-128"/>
                        </a:rPr>
                        <a:t>Business</a:t>
                      </a:r>
                      <a:r>
                        <a:rPr lang="ja-JP" altLang="en-US" sz="1200" b="0">
                          <a:solidFill>
                            <a:schemeClr val="tx1"/>
                          </a:solidFill>
                          <a:latin typeface="BIZ UDPゴシック" panose="020B0400000000000000" pitchFamily="50" charset="-128"/>
                          <a:ea typeface="BIZ UDPゴシック" panose="020B0400000000000000" pitchFamily="50" charset="-128"/>
                        </a:rPr>
                        <a:t>）がサービスや商品を購入する</a:t>
                      </a:r>
                      <a:endParaRPr lang="en-US" altLang="ja-JP" sz="1200" b="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a:solidFill>
                            <a:schemeClr val="tx1"/>
                          </a:solidFill>
                          <a:latin typeface="BIZ UDPゴシック" panose="020B0400000000000000" pitchFamily="50" charset="-128"/>
                          <a:ea typeface="BIZ UDPゴシック" panose="020B0400000000000000" pitchFamily="50" charset="-128"/>
                        </a:rPr>
                        <a:t>例）新技術による密漁者発見の商品を</a:t>
                      </a:r>
                      <a:r>
                        <a:rPr lang="en-US" altLang="ja-JP" sz="1200" b="0">
                          <a:solidFill>
                            <a:schemeClr val="tx1"/>
                          </a:solidFill>
                          <a:latin typeface="BIZ UDPゴシック" panose="020B0400000000000000" pitchFamily="50" charset="-128"/>
                          <a:ea typeface="BIZ UDPゴシック" panose="020B0400000000000000" pitchFamily="50" charset="-128"/>
                        </a:rPr>
                        <a:t>LIP</a:t>
                      </a:r>
                      <a:r>
                        <a:rPr lang="ja-JP" altLang="en-US" sz="1200" b="0">
                          <a:solidFill>
                            <a:schemeClr val="tx1"/>
                          </a:solidFill>
                          <a:latin typeface="BIZ UDPゴシック" panose="020B0400000000000000" pitchFamily="50" charset="-128"/>
                          <a:ea typeface="BIZ UDPゴシック" panose="020B0400000000000000" pitchFamily="50" charset="-128"/>
                        </a:rPr>
                        <a:t>で創出し、漁業者が購入する</a:t>
                      </a:r>
                      <a:endParaRPr lang="en-US" altLang="ja-JP" sz="1200" b="0">
                        <a:solidFill>
                          <a:schemeClr val="tx1"/>
                        </a:solidFill>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6017922"/>
                  </a:ext>
                </a:extLst>
              </a:tr>
              <a:tr h="370840">
                <a:tc>
                  <a:txBody>
                    <a:bodyPr/>
                    <a:lstStyle/>
                    <a:p>
                      <a:r>
                        <a:rPr lang="en-US" altLang="ja-JP" sz="1200" b="0" err="1">
                          <a:solidFill>
                            <a:schemeClr val="tx1"/>
                          </a:solidFill>
                          <a:latin typeface="BIZ UDPゴシック" panose="020B0400000000000000" pitchFamily="50" charset="-128"/>
                          <a:ea typeface="BIZ UDPゴシック" panose="020B0400000000000000" pitchFamily="50" charset="-128"/>
                        </a:rPr>
                        <a:t>BtoC</a:t>
                      </a:r>
                      <a:endParaRPr lang="en-US" altLang="ja-JP" sz="1200" b="0">
                        <a:solidFill>
                          <a:schemeClr val="tx1"/>
                        </a:solidFill>
                        <a:latin typeface="BIZ UDPゴシック" panose="020B0400000000000000" pitchFamily="50" charset="-128"/>
                        <a:ea typeface="BIZ UDPゴシック" panose="020B0400000000000000" pitchFamily="50" charset="-128"/>
                      </a:endParaRPr>
                    </a:p>
                    <a:p>
                      <a:r>
                        <a:rPr kumimoji="1" lang="en-US" altLang="ja-JP" sz="1200" b="0">
                          <a:solidFill>
                            <a:schemeClr val="tx1"/>
                          </a:solidFill>
                          <a:latin typeface="BIZ UDPゴシック" panose="020B0400000000000000" pitchFamily="50" charset="-128"/>
                          <a:ea typeface="BIZ UDPゴシック" panose="020B0400000000000000" pitchFamily="50" charset="-128"/>
                        </a:rPr>
                        <a:t>(Business to Customer)</a:t>
                      </a:r>
                      <a:endParaRPr kumimoji="1" lang="ja-JP" altLang="en-US" sz="120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民間事業者（</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Business</a:t>
                      </a:r>
                      <a:r>
                        <a:rPr lang="ja-JP" altLang="en-US" sz="1200" b="0" dirty="0">
                          <a:solidFill>
                            <a:schemeClr val="tx1"/>
                          </a:solidFill>
                          <a:latin typeface="BIZ UDPゴシック" panose="020B0400000000000000" pitchFamily="50" charset="-128"/>
                          <a:ea typeface="BIZ UDPゴシック" panose="020B0400000000000000" pitchFamily="50" charset="-128"/>
                        </a:rPr>
                        <a:t>）から住民（</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Customer</a:t>
                      </a:r>
                      <a:r>
                        <a:rPr lang="ja-JP" altLang="en-US" sz="1200" b="0" dirty="0">
                          <a:solidFill>
                            <a:schemeClr val="tx1"/>
                          </a:solidFill>
                          <a:latin typeface="BIZ UDPゴシック" panose="020B0400000000000000" pitchFamily="50" charset="-128"/>
                          <a:ea typeface="BIZ UDPゴシック" panose="020B0400000000000000" pitchFamily="50" charset="-128"/>
                        </a:rPr>
                        <a:t>）がサービスや商品を購入する</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例）無人運転移動サービスを</a:t>
                      </a:r>
                      <a:r>
                        <a:rPr lang="en-US" altLang="ja-JP" sz="1200" b="0" dirty="0">
                          <a:solidFill>
                            <a:schemeClr val="tx1"/>
                          </a:solidFill>
                          <a:latin typeface="BIZ UDPゴシック" panose="020B0400000000000000" pitchFamily="50" charset="-128"/>
                          <a:ea typeface="BIZ UDPゴシック" panose="020B0400000000000000" pitchFamily="50" charset="-128"/>
                        </a:rPr>
                        <a:t>LIP</a:t>
                      </a:r>
                      <a:r>
                        <a:rPr lang="ja-JP" altLang="en-US" sz="1200" b="0" dirty="0">
                          <a:solidFill>
                            <a:schemeClr val="tx1"/>
                          </a:solidFill>
                          <a:latin typeface="BIZ UDPゴシック" panose="020B0400000000000000" pitchFamily="50" charset="-128"/>
                          <a:ea typeface="BIZ UDPゴシック" panose="020B0400000000000000" pitchFamily="50" charset="-128"/>
                        </a:rPr>
                        <a:t>で創出し、住民負担で提供する</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06408772"/>
                  </a:ext>
                </a:extLst>
              </a:tr>
            </a:tbl>
          </a:graphicData>
        </a:graphic>
      </p:graphicFrame>
      <p:sp>
        <p:nvSpPr>
          <p:cNvPr id="9" name="テキスト ボックス 8">
            <a:extLst>
              <a:ext uri="{FF2B5EF4-FFF2-40B4-BE49-F238E27FC236}">
                <a16:creationId xmlns:a16="http://schemas.microsoft.com/office/drawing/2014/main" id="{5620DDE3-9745-0E9C-FCA5-A6AA19FA39EE}"/>
              </a:ext>
            </a:extLst>
          </p:cNvPr>
          <p:cNvSpPr txBox="1"/>
          <p:nvPr/>
        </p:nvSpPr>
        <p:spPr>
          <a:xfrm>
            <a:off x="194153" y="4754613"/>
            <a:ext cx="4377847" cy="140314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民間市場での事業化／自治体以外での利用</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サービスやプロダクトが公共サービスとして自治体が購入する形でなくても、商業化されて一般消費者や他の組織向けに提供されることも選択肢です。</a:t>
            </a:r>
          </a:p>
        </p:txBody>
      </p:sp>
      <p:sp>
        <p:nvSpPr>
          <p:cNvPr id="10" name="テキスト ボックス 9">
            <a:extLst>
              <a:ext uri="{FF2B5EF4-FFF2-40B4-BE49-F238E27FC236}">
                <a16:creationId xmlns:a16="http://schemas.microsoft.com/office/drawing/2014/main" id="{3F9667A3-65EF-50E1-9479-80D586DF903F}"/>
              </a:ext>
            </a:extLst>
          </p:cNvPr>
          <p:cNvSpPr txBox="1"/>
          <p:nvPr/>
        </p:nvSpPr>
        <p:spPr>
          <a:xfrm>
            <a:off x="4572000" y="4766273"/>
            <a:ext cx="4377847" cy="165962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地域外への展開／他の自治体との連携による利用</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連携事業者は、実施した自治体だけでなく、他の地域や全国に向けてサービスやプロダクトを展開することができます。</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これにより、地域の課題解決とともにビジネスの拡大を図ることが可能です。</a:t>
            </a:r>
          </a:p>
        </p:txBody>
      </p:sp>
    </p:spTree>
    <p:extLst>
      <p:ext uri="{BB962C8B-B14F-4D97-AF65-F5344CB8AC3E}">
        <p14:creationId xmlns:p14="http://schemas.microsoft.com/office/powerpoint/2010/main" val="313944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085E1-A073-7C31-BA69-B8BB3FAE97A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4BE6493-28FB-5947-E51D-DC84AAC8BD1C}"/>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17</a:t>
            </a:fld>
            <a:endParaRPr kumimoji="1" lang="ja-JP" altLang="en-US"/>
          </a:p>
        </p:txBody>
      </p:sp>
      <p:sp>
        <p:nvSpPr>
          <p:cNvPr id="135" name="テキスト ボックス 134">
            <a:extLst>
              <a:ext uri="{FF2B5EF4-FFF2-40B4-BE49-F238E27FC236}">
                <a16:creationId xmlns:a16="http://schemas.microsoft.com/office/drawing/2014/main" id="{73A822AC-7C23-CE7E-47E4-A600AB4E5D7D}"/>
              </a:ext>
            </a:extLst>
          </p:cNvPr>
          <p:cNvSpPr txBox="1"/>
          <p:nvPr/>
        </p:nvSpPr>
        <p:spPr>
          <a:xfrm>
            <a:off x="223502" y="1325899"/>
            <a:ext cx="8334140" cy="1233864"/>
          </a:xfrm>
          <a:prstGeom prst="rect">
            <a:avLst/>
          </a:prstGeom>
          <a:noFill/>
        </p:spPr>
        <p:txBody>
          <a:bodyPr wrap="square">
            <a:spAutoFit/>
          </a:bodyPr>
          <a:lstStyle/>
          <a:p>
            <a:pPr marL="285750" indent="-285750" algn="l">
              <a:lnSpc>
                <a:spcPts val="2000"/>
              </a:lnSpc>
              <a:spcBef>
                <a:spcPts val="600"/>
              </a:spcBef>
              <a:buFont typeface="Arial" panose="020B0604020202020204" pitchFamily="34" charset="0"/>
              <a:buChar char="•"/>
            </a:pPr>
            <a:r>
              <a:rPr lang="ja-JP" altLang="en-US" sz="1400" b="0" i="0" u="none" strike="noStrike" baseline="0" dirty="0">
                <a:latin typeface="BIZ UDPゴシック" panose="020B0400000000000000" pitchFamily="50" charset="-128"/>
                <a:ea typeface="BIZ UDPゴシック" panose="020B0400000000000000" pitchFamily="50" charset="-128"/>
              </a:rPr>
              <a:t>課題設計フェーズは、自治体が</a:t>
            </a:r>
            <a:r>
              <a:rPr lang="en-US" altLang="ja-JP" sz="1400" b="0" i="0" u="none" strike="noStrike" baseline="0" dirty="0">
                <a:latin typeface="BIZ UDPゴシック" panose="020B0400000000000000" pitchFamily="50" charset="-128"/>
                <a:ea typeface="BIZ UDPゴシック" panose="020B0400000000000000" pitchFamily="50" charset="-128"/>
              </a:rPr>
              <a:t>LIP</a:t>
            </a:r>
            <a:r>
              <a:rPr lang="ja-JP" altLang="en-US" sz="1400" b="0" i="0" u="none" strike="noStrike" baseline="0" dirty="0">
                <a:latin typeface="BIZ UDPゴシック" panose="020B0400000000000000" pitchFamily="50" charset="-128"/>
                <a:ea typeface="BIZ UDPゴシック" panose="020B0400000000000000" pitchFamily="50" charset="-128"/>
              </a:rPr>
              <a:t>で解決したい課題を設定するフェーズ。</a:t>
            </a:r>
            <a:endParaRPr lang="en-US" altLang="ja-JP" sz="1400" b="0" i="0" u="none" strike="noStrike" baseline="0" dirty="0">
              <a:latin typeface="BIZ UDPゴシック" panose="020B0400000000000000" pitchFamily="50" charset="-128"/>
              <a:ea typeface="BIZ UDPゴシック" panose="020B0400000000000000" pitchFamily="50" charset="-128"/>
            </a:endParaRPr>
          </a:p>
          <a:p>
            <a:pPr marL="285750" indent="-285750" algn="l">
              <a:lnSpc>
                <a:spcPts val="2000"/>
              </a:lnSpc>
              <a:spcBef>
                <a:spcPts val="600"/>
              </a:spcBef>
              <a:buFont typeface="Arial" panose="020B0604020202020204" pitchFamily="34" charset="0"/>
              <a:buChar char="•"/>
            </a:pPr>
            <a:r>
              <a:rPr lang="ja-JP" altLang="en-US" sz="1400" b="0" i="0" u="none" strike="noStrike" baseline="0" dirty="0">
                <a:latin typeface="BIZ UDPゴシック" panose="020B0400000000000000" pitchFamily="50" charset="-128"/>
                <a:ea typeface="BIZ UDPゴシック" panose="020B0400000000000000" pitchFamily="50" charset="-128"/>
              </a:rPr>
              <a:t>課題を選定するだけではなく、どのように課題を提示するかを重視。</a:t>
            </a:r>
            <a:endParaRPr lang="en-US" altLang="ja-JP" sz="1400" b="0" i="0" u="none" strike="noStrike" baseline="0" dirty="0">
              <a:latin typeface="BIZ UDPゴシック" panose="020B0400000000000000" pitchFamily="50" charset="-128"/>
              <a:ea typeface="BIZ UDPゴシック" panose="020B0400000000000000" pitchFamily="50" charset="-128"/>
            </a:endParaRPr>
          </a:p>
          <a:p>
            <a:pPr marL="285750" indent="-285750" algn="l">
              <a:lnSpc>
                <a:spcPts val="2000"/>
              </a:lnSpc>
              <a:spcBef>
                <a:spcPts val="600"/>
              </a:spcBef>
              <a:buFont typeface="Arial" panose="020B0604020202020204" pitchFamily="34" charset="0"/>
              <a:buChar char="•"/>
            </a:pPr>
            <a:r>
              <a:rPr lang="ja-JP" altLang="en-US" sz="1400" b="0" i="0" u="none" strike="noStrike" baseline="0" dirty="0">
                <a:latin typeface="BIZ UDPゴシック" panose="020B0400000000000000" pitchFamily="50" charset="-128"/>
                <a:ea typeface="BIZ UDPゴシック" panose="020B0400000000000000" pitchFamily="50" charset="-128"/>
              </a:rPr>
              <a:t>自治体が「良い課題」を設計することにより、多くの連携事業者が参加意欲を持ち、自治体が期待するソリューションやサービス・プロダクトが生まれやすくなります。</a:t>
            </a:r>
            <a:endParaRPr lang="en-US" altLang="ja-JP" sz="1400" b="1" i="0" u="sng" dirty="0">
              <a:solidFill>
                <a:srgbClr val="000000"/>
              </a:solidFill>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998978A-2F13-1CCE-4854-6B396F6077B8}"/>
              </a:ext>
            </a:extLst>
          </p:cNvPr>
          <p:cNvSpPr txBox="1"/>
          <p:nvPr/>
        </p:nvSpPr>
        <p:spPr>
          <a:xfrm>
            <a:off x="8763362" y="0"/>
            <a:ext cx="369332" cy="1435649"/>
          </a:xfrm>
          <a:prstGeom prst="rect">
            <a:avLst/>
          </a:prstGeom>
          <a:solidFill>
            <a:schemeClr val="bg2">
              <a:lumMod val="50000"/>
            </a:schemeClr>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①課題設計フェーズ</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TextBox 30">
            <a:extLst>
              <a:ext uri="{FF2B5EF4-FFF2-40B4-BE49-F238E27FC236}">
                <a16:creationId xmlns:a16="http://schemas.microsoft.com/office/drawing/2014/main" id="{78333AE2-383D-3401-D8E1-86DE5DB685BA}"/>
              </a:ext>
            </a:extLst>
          </p:cNvPr>
          <p:cNvSpPr txBox="1"/>
          <p:nvPr/>
        </p:nvSpPr>
        <p:spPr>
          <a:xfrm>
            <a:off x="455675" y="966560"/>
            <a:ext cx="7817467" cy="338554"/>
          </a:xfrm>
          <a:prstGeom prst="rect">
            <a:avLst/>
          </a:prstGeom>
          <a:noFill/>
        </p:spPr>
        <p:txBody>
          <a:bodyPr wrap="square" lIns="0" rIns="0" rtlCol="0" anchor="b">
            <a:spAutoFit/>
          </a:bodyPr>
          <a:lstStyle/>
          <a:p>
            <a:r>
              <a:rPr lang="ja-JP" altLang="en-US" sz="1600" b="1" dirty="0">
                <a:solidFill>
                  <a:srgbClr val="000000"/>
                </a:solidFill>
                <a:latin typeface="BIZ UDPゴシック" panose="020B0400000000000000" pitchFamily="50" charset="-128"/>
                <a:ea typeface="BIZ UDPゴシック" panose="020B0400000000000000" pitchFamily="50" charset="-128"/>
              </a:rPr>
              <a:t>自治体が「良い課題」を設定する</a:t>
            </a:r>
            <a:endParaRPr lang="en-US" altLang="ja-JP" sz="1600" b="1" dirty="0">
              <a:solidFill>
                <a:srgbClr val="000000"/>
              </a:solidFill>
              <a:latin typeface="BIZ UDPゴシック" panose="020B0400000000000000" pitchFamily="50" charset="-128"/>
              <a:ea typeface="BIZ UDPゴシック" panose="020B0400000000000000" pitchFamily="50" charset="-128"/>
            </a:endParaRPr>
          </a:p>
        </p:txBody>
      </p:sp>
      <p:sp>
        <p:nvSpPr>
          <p:cNvPr id="13" name="Rectangle: Rounded Corners 47">
            <a:extLst>
              <a:ext uri="{FF2B5EF4-FFF2-40B4-BE49-F238E27FC236}">
                <a16:creationId xmlns:a16="http://schemas.microsoft.com/office/drawing/2014/main" id="{F8F06495-AB88-C562-A1C7-CFA215D55AC1}"/>
              </a:ext>
            </a:extLst>
          </p:cNvPr>
          <p:cNvSpPr/>
          <p:nvPr/>
        </p:nvSpPr>
        <p:spPr>
          <a:xfrm>
            <a:off x="223502" y="979650"/>
            <a:ext cx="82358" cy="346249"/>
          </a:xfrm>
          <a:prstGeom prst="roundRect">
            <a:avLst>
              <a:gd name="adj" fmla="val 27600"/>
            </a:avLst>
          </a:prstGeom>
          <a:solidFill>
            <a:schemeClr val="bg2">
              <a:lumMod val="50000"/>
            </a:schemeClr>
          </a:solidFill>
          <a:ln w="12700" cap="flat" cmpd="sng" algn="ctr">
            <a:solidFill>
              <a:srgbClr val="7EB2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ホームベース 10">
            <a:extLst>
              <a:ext uri="{FF2B5EF4-FFF2-40B4-BE49-F238E27FC236}">
                <a16:creationId xmlns:a16="http://schemas.microsoft.com/office/drawing/2014/main" id="{23B3CDF5-066A-7B77-B9FC-93471DFBD0D0}"/>
              </a:ext>
            </a:extLst>
          </p:cNvPr>
          <p:cNvSpPr/>
          <p:nvPr/>
        </p:nvSpPr>
        <p:spPr bwMode="auto">
          <a:xfrm>
            <a:off x="225946" y="512513"/>
            <a:ext cx="6322900" cy="412346"/>
          </a:xfrm>
          <a:prstGeom prst="homePlate">
            <a:avLst/>
          </a:prstGeom>
          <a:solidFill>
            <a:srgbClr val="0E58C4"/>
          </a:solidFill>
          <a:ln w="28575" cap="flat" cmpd="sng" algn="ctr">
            <a:solidFill>
              <a:schemeClr val="accent1"/>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①</a:t>
            </a:r>
            <a:r>
              <a:rPr kumimoji="1" lang="en-US" altLang="ja-JP" sz="1600" b="1">
                <a:solidFill>
                  <a:schemeClr val="bg1"/>
                </a:solidFill>
                <a:latin typeface="BIZ UDPゴシック" panose="020B0400000000000000" pitchFamily="50" charset="-128"/>
                <a:ea typeface="BIZ UDPゴシック" panose="020B0400000000000000" pitchFamily="50" charset="-128"/>
              </a:rPr>
              <a:t> </a:t>
            </a:r>
            <a:r>
              <a:rPr kumimoji="1" lang="ja-JP" altLang="en-US" sz="1600" b="1">
                <a:solidFill>
                  <a:schemeClr val="bg1"/>
                </a:solidFill>
                <a:latin typeface="BIZ UDPゴシック" panose="020B0400000000000000" pitchFamily="50" charset="-128"/>
                <a:ea typeface="BIZ UDPゴシック" panose="020B0400000000000000" pitchFamily="50" charset="-128"/>
              </a:rPr>
              <a:t>自治体が</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で解決したい課題を設定するフェーズ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0C8D0218-BCBD-DA93-5E3F-E0C54859E269}"/>
              </a:ext>
            </a:extLst>
          </p:cNvPr>
          <p:cNvPicPr>
            <a:picLocks noChangeAspect="1"/>
          </p:cNvPicPr>
          <p:nvPr/>
        </p:nvPicPr>
        <p:blipFill>
          <a:blip r:embed="rId3"/>
          <a:stretch>
            <a:fillRect/>
          </a:stretch>
        </p:blipFill>
        <p:spPr>
          <a:xfrm>
            <a:off x="762270" y="2629166"/>
            <a:ext cx="7619459" cy="3771247"/>
          </a:xfrm>
          <a:prstGeom prst="rect">
            <a:avLst/>
          </a:prstGeom>
          <a:ln>
            <a:solidFill>
              <a:schemeClr val="bg1">
                <a:lumMod val="65000"/>
              </a:schemeClr>
            </a:solidFill>
          </a:ln>
        </p:spPr>
      </p:pic>
      <p:sp>
        <p:nvSpPr>
          <p:cNvPr id="4" name="テキスト ボックス 3">
            <a:extLst>
              <a:ext uri="{FF2B5EF4-FFF2-40B4-BE49-F238E27FC236}">
                <a16:creationId xmlns:a16="http://schemas.microsoft.com/office/drawing/2014/main" id="{C3936C12-5044-3BB5-3054-C8FDE4BB5459}"/>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7347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679CE-2FB6-C149-41B7-1BB302406D7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FC9421-43F0-8BB7-DADB-6CE321344591}"/>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18</a:t>
            </a:fld>
            <a:endParaRPr kumimoji="1" lang="ja-JP" altLang="en-US"/>
          </a:p>
        </p:txBody>
      </p:sp>
      <p:sp>
        <p:nvSpPr>
          <p:cNvPr id="8" name="テキスト ボックス 7">
            <a:extLst>
              <a:ext uri="{FF2B5EF4-FFF2-40B4-BE49-F238E27FC236}">
                <a16:creationId xmlns:a16="http://schemas.microsoft.com/office/drawing/2014/main" id="{B514FCB7-6484-A4F4-61E6-3EF845EF966E}"/>
              </a:ext>
            </a:extLst>
          </p:cNvPr>
          <p:cNvSpPr txBox="1"/>
          <p:nvPr/>
        </p:nvSpPr>
        <p:spPr>
          <a:xfrm>
            <a:off x="8763362" y="0"/>
            <a:ext cx="369332" cy="1435649"/>
          </a:xfrm>
          <a:prstGeom prst="rect">
            <a:avLst/>
          </a:prstGeom>
          <a:solidFill>
            <a:schemeClr val="bg2">
              <a:lumMod val="50000"/>
            </a:schemeClr>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①課題設計フェーズ</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0FD868E-205C-76C1-D5EC-AED80E3097D2}"/>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3B426CA-3884-99F6-419E-005987B29650}"/>
              </a:ext>
            </a:extLst>
          </p:cNvPr>
          <p:cNvSpPr txBox="1"/>
          <p:nvPr/>
        </p:nvSpPr>
        <p:spPr>
          <a:xfrm>
            <a:off x="225946" y="950354"/>
            <a:ext cx="5332845" cy="398892"/>
          </a:xfrm>
          <a:prstGeom prst="rect">
            <a:avLst/>
          </a:prstGeom>
          <a:noFill/>
        </p:spPr>
        <p:txBody>
          <a:bodyPr wrap="square">
            <a:spAutoFit/>
          </a:bodyPr>
          <a:lstStyle/>
          <a:p>
            <a:pPr marL="285750" indent="-285750">
              <a:lnSpc>
                <a:spcPct val="150000"/>
              </a:lnSpc>
              <a:buClr>
                <a:schemeClr val="bg2">
                  <a:lumMod val="50000"/>
                </a:schemeClr>
              </a:buClr>
              <a:buFont typeface="Wingdings" panose="05000000000000000000" pitchFamily="2" charset="2"/>
              <a:buChar char="l"/>
            </a:pPr>
            <a:r>
              <a:rPr lang="ja-JP" altLang="en-US" sz="1600" b="1" u="sng" dirty="0">
                <a:solidFill>
                  <a:srgbClr val="000000"/>
                </a:solidFill>
                <a:latin typeface="BIZ UDPゴシック" panose="020B0400000000000000" pitchFamily="50" charset="-128"/>
                <a:ea typeface="BIZ UDPゴシック" panose="020B0400000000000000" pitchFamily="50" charset="-128"/>
              </a:rPr>
              <a:t>良い課題を設定するための手順</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A5414D2-9FA3-DAB8-8829-0D3513FD37F5}"/>
              </a:ext>
            </a:extLst>
          </p:cNvPr>
          <p:cNvSpPr txBox="1"/>
          <p:nvPr/>
        </p:nvSpPr>
        <p:spPr>
          <a:xfrm>
            <a:off x="279844" y="1349246"/>
            <a:ext cx="4066903" cy="3022815"/>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（１）地域で求められる課題を設定する</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自治体が解決すべき地域課題や社会課題などは年々増加しているが、どのような課題が自治体内に存在し、どのような状態に解決すべきかを検討しなければなりません。</a:t>
            </a:r>
          </a:p>
          <a:p>
            <a:pPr marL="360363" indent="-285750">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課題は理想と現状のギャップと定義されることがあるが、</a:t>
            </a:r>
            <a:r>
              <a:rPr lang="ja-JP" altLang="en-US" sz="1400" b="1" u="sng" dirty="0">
                <a:latin typeface="BIZ UDPゴシック" panose="020B0400000000000000" pitchFamily="50" charset="-128"/>
                <a:ea typeface="BIZ UDPゴシック" panose="020B0400000000000000" pitchFamily="50" charset="-128"/>
              </a:rPr>
              <a:t>庁内及び住民の理想と現状のギャップを把握し、</a:t>
            </a:r>
            <a:r>
              <a:rPr lang="en-US" altLang="ja-JP" sz="1400" b="1" u="sng" dirty="0">
                <a:latin typeface="BIZ UDPゴシック" panose="020B0400000000000000" pitchFamily="50" charset="-128"/>
                <a:ea typeface="BIZ UDPゴシック" panose="020B0400000000000000" pitchFamily="50" charset="-128"/>
              </a:rPr>
              <a:t>LIP </a:t>
            </a:r>
            <a:r>
              <a:rPr lang="ja-JP" altLang="en-US" sz="1400" b="1" u="sng" dirty="0">
                <a:latin typeface="BIZ UDPゴシック" panose="020B0400000000000000" pitchFamily="50" charset="-128"/>
                <a:ea typeface="BIZ UDPゴシック" panose="020B0400000000000000" pitchFamily="50" charset="-128"/>
              </a:rPr>
              <a:t>で良い課題として整理</a:t>
            </a:r>
            <a:r>
              <a:rPr lang="ja-JP" altLang="en-US" sz="1400" dirty="0">
                <a:latin typeface="BIZ UDPゴシック" panose="020B0400000000000000" pitchFamily="50" charset="-128"/>
                <a:ea typeface="BIZ UDPゴシック" panose="020B0400000000000000" pitchFamily="50" charset="-128"/>
              </a:rPr>
              <a:t>することが目的となります。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48D6498-6EBB-FA8C-73A4-2AF4EB61F418}"/>
              </a:ext>
            </a:extLst>
          </p:cNvPr>
          <p:cNvSpPr txBox="1"/>
          <p:nvPr/>
        </p:nvSpPr>
        <p:spPr>
          <a:xfrm>
            <a:off x="4527811" y="1374741"/>
            <a:ext cx="4066903" cy="3607591"/>
          </a:xfrm>
          <a:prstGeom prst="rect">
            <a:avLst/>
          </a:prstGeom>
          <a:noFill/>
        </p:spPr>
        <p:txBody>
          <a:bodyPr wrap="square">
            <a:spAutoFit/>
          </a:bodyPr>
          <a:lstStyle/>
          <a:p>
            <a:pPr marL="358775" indent="-358775"/>
            <a:r>
              <a:rPr lang="ja-JP" altLang="en-US" sz="1400" b="1" dirty="0">
                <a:latin typeface="BIZ UDPゴシック" panose="020B0400000000000000" pitchFamily="50" charset="-128"/>
                <a:ea typeface="BIZ UDPゴシック" panose="020B0400000000000000" pitchFamily="50" charset="-128"/>
              </a:rPr>
              <a:t>（２）連携事業者が事業化可能な課題になるよう内容を調整する</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課題に対していくら良いソリューションが生まれても、それが購入されなければ、実証実験で終わってしまいます。</a:t>
            </a:r>
          </a:p>
          <a:p>
            <a:pPr marL="360363" indent="-285750">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課題を細かく設定しすぎると連携事業者の提案の自由度が狭まり解決策が限定されます。</a:t>
            </a:r>
          </a:p>
          <a:p>
            <a:pPr marL="360363" indent="-285750">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連携事業者が事業化可能な課題であることを念頭に置き、</a:t>
            </a:r>
            <a:r>
              <a:rPr lang="ja-JP" altLang="en-US" sz="1400" b="1" u="sng" dirty="0">
                <a:latin typeface="BIZ UDPゴシック" panose="020B0400000000000000" pitchFamily="50" charset="-128"/>
                <a:ea typeface="BIZ UDPゴシック" panose="020B0400000000000000" pitchFamily="50" charset="-128"/>
              </a:rPr>
              <a:t>民間事業者のアイデアを引き出せるように提示する課題を調整</a:t>
            </a:r>
            <a:r>
              <a:rPr lang="ja-JP" altLang="en-US" sz="1400" dirty="0">
                <a:latin typeface="BIZ UDPゴシック" panose="020B0400000000000000" pitchFamily="50" charset="-128"/>
                <a:ea typeface="BIZ UDPゴシック" panose="020B0400000000000000" pitchFamily="50" charset="-128"/>
              </a:rPr>
              <a:t>することが目的となります。</a:t>
            </a:r>
          </a:p>
        </p:txBody>
      </p:sp>
      <p:sp>
        <p:nvSpPr>
          <p:cNvPr id="12" name="テキスト ボックス 11">
            <a:extLst>
              <a:ext uri="{FF2B5EF4-FFF2-40B4-BE49-F238E27FC236}">
                <a16:creationId xmlns:a16="http://schemas.microsoft.com/office/drawing/2014/main" id="{670A4213-1EDC-0D9C-740D-B70466A7728C}"/>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8D43B896-0D1B-016E-C238-9A64D18979FB}"/>
              </a:ext>
            </a:extLst>
          </p:cNvPr>
          <p:cNvSpPr/>
          <p:nvPr/>
        </p:nvSpPr>
        <p:spPr bwMode="auto">
          <a:xfrm>
            <a:off x="225946" y="512513"/>
            <a:ext cx="6322900" cy="412346"/>
          </a:xfrm>
          <a:prstGeom prst="homePlate">
            <a:avLst/>
          </a:prstGeom>
          <a:solidFill>
            <a:srgbClr val="0E58C4"/>
          </a:solidFill>
          <a:ln w="28575" cap="flat" cmpd="sng" algn="ctr">
            <a:solidFill>
              <a:schemeClr val="accent1"/>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①</a:t>
            </a:r>
            <a:r>
              <a:rPr kumimoji="1" lang="en-US" altLang="ja-JP" sz="1600" b="1">
                <a:solidFill>
                  <a:schemeClr val="bg1"/>
                </a:solidFill>
                <a:latin typeface="BIZ UDPゴシック" panose="020B0400000000000000" pitchFamily="50" charset="-128"/>
                <a:ea typeface="BIZ UDPゴシック" panose="020B0400000000000000" pitchFamily="50" charset="-128"/>
              </a:rPr>
              <a:t> </a:t>
            </a:r>
            <a:r>
              <a:rPr kumimoji="1" lang="ja-JP" altLang="en-US" sz="1600" b="1">
                <a:solidFill>
                  <a:schemeClr val="bg1"/>
                </a:solidFill>
                <a:latin typeface="BIZ UDPゴシック" panose="020B0400000000000000" pitchFamily="50" charset="-128"/>
                <a:ea typeface="BIZ UDPゴシック" panose="020B0400000000000000" pitchFamily="50" charset="-128"/>
              </a:rPr>
              <a:t>自治体が</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で解決したい課題を設定するフェーズ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780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5209-1394-A587-2F4E-5919951C4EC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4B17F8-EAC1-1B41-02B7-420519B522A3}"/>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19</a:t>
            </a:fld>
            <a:endParaRPr kumimoji="1" lang="ja-JP" altLang="en-US"/>
          </a:p>
        </p:txBody>
      </p:sp>
      <p:sp>
        <p:nvSpPr>
          <p:cNvPr id="8" name="テキスト ボックス 7">
            <a:extLst>
              <a:ext uri="{FF2B5EF4-FFF2-40B4-BE49-F238E27FC236}">
                <a16:creationId xmlns:a16="http://schemas.microsoft.com/office/drawing/2014/main" id="{22B6C9C2-71B2-73DC-9D36-FF362DD13B98}"/>
              </a:ext>
            </a:extLst>
          </p:cNvPr>
          <p:cNvSpPr txBox="1"/>
          <p:nvPr/>
        </p:nvSpPr>
        <p:spPr>
          <a:xfrm>
            <a:off x="8763362" y="0"/>
            <a:ext cx="369332" cy="1435649"/>
          </a:xfrm>
          <a:prstGeom prst="rect">
            <a:avLst/>
          </a:prstGeom>
          <a:solidFill>
            <a:schemeClr val="bg2">
              <a:lumMod val="50000"/>
            </a:schemeClr>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①課題設計フェーズ</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84ADDCA-9941-3FC7-7239-A9C005636EDE}"/>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5BE24F0-E83C-52C3-1B15-8D143F49F5C6}"/>
              </a:ext>
            </a:extLst>
          </p:cNvPr>
          <p:cNvSpPr txBox="1"/>
          <p:nvPr/>
        </p:nvSpPr>
        <p:spPr>
          <a:xfrm>
            <a:off x="225946" y="947719"/>
            <a:ext cx="5332845" cy="398892"/>
          </a:xfrm>
          <a:prstGeom prst="rect">
            <a:avLst/>
          </a:prstGeom>
          <a:noFill/>
        </p:spPr>
        <p:txBody>
          <a:bodyPr wrap="square">
            <a:spAutoFit/>
          </a:bodyPr>
          <a:lstStyle/>
          <a:p>
            <a:pPr marL="285750" indent="-285750">
              <a:lnSpc>
                <a:spcPct val="150000"/>
              </a:lnSpc>
              <a:buClr>
                <a:schemeClr val="bg2">
                  <a:lumMod val="50000"/>
                </a:schemeClr>
              </a:buClr>
              <a:buFont typeface="Wingdings" panose="05000000000000000000" pitchFamily="2" charset="2"/>
              <a:buChar char="l"/>
            </a:pPr>
            <a:r>
              <a:rPr lang="ja-JP" altLang="en-US" sz="1600" b="1" u="sng" dirty="0">
                <a:solidFill>
                  <a:srgbClr val="000000"/>
                </a:solidFill>
                <a:latin typeface="BIZ UDPゴシック" panose="020B0400000000000000" pitchFamily="50" charset="-128"/>
                <a:ea typeface="BIZ UDPゴシック" panose="020B0400000000000000" pitchFamily="50" charset="-128"/>
              </a:rPr>
              <a:t>良い課題を設定するための留意点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AF1165C-8E8B-AFDC-81C9-6252EBFF5682}"/>
              </a:ext>
            </a:extLst>
          </p:cNvPr>
          <p:cNvSpPr txBox="1"/>
          <p:nvPr/>
        </p:nvSpPr>
        <p:spPr>
          <a:xfrm>
            <a:off x="275896" y="1285596"/>
            <a:ext cx="4066903" cy="4996240"/>
          </a:xfrm>
          <a:prstGeom prst="rect">
            <a:avLst/>
          </a:prstGeom>
          <a:noFill/>
        </p:spPr>
        <p:txBody>
          <a:bodyPr wrap="square">
            <a:spAutoFit/>
          </a:bodyPr>
          <a:lstStyle/>
          <a:p>
            <a:pPr defTabSz="844083" fontAlgn="ctr">
              <a:lnSpc>
                <a:spcPct val="150000"/>
              </a:lnSpc>
              <a:defRPr/>
            </a:pPr>
            <a:r>
              <a:rPr lang="en-US" altLang="ja-JP" sz="1400" b="1" i="0" dirty="0">
                <a:solidFill>
                  <a:srgbClr val="000000"/>
                </a:solidFill>
                <a:effectLst/>
                <a:latin typeface="BIZ UDPゴシック" panose="020B0400000000000000" pitchFamily="50" charset="-128"/>
                <a:ea typeface="BIZ UDPゴシック" panose="020B0400000000000000" pitchFamily="50" charset="-128"/>
              </a:rPr>
              <a:t>(1)</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課題</a:t>
            </a:r>
            <a:r>
              <a:rPr lang="ja-JP" altLang="en-US" sz="1400" b="1" dirty="0">
                <a:solidFill>
                  <a:srgbClr val="000000"/>
                </a:solidFill>
                <a:latin typeface="BIZ UDPゴシック" panose="020B0400000000000000" pitchFamily="50" charset="-128"/>
                <a:ea typeface="BIZ UDPゴシック" panose="020B0400000000000000" pitchFamily="50" charset="-128"/>
              </a:rPr>
              <a:t>対象</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の設定</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pPr marL="360363" indent="-285750" defTabSz="844083" fontAlgn="ctr">
              <a:lnSpc>
                <a:spcPts val="2000"/>
              </a:lnSpc>
              <a:buFont typeface="Arial" panose="020B0604020202020204" pitchFamily="34" charset="0"/>
              <a:buChar char="•"/>
              <a:defRP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課題設計の手順では、まず課題の対象とする分野を設定し、その後、当事者である行政職員や地域住民、地域団体からの課題の抽出を行います。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defTabSz="844083" fontAlgn="ctr">
              <a:lnSpc>
                <a:spcPts val="2000"/>
              </a:lnSpc>
              <a:defRPr/>
            </a:pP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defTabSz="844083" fontAlgn="ctr">
              <a:lnSpc>
                <a:spcPct val="150000"/>
              </a:lnSpc>
              <a:defRPr/>
            </a:pPr>
            <a:r>
              <a:rPr lang="en-US" altLang="ja-JP" sz="1400" b="1" dirty="0">
                <a:solidFill>
                  <a:srgbClr val="000000"/>
                </a:solidFill>
                <a:latin typeface="BIZ UDPゴシック" panose="020B0400000000000000" pitchFamily="50" charset="-128"/>
                <a:ea typeface="BIZ UDPゴシック" panose="020B0400000000000000" pitchFamily="50" charset="-128"/>
              </a:rPr>
              <a:t>(2)</a:t>
            </a:r>
            <a:r>
              <a:rPr lang="ja-JP" altLang="en-US" sz="1400" b="1" dirty="0">
                <a:solidFill>
                  <a:srgbClr val="000000"/>
                </a:solidFill>
                <a:latin typeface="BIZ UDPゴシック" panose="020B0400000000000000" pitchFamily="50" charset="-128"/>
                <a:ea typeface="BIZ UDPゴシック" panose="020B0400000000000000" pitchFamily="50" charset="-128"/>
              </a:rPr>
              <a:t>課題の抽出・選定</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pPr marL="360363" indent="-285750" defTabSz="844083" fontAlgn="ctr">
              <a:lnSpc>
                <a:spcPts val="2000"/>
              </a:lnSpc>
              <a:buFont typeface="Arial" panose="020B0604020202020204" pitchFamily="34" charset="0"/>
              <a:buChar char="•"/>
              <a:defRP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住民が抱える課題と行政が認識している課題にはギャップが</a:t>
            </a:r>
            <a:r>
              <a:rPr lang="ja-JP" altLang="en-US" sz="1400" dirty="0">
                <a:solidFill>
                  <a:srgbClr val="000000"/>
                </a:solidFill>
                <a:latin typeface="BIZ UDPゴシック" panose="020B0400000000000000" pitchFamily="50" charset="-128"/>
                <a:ea typeface="BIZ UDPゴシック" panose="020B0400000000000000" pitchFamily="50" charset="-128"/>
              </a:rPr>
              <a:t>あった場合</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、恣意的にならないように、丁寧にアンケートやヒアリングを実施することが求められています。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360363" indent="-285750" defTabSz="844083" fontAlgn="ctr">
              <a:lnSpc>
                <a:spcPts val="2000"/>
              </a:lnSpc>
              <a:spcBef>
                <a:spcPts val="600"/>
              </a:spcBef>
              <a:buFont typeface="Arial" panose="020B0604020202020204" pitchFamily="34" charset="0"/>
              <a:buChar char="•"/>
              <a:defRPr/>
            </a:pPr>
            <a:r>
              <a:rPr lang="en-US" altLang="ja-JP" sz="1400" dirty="0">
                <a:solidFill>
                  <a:srgbClr val="000000"/>
                </a:solidFill>
                <a:latin typeface="BIZ UDPゴシック" panose="020B0400000000000000" pitchFamily="50" charset="-128"/>
                <a:ea typeface="BIZ UDPゴシック" panose="020B0400000000000000" pitchFamily="50" charset="-128"/>
              </a:rPr>
              <a:t>LIP</a:t>
            </a:r>
            <a:r>
              <a:rPr lang="ja-JP" altLang="en-US" sz="1400" dirty="0">
                <a:solidFill>
                  <a:srgbClr val="000000"/>
                </a:solidFill>
                <a:latin typeface="BIZ UDPゴシック" panose="020B0400000000000000" pitchFamily="50" charset="-128"/>
                <a:ea typeface="BIZ UDPゴシック" panose="020B0400000000000000" pitchFamily="50" charset="-128"/>
              </a:rPr>
              <a:t>所管課は、課題の抽出、並びに課題の選定において、課題を抽出した主体との対話を通じ、地域課題は何なのかを突き詰めることが求められます。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360363" indent="-285750" defTabSz="844083" fontAlgn="ctr">
              <a:lnSpc>
                <a:spcPts val="2000"/>
              </a:lnSpc>
              <a:spcBef>
                <a:spcPts val="600"/>
              </a:spcBef>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特に地域課題を対象とする場合には、所管課だけでなく、地域住民や団体からも意見を集めることが重要です。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39E9320-9525-EBA6-6758-66D6F6323A3C}"/>
              </a:ext>
            </a:extLst>
          </p:cNvPr>
          <p:cNvSpPr txBox="1"/>
          <p:nvPr/>
        </p:nvSpPr>
        <p:spPr>
          <a:xfrm>
            <a:off x="4572000" y="1369471"/>
            <a:ext cx="4066903" cy="4701480"/>
          </a:xfrm>
          <a:prstGeom prst="rect">
            <a:avLst/>
          </a:prstGeom>
          <a:noFill/>
        </p:spPr>
        <p:txBody>
          <a:bodyPr wrap="square">
            <a:spAutoFit/>
          </a:bodyPr>
          <a:lstStyle/>
          <a:p>
            <a:pPr defTabSz="844083" fontAlgn="ctr">
              <a:lnSpc>
                <a:spcPct val="150000"/>
              </a:lnSpc>
              <a:spcBef>
                <a:spcPts val="600"/>
              </a:spcBef>
              <a:defRPr/>
            </a:pPr>
            <a:r>
              <a:rPr lang="en-US" altLang="ja-JP" sz="1400" b="1" dirty="0">
                <a:solidFill>
                  <a:srgbClr val="000000"/>
                </a:solidFill>
                <a:latin typeface="BIZ UDPゴシック" panose="020B0400000000000000" pitchFamily="50" charset="-128"/>
                <a:ea typeface="BIZ UDPゴシック" panose="020B0400000000000000" pitchFamily="50" charset="-128"/>
              </a:rPr>
              <a:t>(3)</a:t>
            </a:r>
            <a:r>
              <a:rPr lang="ja-JP" altLang="en-US" sz="1400" b="1" dirty="0">
                <a:solidFill>
                  <a:srgbClr val="000000"/>
                </a:solidFill>
                <a:latin typeface="BIZ UDPゴシック" panose="020B0400000000000000" pitchFamily="50" charset="-128"/>
                <a:ea typeface="BIZ UDPゴシック" panose="020B0400000000000000" pitchFamily="50" charset="-128"/>
              </a:rPr>
              <a:t>課題の調整</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pPr marL="360363" indent="-285750" defTabSz="844083" fontAlgn="ctr">
              <a:lnSpc>
                <a:spcPts val="2000"/>
              </a:lnSpc>
              <a:buFont typeface="Arial" panose="020B0604020202020204" pitchFamily="34" charset="0"/>
              <a:buChar char="•"/>
              <a:defRP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「良い課題」</a:t>
            </a:r>
            <a:r>
              <a:rPr lang="ja-JP" altLang="en-US" sz="1400" dirty="0">
                <a:solidFill>
                  <a:srgbClr val="000000"/>
                </a:solidFill>
                <a:latin typeface="BIZ UDPゴシック" panose="020B0400000000000000" pitchFamily="50" charset="-128"/>
                <a:ea typeface="BIZ UDPゴシック" panose="020B0400000000000000" pitchFamily="50" charset="-128"/>
              </a:rPr>
              <a:t>と</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するためには、課題発生の原因を明確</a:t>
            </a:r>
            <a:r>
              <a:rPr lang="ja-JP" altLang="en-US" sz="1400" dirty="0">
                <a:solidFill>
                  <a:srgbClr val="000000"/>
                </a:solidFill>
                <a:latin typeface="BIZ UDPゴシック" panose="020B0400000000000000" pitchFamily="50" charset="-128"/>
                <a:ea typeface="BIZ UDPゴシック" panose="020B0400000000000000" pitchFamily="50" charset="-128"/>
              </a:rPr>
              <a:t>にしたうえで</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、ゴール（理想的な状態）を明示し、民間事業者がマネタイズしやすい課題に調整することが重要です。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defTabSz="844083" fontAlgn="ctr">
              <a:lnSpc>
                <a:spcPts val="2000"/>
              </a:lnSpc>
              <a:defRPr/>
            </a:pP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defTabSz="844083" fontAlgn="ctr">
              <a:lnSpc>
                <a:spcPct val="150000"/>
              </a:lnSpc>
              <a:defRPr/>
            </a:pPr>
            <a:r>
              <a:rPr lang="en-US" altLang="ja-JP" sz="1400" b="1" dirty="0">
                <a:latin typeface="BIZ UDPゴシック" panose="020B0400000000000000" pitchFamily="50" charset="-128"/>
                <a:ea typeface="BIZ UDPゴシック" panose="020B0400000000000000" pitchFamily="50" charset="-128"/>
              </a:rPr>
              <a:t>(4)</a:t>
            </a:r>
            <a:r>
              <a:rPr lang="ja-JP" altLang="en-US" sz="1400" b="1" dirty="0">
                <a:solidFill>
                  <a:schemeClr val="tx1"/>
                </a:solidFill>
                <a:latin typeface="BIZ UDPゴシック" panose="020B0400000000000000" pitchFamily="50" charset="-128"/>
                <a:ea typeface="BIZ UDPゴシック" panose="020B0400000000000000" pitchFamily="50" charset="-128"/>
              </a:rPr>
              <a:t>ゴールを明確にした課題</a:t>
            </a:r>
            <a:r>
              <a:rPr lang="ja-JP" altLang="en-US" sz="1400" b="1" dirty="0">
                <a:latin typeface="BIZ UDPゴシック" panose="020B0400000000000000" pitchFamily="50" charset="-128"/>
                <a:ea typeface="BIZ UDPゴシック" panose="020B0400000000000000" pitchFamily="50" charset="-128"/>
              </a:rPr>
              <a:t>設定</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対象とする課題解決の先にあるゴールとして理想的な状態を自治体から連携事業者に明確に示せる課題が「良い課題」といえます</a:t>
            </a:r>
            <a:r>
              <a:rPr lang="ja-JP" altLang="en-US" sz="1400" dirty="0">
                <a:latin typeface="BIZ UDPゴシック" panose="020B0400000000000000" pitchFamily="50" charset="-128"/>
                <a:ea typeface="BIZ UDPゴシック" panose="020B0400000000000000" pitchFamily="50" charset="-128"/>
              </a:rPr>
              <a:t>。</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そうしたゴールは、例えば、“連携事業者からのサービス提供により、地域の利便性を</a:t>
            </a:r>
            <a:r>
              <a:rPr lang="ja-JP" altLang="en-US" sz="1400" dirty="0">
                <a:solidFill>
                  <a:schemeClr val="tx1"/>
                </a:solidFill>
                <a:latin typeface="BIZ UDPゴシック" panose="020B0400000000000000" pitchFamily="50" charset="-128"/>
                <a:ea typeface="BIZ UDPゴシック" panose="020B0400000000000000" pitchFamily="50" charset="-128"/>
              </a:rPr>
              <a:t>高める”というだけではありません。</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その結果、住民活動の変化が起こり、地域の自立性が高まり、地域全体が活性化する、といったようにより広い視野に立つ意識が求められます。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0C7564E-36D5-54C4-ED3E-F7E3E2C6AE96}"/>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C8B444E4-B776-D186-1C8D-199567A66F04}"/>
              </a:ext>
            </a:extLst>
          </p:cNvPr>
          <p:cNvSpPr/>
          <p:nvPr/>
        </p:nvSpPr>
        <p:spPr bwMode="auto">
          <a:xfrm>
            <a:off x="225946" y="512513"/>
            <a:ext cx="6322900" cy="412346"/>
          </a:xfrm>
          <a:prstGeom prst="homePlate">
            <a:avLst/>
          </a:prstGeom>
          <a:solidFill>
            <a:srgbClr val="0E58C4"/>
          </a:solidFill>
          <a:ln w="28575" cap="flat" cmpd="sng" algn="ctr">
            <a:solidFill>
              <a:schemeClr val="accent1"/>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①</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自治体が</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LIP</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で解決したい課題を設定するフェーズ</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915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38572-5F73-C774-5244-94ACA05FA93A}"/>
            </a:ext>
          </a:extLst>
        </p:cNvPr>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77117B1D-555C-5912-00AE-1225FD0CA8CC}"/>
              </a:ext>
            </a:extLst>
          </p:cNvPr>
          <p:cNvSpPr txBox="1"/>
          <p:nvPr/>
        </p:nvSpPr>
        <p:spPr>
          <a:xfrm>
            <a:off x="0" y="4838"/>
            <a:ext cx="8640000" cy="400110"/>
          </a:xfrm>
          <a:prstGeom prst="rect">
            <a:avLst/>
          </a:prstGeom>
          <a:solidFill>
            <a:schemeClr val="bg1">
              <a:lumMod val="95000"/>
            </a:schemeClr>
          </a:solid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　本書の構成・目次</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A65974E0-A2BB-9A72-DFDA-F5C8D7EE5F82}"/>
              </a:ext>
            </a:extLst>
          </p:cNvPr>
          <p:cNvSpPr>
            <a:spLocks noGrp="1"/>
          </p:cNvSpPr>
          <p:nvPr>
            <p:ph type="sldNum" sz="quarter" idx="12"/>
          </p:nvPr>
        </p:nvSpPr>
        <p:spPr>
          <a:xfrm>
            <a:off x="5751728" y="6488037"/>
            <a:ext cx="2057400" cy="365125"/>
          </a:xfrm>
        </p:spPr>
        <p:txBody>
          <a:bodyPr/>
          <a:lstStyle/>
          <a:p>
            <a:fld id="{7E3F9684-CD3D-4898-B204-F8304A97F24A}" type="slidenum">
              <a:rPr kumimoji="1" lang="ja-JP" altLang="en-US" smtClean="0"/>
              <a:t>2</a:t>
            </a:fld>
            <a:endParaRPr kumimoji="1" lang="ja-JP" altLang="en-US" dirty="0"/>
          </a:p>
        </p:txBody>
      </p:sp>
      <p:sp>
        <p:nvSpPr>
          <p:cNvPr id="16" name="Shape 608">
            <a:extLst>
              <a:ext uri="{FF2B5EF4-FFF2-40B4-BE49-F238E27FC236}">
                <a16:creationId xmlns:a16="http://schemas.microsoft.com/office/drawing/2014/main" id="{111BFAC2-91F4-DF57-ADFB-9106F5135B39}"/>
              </a:ext>
            </a:extLst>
          </p:cNvPr>
          <p:cNvSpPr/>
          <p:nvPr/>
        </p:nvSpPr>
        <p:spPr>
          <a:xfrm>
            <a:off x="3867975" y="804909"/>
            <a:ext cx="141598" cy="5076000"/>
          </a:xfrm>
          <a:prstGeom prst="rect">
            <a:avLst/>
          </a:prstGeom>
          <a:solidFill>
            <a:sysClr val="window" lastClr="FFFFFF">
              <a:lumMod val="75000"/>
            </a:sys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028700">
              <a:defRPr sz="2700">
                <a:solidFill>
                  <a:srgbClr val="FFFFFF"/>
                </a:solidFill>
              </a:defRPr>
            </a:pPr>
            <a:endParaRPr sz="2025" kern="0" dirty="0">
              <a:solidFill>
                <a:srgbClr val="FFFFFF"/>
              </a:solidFill>
              <a:ea typeface="ＭＳ Ｐゴシック"/>
            </a:endParaRPr>
          </a:p>
        </p:txBody>
      </p:sp>
      <p:sp>
        <p:nvSpPr>
          <p:cNvPr id="17" name="Shape 609">
            <a:extLst>
              <a:ext uri="{FF2B5EF4-FFF2-40B4-BE49-F238E27FC236}">
                <a16:creationId xmlns:a16="http://schemas.microsoft.com/office/drawing/2014/main" id="{B36941D9-C0E2-2EF7-3FBD-865D31BCF0CD}"/>
              </a:ext>
            </a:extLst>
          </p:cNvPr>
          <p:cNvSpPr/>
          <p:nvPr/>
        </p:nvSpPr>
        <p:spPr>
          <a:xfrm>
            <a:off x="3828256" y="753321"/>
            <a:ext cx="231503" cy="96841"/>
          </a:xfrm>
          <a:prstGeom prst="rect">
            <a:avLst/>
          </a:prstGeom>
          <a:solidFill>
            <a:sysClr val="window" lastClr="FFFFFF">
              <a:lumMod val="50000"/>
            </a:sys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a:solidFill>
                  <a:srgbClr val="FFFFFF"/>
                </a:solidFill>
              </a:defRPr>
            </a:pPr>
            <a:endParaRPr sz="1350" kern="0" dirty="0">
              <a:solidFill>
                <a:srgbClr val="FFFFFF"/>
              </a:solidFill>
              <a:ea typeface="ＭＳ Ｐゴシック"/>
            </a:endParaRPr>
          </a:p>
        </p:txBody>
      </p:sp>
      <p:sp>
        <p:nvSpPr>
          <p:cNvPr id="22" name="Shape 611">
            <a:extLst>
              <a:ext uri="{FF2B5EF4-FFF2-40B4-BE49-F238E27FC236}">
                <a16:creationId xmlns:a16="http://schemas.microsoft.com/office/drawing/2014/main" id="{8B234336-36EA-3794-605A-2165FCBB24EE}"/>
              </a:ext>
            </a:extLst>
          </p:cNvPr>
          <p:cNvSpPr/>
          <p:nvPr/>
        </p:nvSpPr>
        <p:spPr>
          <a:xfrm rot="940790">
            <a:off x="3122979" y="1034104"/>
            <a:ext cx="1800000" cy="360000"/>
          </a:xfrm>
          <a:prstGeom prst="notchedRightArrow">
            <a:avLst>
              <a:gd name="adj1" fmla="val 100000"/>
              <a:gd name="adj2" fmla="val 50000"/>
            </a:avLst>
          </a:prstGeom>
          <a:solidFill>
            <a:srgbClr val="3EBFF1"/>
          </a:solidFill>
          <a:ln w="6350" cap="flat" cmpd="sng" algn="ctr">
            <a:noFill/>
            <a:prstDash val="solid"/>
            <a:miter lim="8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en-US"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rPr>
              <a:t>First</a:t>
            </a:r>
            <a:endParaRPr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endParaRPr>
          </a:p>
        </p:txBody>
      </p:sp>
      <p:sp>
        <p:nvSpPr>
          <p:cNvPr id="23" name="Shape 614">
            <a:extLst>
              <a:ext uri="{FF2B5EF4-FFF2-40B4-BE49-F238E27FC236}">
                <a16:creationId xmlns:a16="http://schemas.microsoft.com/office/drawing/2014/main" id="{D682A732-CD18-AAD8-1224-7CDBE4928107}"/>
              </a:ext>
            </a:extLst>
          </p:cNvPr>
          <p:cNvSpPr/>
          <p:nvPr/>
        </p:nvSpPr>
        <p:spPr>
          <a:xfrm rot="20330978" flipH="1">
            <a:off x="2967975" y="2067346"/>
            <a:ext cx="1800000" cy="360000"/>
          </a:xfrm>
          <a:prstGeom prst="notchedRightArrow">
            <a:avLst>
              <a:gd name="adj1" fmla="val 100000"/>
              <a:gd name="adj2" fmla="val 50000"/>
            </a:avLst>
          </a:prstGeom>
          <a:solidFill>
            <a:srgbClr val="FE9313"/>
          </a:solidFill>
          <a:ln w="6350" cap="flat" cmpd="sng" algn="ctr">
            <a:noFill/>
            <a:prstDash val="solid"/>
            <a:miter lim="8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en-US"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rPr>
              <a:t>Second</a:t>
            </a:r>
            <a:endParaRPr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endParaRPr>
          </a:p>
        </p:txBody>
      </p:sp>
      <p:sp>
        <p:nvSpPr>
          <p:cNvPr id="24" name="Shape 617">
            <a:extLst>
              <a:ext uri="{FF2B5EF4-FFF2-40B4-BE49-F238E27FC236}">
                <a16:creationId xmlns:a16="http://schemas.microsoft.com/office/drawing/2014/main" id="{D77709C4-5096-288A-612C-643A6A2FC124}"/>
              </a:ext>
            </a:extLst>
          </p:cNvPr>
          <p:cNvSpPr/>
          <p:nvPr/>
        </p:nvSpPr>
        <p:spPr>
          <a:xfrm rot="1268379">
            <a:off x="3075120" y="3283934"/>
            <a:ext cx="1800000" cy="360000"/>
          </a:xfrm>
          <a:prstGeom prst="notchedRightArrow">
            <a:avLst>
              <a:gd name="adj1" fmla="val 100000"/>
              <a:gd name="adj2" fmla="val 50000"/>
            </a:avLst>
          </a:prstGeom>
          <a:gradFill rotWithShape="1">
            <a:gsLst>
              <a:gs pos="0">
                <a:srgbClr val="A2B969">
                  <a:satMod val="103000"/>
                  <a:lumMod val="102000"/>
                  <a:tint val="94000"/>
                </a:srgbClr>
              </a:gs>
              <a:gs pos="50000">
                <a:srgbClr val="A2B969">
                  <a:satMod val="110000"/>
                  <a:lumMod val="100000"/>
                  <a:shade val="100000"/>
                </a:srgbClr>
              </a:gs>
              <a:gs pos="100000">
                <a:srgbClr val="A2B969">
                  <a:lumMod val="99000"/>
                  <a:satMod val="120000"/>
                  <a:shade val="78000"/>
                </a:srgbClr>
              </a:gs>
            </a:gsLst>
            <a:lin ang="5400000" scaled="0"/>
          </a:gradFill>
          <a:ln w="6350" cap="flat" cmpd="sng" algn="ctr">
            <a:noFill/>
            <a:prstDash val="solid"/>
            <a:miter lim="8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en-US"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rPr>
              <a:t>Third</a:t>
            </a:r>
            <a:endParaRPr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endParaRPr>
          </a:p>
        </p:txBody>
      </p:sp>
      <p:sp>
        <p:nvSpPr>
          <p:cNvPr id="26" name="Shape 620">
            <a:extLst>
              <a:ext uri="{FF2B5EF4-FFF2-40B4-BE49-F238E27FC236}">
                <a16:creationId xmlns:a16="http://schemas.microsoft.com/office/drawing/2014/main" id="{BBFE91C9-4AC1-9AEF-E17A-FF4309B09A62}"/>
              </a:ext>
            </a:extLst>
          </p:cNvPr>
          <p:cNvSpPr/>
          <p:nvPr/>
        </p:nvSpPr>
        <p:spPr>
          <a:xfrm rot="20186947" flipH="1">
            <a:off x="3080993" y="4574926"/>
            <a:ext cx="1800000" cy="360000"/>
          </a:xfrm>
          <a:prstGeom prst="notchedRightArrow">
            <a:avLst>
              <a:gd name="adj1" fmla="val 100000"/>
              <a:gd name="adj2" fmla="val 50000"/>
            </a:avLst>
          </a:prstGeom>
          <a:gradFill rotWithShape="1">
            <a:gsLst>
              <a:gs pos="0">
                <a:srgbClr val="3A5C84">
                  <a:satMod val="103000"/>
                  <a:lumMod val="102000"/>
                  <a:tint val="94000"/>
                </a:srgbClr>
              </a:gs>
              <a:gs pos="50000">
                <a:srgbClr val="3A5C84">
                  <a:satMod val="110000"/>
                  <a:lumMod val="100000"/>
                  <a:shade val="100000"/>
                </a:srgbClr>
              </a:gs>
              <a:gs pos="100000">
                <a:srgbClr val="3A5C84">
                  <a:lumMod val="99000"/>
                  <a:satMod val="120000"/>
                  <a:shade val="78000"/>
                </a:srgbClr>
              </a:gs>
            </a:gsLst>
            <a:lin ang="5400000" scaled="0"/>
          </a:gradFill>
          <a:ln w="6350" cap="flat" cmpd="sng" algn="ctr">
            <a:noFill/>
            <a:prstDash val="solid"/>
            <a:miter lim="8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en-US"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rPr>
              <a:t>Fourth</a:t>
            </a:r>
            <a:endParaRPr sz="2000" b="1" kern="0" dirty="0">
              <a:solidFill>
                <a:srgbClr val="FFFFFF"/>
              </a:solidFill>
              <a:effectLst>
                <a:outerShdw blurRad="38100" dist="38100" dir="2700000" algn="tl">
                  <a:srgbClr val="000000">
                    <a:alpha val="43137"/>
                  </a:srgbClr>
                </a:outerShdw>
              </a:effectLst>
              <a:latin typeface="Helvetica"/>
              <a:ea typeface="Helvetica"/>
              <a:cs typeface="Helvetica"/>
              <a:sym typeface="Helvetica"/>
            </a:endParaRPr>
          </a:p>
        </p:txBody>
      </p:sp>
      <p:grpSp>
        <p:nvGrpSpPr>
          <p:cNvPr id="27" name="Group 29">
            <a:extLst>
              <a:ext uri="{FF2B5EF4-FFF2-40B4-BE49-F238E27FC236}">
                <a16:creationId xmlns:a16="http://schemas.microsoft.com/office/drawing/2014/main" id="{EC4B7322-D1A2-4FF5-59C1-AE1D8579E29F}"/>
              </a:ext>
            </a:extLst>
          </p:cNvPr>
          <p:cNvGrpSpPr/>
          <p:nvPr/>
        </p:nvGrpSpPr>
        <p:grpSpPr>
          <a:xfrm>
            <a:off x="5271203" y="687847"/>
            <a:ext cx="3299348" cy="1085980"/>
            <a:chOff x="8921977" y="1476984"/>
            <a:chExt cx="3483362" cy="1447974"/>
          </a:xfrm>
        </p:grpSpPr>
        <p:sp>
          <p:nvSpPr>
            <p:cNvPr id="33" name="TextBox 30">
              <a:extLst>
                <a:ext uri="{FF2B5EF4-FFF2-40B4-BE49-F238E27FC236}">
                  <a16:creationId xmlns:a16="http://schemas.microsoft.com/office/drawing/2014/main" id="{3D3302D0-81AF-5D95-3EF1-25D5C0142C6B}"/>
                </a:ext>
              </a:extLst>
            </p:cNvPr>
            <p:cNvSpPr txBox="1"/>
            <p:nvPr/>
          </p:nvSpPr>
          <p:spPr>
            <a:xfrm>
              <a:off x="8921977" y="1476984"/>
              <a:ext cx="2937088" cy="451406"/>
            </a:xfrm>
            <a:prstGeom prst="rect">
              <a:avLst/>
            </a:prstGeom>
            <a:noFill/>
          </p:spPr>
          <p:txBody>
            <a:bodyPr wrap="square" lIns="0" rIns="0" rtlCol="0" anchor="b">
              <a:spAutoFit/>
            </a:bodyPr>
            <a:lstStyle/>
            <a:p>
              <a:pPr defTabSz="914400" fontAlgn="base">
                <a:spcBef>
                  <a:spcPct val="0"/>
                </a:spcBef>
                <a:spcAft>
                  <a:spcPct val="0"/>
                </a:spcAft>
              </a:pPr>
              <a:r>
                <a:rPr kumimoji="1" lang="ja-JP" altLang="en-US" sz="1600" b="1" cap="all" dirty="0">
                  <a:solidFill>
                    <a:srgbClr val="4CC1EF"/>
                  </a:solidFill>
                  <a:latin typeface="BIZ UDPゴシック" panose="020B0400000000000000" pitchFamily="50" charset="-128"/>
                  <a:ea typeface="BIZ UDPゴシック" panose="020B0400000000000000" pitchFamily="50" charset="-128"/>
                </a:rPr>
                <a:t>１．</a:t>
              </a:r>
              <a:r>
                <a:rPr kumimoji="1" lang="en-US" altLang="ja-JP" sz="1600" b="1" cap="all" dirty="0">
                  <a:solidFill>
                    <a:srgbClr val="4CC1EF"/>
                  </a:solidFill>
                  <a:latin typeface="BIZ UDPゴシック" panose="020B0400000000000000" pitchFamily="50" charset="-128"/>
                  <a:ea typeface="BIZ UDPゴシック" panose="020B0400000000000000" pitchFamily="50" charset="-128"/>
                </a:rPr>
                <a:t>LIP</a:t>
              </a:r>
              <a:r>
                <a:rPr kumimoji="1" lang="ja-JP" altLang="en-US" sz="1600" b="1" cap="all" dirty="0">
                  <a:solidFill>
                    <a:srgbClr val="4CC1EF"/>
                  </a:solidFill>
                  <a:latin typeface="BIZ UDPゴシック" panose="020B0400000000000000" pitchFamily="50" charset="-128"/>
                  <a:ea typeface="BIZ UDPゴシック" panose="020B0400000000000000" pitchFamily="50" charset="-128"/>
                </a:rPr>
                <a:t>が生まれた背景：</a:t>
              </a:r>
              <a:r>
                <a:rPr kumimoji="1" lang="en-US" altLang="ja-JP" sz="1600" b="1" cap="all" dirty="0">
                  <a:solidFill>
                    <a:srgbClr val="4CC1EF"/>
                  </a:solidFill>
                  <a:latin typeface="BIZ UDPゴシック" panose="020B0400000000000000" pitchFamily="50" charset="-128"/>
                  <a:ea typeface="BIZ UDPゴシック" panose="020B0400000000000000" pitchFamily="50" charset="-128"/>
                </a:rPr>
                <a:t>P.</a:t>
              </a:r>
              <a:r>
                <a:rPr kumimoji="1" lang="ja-JP" altLang="en-US" sz="1600" b="1" cap="all" dirty="0">
                  <a:solidFill>
                    <a:srgbClr val="4CC1EF"/>
                  </a:solidFill>
                  <a:latin typeface="BIZ UDPゴシック" panose="020B0400000000000000" pitchFamily="50" charset="-128"/>
                  <a:ea typeface="BIZ UDPゴシック" panose="020B0400000000000000" pitchFamily="50" charset="-128"/>
                </a:rPr>
                <a:t>３</a:t>
              </a:r>
              <a:endParaRPr kumimoji="1" lang="en-US" sz="1600" b="1" cap="all" dirty="0">
                <a:solidFill>
                  <a:srgbClr val="4CC1EF"/>
                </a:solidFill>
                <a:latin typeface="BIZ UDPゴシック" panose="020B0400000000000000" pitchFamily="50" charset="-128"/>
                <a:ea typeface="BIZ UDPゴシック" panose="020B0400000000000000" pitchFamily="50" charset="-128"/>
              </a:endParaRPr>
            </a:p>
          </p:txBody>
        </p:sp>
        <p:sp>
          <p:nvSpPr>
            <p:cNvPr id="55" name="TextBox 31">
              <a:extLst>
                <a:ext uri="{FF2B5EF4-FFF2-40B4-BE49-F238E27FC236}">
                  <a16:creationId xmlns:a16="http://schemas.microsoft.com/office/drawing/2014/main" id="{EB1251E7-8D71-4921-BF39-0DD21425E767}"/>
                </a:ext>
              </a:extLst>
            </p:cNvPr>
            <p:cNvSpPr txBox="1"/>
            <p:nvPr/>
          </p:nvSpPr>
          <p:spPr>
            <a:xfrm>
              <a:off x="8929772" y="1925882"/>
              <a:ext cx="3475567" cy="999076"/>
            </a:xfrm>
            <a:prstGeom prst="rect">
              <a:avLst/>
            </a:prstGeom>
            <a:noFill/>
          </p:spPr>
          <p:txBody>
            <a:bodyPr wrap="square" lIns="0" rIns="0" rtlCol="0" anchor="t">
              <a:spAutoFit/>
            </a:bodyPr>
            <a:lstStyle/>
            <a:p>
              <a:pPr marL="187325" indent="-187325" defTabSz="914400" fontAlgn="base">
                <a:lnSpc>
                  <a:spcPts val="1800"/>
                </a:lnSpc>
                <a:spcAft>
                  <a:spcPct val="0"/>
                </a:spcAft>
                <a:buFont typeface="Wingdings" panose="05000000000000000000" pitchFamily="2" charset="2"/>
                <a:buChar char="l"/>
              </a:pP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自治体を取巻く状況はどのように変化しているか？</a:t>
              </a:r>
              <a:endPar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325" indent="-187325" defTabSz="914400" fontAlgn="base">
                <a:lnSpc>
                  <a:spcPts val="1800"/>
                </a:lnSpc>
                <a:spcAft>
                  <a:spcPct val="0"/>
                </a:spcAft>
                <a:buFont typeface="Wingdings" panose="05000000000000000000" pitchFamily="2" charset="2"/>
                <a:buChar char="l"/>
              </a:pP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地域課題や社会課題とは何か？</a:t>
              </a:r>
              <a:endPar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57" name="TextBox 35">
            <a:extLst>
              <a:ext uri="{FF2B5EF4-FFF2-40B4-BE49-F238E27FC236}">
                <a16:creationId xmlns:a16="http://schemas.microsoft.com/office/drawing/2014/main" id="{0D011DE3-49E8-C1DE-9805-0144780B6416}"/>
              </a:ext>
            </a:extLst>
          </p:cNvPr>
          <p:cNvSpPr txBox="1"/>
          <p:nvPr/>
        </p:nvSpPr>
        <p:spPr>
          <a:xfrm>
            <a:off x="5221934" y="1983348"/>
            <a:ext cx="3000564" cy="338554"/>
          </a:xfrm>
          <a:prstGeom prst="rect">
            <a:avLst/>
          </a:prstGeom>
          <a:noFill/>
        </p:spPr>
        <p:txBody>
          <a:bodyPr wrap="square" lIns="0" rIns="0" rtlCol="0" anchor="b">
            <a:spAutoFit/>
          </a:bodyPr>
          <a:lstStyle/>
          <a:p>
            <a:pPr defTabSz="914400" fontAlgn="base">
              <a:spcBef>
                <a:spcPct val="0"/>
              </a:spcBef>
              <a:spcAft>
                <a:spcPct val="0"/>
              </a:spcAft>
            </a:pPr>
            <a:r>
              <a:rPr kumimoji="1" lang="ja-JP" altLang="en-US" sz="1600" b="1" cap="all" dirty="0">
                <a:solidFill>
                  <a:srgbClr val="A2B969"/>
                </a:solidFill>
                <a:latin typeface="BIZ UDPゴシック" panose="020B0400000000000000" pitchFamily="50" charset="-128"/>
                <a:ea typeface="BIZ UDPゴシック" panose="020B0400000000000000" pitchFamily="50" charset="-128"/>
              </a:rPr>
              <a:t>３．</a:t>
            </a:r>
            <a:r>
              <a:rPr kumimoji="1" lang="en-US" sz="1600" b="1" cap="all" dirty="0">
                <a:solidFill>
                  <a:srgbClr val="A2B969"/>
                </a:solidFill>
                <a:latin typeface="BIZ UDPゴシック" panose="020B0400000000000000" pitchFamily="50" charset="-128"/>
                <a:ea typeface="BIZ UDPゴシック" panose="020B0400000000000000" pitchFamily="50" charset="-128"/>
              </a:rPr>
              <a:t>L</a:t>
            </a:r>
            <a:r>
              <a:rPr kumimoji="1" lang="en-US" altLang="ja-JP" sz="1600" b="1" cap="all" dirty="0">
                <a:solidFill>
                  <a:srgbClr val="A2B969"/>
                </a:solidFill>
                <a:latin typeface="BIZ UDPゴシック" panose="020B0400000000000000" pitchFamily="50" charset="-128"/>
                <a:ea typeface="BIZ UDPゴシック" panose="020B0400000000000000" pitchFamily="50" charset="-128"/>
              </a:rPr>
              <a:t>IP</a:t>
            </a:r>
            <a:r>
              <a:rPr kumimoji="1" lang="ja-JP" altLang="en-US" sz="1600" b="1" cap="all" dirty="0">
                <a:solidFill>
                  <a:srgbClr val="A2B969"/>
                </a:solidFill>
                <a:latin typeface="BIZ UDPゴシック" panose="020B0400000000000000" pitchFamily="50" charset="-128"/>
                <a:ea typeface="BIZ UDPゴシック" panose="020B0400000000000000" pitchFamily="50" charset="-128"/>
              </a:rPr>
              <a:t>の実践：</a:t>
            </a:r>
            <a:r>
              <a:rPr kumimoji="1" lang="en-US" altLang="ja-JP" sz="1600" b="1" cap="all" dirty="0">
                <a:solidFill>
                  <a:srgbClr val="A2B969"/>
                </a:solidFill>
                <a:latin typeface="BIZ UDPゴシック" panose="020B0400000000000000" pitchFamily="50" charset="-128"/>
                <a:ea typeface="BIZ UDPゴシック" panose="020B0400000000000000" pitchFamily="50" charset="-128"/>
              </a:rPr>
              <a:t>P.</a:t>
            </a:r>
            <a:r>
              <a:rPr kumimoji="1" lang="ja-JP" altLang="en-US" sz="1600" b="1" cap="all" dirty="0">
                <a:solidFill>
                  <a:srgbClr val="A2B969"/>
                </a:solidFill>
                <a:latin typeface="BIZ UDPゴシック" panose="020B0400000000000000" pitchFamily="50" charset="-128"/>
                <a:ea typeface="BIZ UDPゴシック" panose="020B0400000000000000" pitchFamily="50" charset="-128"/>
              </a:rPr>
              <a:t>９</a:t>
            </a:r>
            <a:endParaRPr kumimoji="1" lang="en-US" sz="1600" b="1" cap="all" dirty="0">
              <a:solidFill>
                <a:srgbClr val="A2B969"/>
              </a:solidFill>
              <a:latin typeface="BIZ UDPゴシック" panose="020B0400000000000000" pitchFamily="50" charset="-128"/>
              <a:ea typeface="BIZ UDPゴシック" panose="020B0400000000000000" pitchFamily="50" charset="-128"/>
            </a:endParaRPr>
          </a:p>
        </p:txBody>
      </p:sp>
      <p:sp>
        <p:nvSpPr>
          <p:cNvPr id="61" name="TextBox 40">
            <a:extLst>
              <a:ext uri="{FF2B5EF4-FFF2-40B4-BE49-F238E27FC236}">
                <a16:creationId xmlns:a16="http://schemas.microsoft.com/office/drawing/2014/main" id="{31BCA3C5-FFC4-74E5-7A9B-5C23E00F2D59}"/>
              </a:ext>
            </a:extLst>
          </p:cNvPr>
          <p:cNvSpPr txBox="1"/>
          <p:nvPr/>
        </p:nvSpPr>
        <p:spPr>
          <a:xfrm>
            <a:off x="88617" y="4216825"/>
            <a:ext cx="3142750" cy="338554"/>
          </a:xfrm>
          <a:prstGeom prst="rect">
            <a:avLst/>
          </a:prstGeom>
          <a:noFill/>
        </p:spPr>
        <p:txBody>
          <a:bodyPr wrap="square" lIns="0" rIns="0" rtlCol="0" anchor="b">
            <a:spAutoFit/>
          </a:bodyPr>
          <a:lstStyle/>
          <a:p>
            <a:pPr algn="r" defTabSz="914400" fontAlgn="base">
              <a:spcBef>
                <a:spcPct val="0"/>
              </a:spcBef>
              <a:spcAft>
                <a:spcPct val="0"/>
              </a:spcAft>
            </a:pPr>
            <a:r>
              <a:rPr kumimoji="1" lang="ja-JP" altLang="en-US" sz="1600" b="1" cap="all" dirty="0">
                <a:solidFill>
                  <a:srgbClr val="3A5C84"/>
                </a:solidFill>
                <a:latin typeface="BIZ UDPゴシック" panose="020B0400000000000000" pitchFamily="50" charset="-128"/>
                <a:ea typeface="BIZ UDPゴシック" panose="020B0400000000000000" pitchFamily="50" charset="-128"/>
              </a:rPr>
              <a:t>４．</a:t>
            </a:r>
            <a:r>
              <a:rPr kumimoji="1" lang="ja-JP" altLang="en-US" sz="1600" b="1" dirty="0">
                <a:solidFill>
                  <a:srgbClr val="3A5C84"/>
                </a:solidFill>
                <a:latin typeface="BIZ UDPゴシック" panose="020B0400000000000000" pitchFamily="50" charset="-128"/>
                <a:ea typeface="BIZ UDPゴシック" panose="020B0400000000000000" pitchFamily="50" charset="-128"/>
              </a:rPr>
              <a:t>自治体の</a:t>
            </a:r>
            <a:r>
              <a:rPr kumimoji="1" lang="en-US" altLang="ja-JP" sz="1600" b="1" dirty="0">
                <a:solidFill>
                  <a:srgbClr val="3A5C84"/>
                </a:solidFill>
                <a:latin typeface="BIZ UDPゴシック" panose="020B0400000000000000" pitchFamily="50" charset="-128"/>
                <a:ea typeface="BIZ UDPゴシック" panose="020B0400000000000000" pitchFamily="50" charset="-128"/>
              </a:rPr>
              <a:t>LIP</a:t>
            </a:r>
            <a:r>
              <a:rPr kumimoji="1" lang="ja-JP" altLang="en-US" sz="1600" b="1" dirty="0">
                <a:solidFill>
                  <a:srgbClr val="3A5C84"/>
                </a:solidFill>
                <a:latin typeface="BIZ UDPゴシック" panose="020B0400000000000000" pitchFamily="50" charset="-128"/>
                <a:ea typeface="BIZ UDPゴシック" panose="020B0400000000000000" pitchFamily="50" charset="-128"/>
              </a:rPr>
              <a:t>取組み事例</a:t>
            </a:r>
            <a:r>
              <a:rPr kumimoji="1" lang="ja-JP" altLang="en-US" sz="1600" b="1" cap="all" dirty="0">
                <a:solidFill>
                  <a:srgbClr val="3A5C84"/>
                </a:solidFill>
                <a:latin typeface="BIZ UDPゴシック" panose="020B0400000000000000" pitchFamily="50" charset="-128"/>
                <a:ea typeface="BIZ UDPゴシック" panose="020B0400000000000000" pitchFamily="50" charset="-128"/>
              </a:rPr>
              <a:t>：</a:t>
            </a:r>
            <a:r>
              <a:rPr kumimoji="1" lang="en-US" altLang="ja-JP" sz="1600" b="1" cap="all" dirty="0">
                <a:solidFill>
                  <a:srgbClr val="3A5C84"/>
                </a:solidFill>
                <a:latin typeface="BIZ UDPゴシック" panose="020B0400000000000000" pitchFamily="50" charset="-128"/>
                <a:ea typeface="BIZ UDPゴシック" panose="020B0400000000000000" pitchFamily="50" charset="-128"/>
              </a:rPr>
              <a:t>P.</a:t>
            </a:r>
            <a:r>
              <a:rPr kumimoji="1" lang="ja-JP" altLang="en-US" sz="1600" b="1" cap="all" dirty="0">
                <a:solidFill>
                  <a:srgbClr val="3A5C84"/>
                </a:solidFill>
                <a:latin typeface="BIZ UDPゴシック" panose="020B0400000000000000" pitchFamily="50" charset="-128"/>
                <a:ea typeface="BIZ UDPゴシック" panose="020B0400000000000000" pitchFamily="50" charset="-128"/>
              </a:rPr>
              <a:t>４４</a:t>
            </a:r>
            <a:endParaRPr kumimoji="1" lang="en-US" sz="1600" b="1" cap="all" dirty="0">
              <a:solidFill>
                <a:srgbClr val="3A5C84"/>
              </a:solidFill>
              <a:latin typeface="BIZ UDPゴシック" panose="020B0400000000000000" pitchFamily="50" charset="-128"/>
              <a:ea typeface="BIZ UDPゴシック" panose="020B0400000000000000" pitchFamily="50" charset="-128"/>
            </a:endParaRPr>
          </a:p>
        </p:txBody>
      </p:sp>
      <p:grpSp>
        <p:nvGrpSpPr>
          <p:cNvPr id="62" name="Group 42">
            <a:extLst>
              <a:ext uri="{FF2B5EF4-FFF2-40B4-BE49-F238E27FC236}">
                <a16:creationId xmlns:a16="http://schemas.microsoft.com/office/drawing/2014/main" id="{401C3B2B-E8AC-EFE2-C6BF-0F33BB7C100F}"/>
              </a:ext>
            </a:extLst>
          </p:cNvPr>
          <p:cNvGrpSpPr/>
          <p:nvPr/>
        </p:nvGrpSpPr>
        <p:grpSpPr>
          <a:xfrm>
            <a:off x="564272" y="1585459"/>
            <a:ext cx="2536842" cy="658940"/>
            <a:chOff x="340731" y="2179559"/>
            <a:chExt cx="2937088" cy="878586"/>
          </a:xfrm>
        </p:grpSpPr>
        <p:sp>
          <p:nvSpPr>
            <p:cNvPr id="63" name="TextBox 43">
              <a:extLst>
                <a:ext uri="{FF2B5EF4-FFF2-40B4-BE49-F238E27FC236}">
                  <a16:creationId xmlns:a16="http://schemas.microsoft.com/office/drawing/2014/main" id="{6F3DAB3D-45DF-290B-0B80-D0B336C646DE}"/>
                </a:ext>
              </a:extLst>
            </p:cNvPr>
            <p:cNvSpPr txBox="1"/>
            <p:nvPr/>
          </p:nvSpPr>
          <p:spPr>
            <a:xfrm>
              <a:off x="340731" y="2179559"/>
              <a:ext cx="2937088" cy="451405"/>
            </a:xfrm>
            <a:prstGeom prst="rect">
              <a:avLst/>
            </a:prstGeom>
            <a:noFill/>
          </p:spPr>
          <p:txBody>
            <a:bodyPr wrap="square" lIns="0" rIns="0" rtlCol="0" anchor="b">
              <a:spAutoFit/>
            </a:bodyPr>
            <a:lstStyle/>
            <a:p>
              <a:pPr algn="r" defTabSz="914400" fontAlgn="base">
                <a:spcBef>
                  <a:spcPct val="0"/>
                </a:spcBef>
                <a:spcAft>
                  <a:spcPct val="0"/>
                </a:spcAft>
              </a:pPr>
              <a:r>
                <a:rPr kumimoji="1" lang="ja-JP" altLang="en-US" sz="1600" b="1" cap="all" dirty="0">
                  <a:solidFill>
                    <a:srgbClr val="F7931F"/>
                  </a:solidFill>
                  <a:latin typeface="BIZ UDPゴシック" panose="020B0400000000000000" pitchFamily="50" charset="-128"/>
                  <a:ea typeface="BIZ UDPゴシック" panose="020B0400000000000000" pitchFamily="50" charset="-128"/>
                </a:rPr>
                <a:t>２．</a:t>
              </a:r>
              <a:r>
                <a:rPr kumimoji="1" lang="en-US" sz="1600" b="1" cap="all" dirty="0">
                  <a:solidFill>
                    <a:srgbClr val="F7931F"/>
                  </a:solidFill>
                  <a:latin typeface="BIZ UDPゴシック" panose="020B0400000000000000" pitchFamily="50" charset="-128"/>
                  <a:ea typeface="BIZ UDPゴシック" panose="020B0400000000000000" pitchFamily="50" charset="-128"/>
                </a:rPr>
                <a:t>L</a:t>
              </a:r>
              <a:r>
                <a:rPr kumimoji="1" lang="en-US" altLang="ja-JP" sz="1600" b="1" cap="all" dirty="0">
                  <a:solidFill>
                    <a:srgbClr val="F7931F"/>
                  </a:solidFill>
                  <a:latin typeface="BIZ UDPゴシック" panose="020B0400000000000000" pitchFamily="50" charset="-128"/>
                  <a:ea typeface="BIZ UDPゴシック" panose="020B0400000000000000" pitchFamily="50" charset="-128"/>
                </a:rPr>
                <a:t>IP</a:t>
              </a:r>
              <a:r>
                <a:rPr kumimoji="1" lang="ja-JP" altLang="en-US" sz="1600" b="1" cap="all" dirty="0">
                  <a:solidFill>
                    <a:srgbClr val="F7931F"/>
                  </a:solidFill>
                  <a:latin typeface="BIZ UDPゴシック" panose="020B0400000000000000" pitchFamily="50" charset="-128"/>
                  <a:ea typeface="BIZ UDPゴシック" panose="020B0400000000000000" pitchFamily="50" charset="-128"/>
                </a:rPr>
                <a:t>とは何か：</a:t>
              </a:r>
              <a:r>
                <a:rPr kumimoji="1" lang="en-US" altLang="ja-JP" sz="1600" b="1" cap="all" dirty="0">
                  <a:solidFill>
                    <a:srgbClr val="F7931F"/>
                  </a:solidFill>
                  <a:latin typeface="BIZ UDPゴシック" panose="020B0400000000000000" pitchFamily="50" charset="-128"/>
                  <a:ea typeface="BIZ UDPゴシック" panose="020B0400000000000000" pitchFamily="50" charset="-128"/>
                </a:rPr>
                <a:t>P.</a:t>
              </a:r>
              <a:r>
                <a:rPr kumimoji="1" lang="ja-JP" altLang="en-US" sz="1600" b="1" cap="all" dirty="0">
                  <a:solidFill>
                    <a:srgbClr val="F7931F"/>
                  </a:solidFill>
                  <a:latin typeface="BIZ UDPゴシック" panose="020B0400000000000000" pitchFamily="50" charset="-128"/>
                  <a:ea typeface="BIZ UDPゴシック" panose="020B0400000000000000" pitchFamily="50" charset="-128"/>
                </a:rPr>
                <a:t>５</a:t>
              </a:r>
              <a:endParaRPr kumimoji="1" lang="en-US" sz="1600" b="1" cap="all" dirty="0">
                <a:solidFill>
                  <a:srgbClr val="F7931F"/>
                </a:solidFill>
                <a:latin typeface="BIZ UDPゴシック" panose="020B0400000000000000" pitchFamily="50" charset="-128"/>
                <a:ea typeface="BIZ UDPゴシック" panose="020B0400000000000000" pitchFamily="50" charset="-128"/>
              </a:endParaRPr>
            </a:p>
          </p:txBody>
        </p:sp>
        <p:sp>
          <p:nvSpPr>
            <p:cNvPr id="64" name="TextBox 44">
              <a:extLst>
                <a:ext uri="{FF2B5EF4-FFF2-40B4-BE49-F238E27FC236}">
                  <a16:creationId xmlns:a16="http://schemas.microsoft.com/office/drawing/2014/main" id="{E52EFF9E-69EF-60C2-2F2E-F8981B4445FE}"/>
                </a:ext>
              </a:extLst>
            </p:cNvPr>
            <p:cNvSpPr txBox="1"/>
            <p:nvPr/>
          </p:nvSpPr>
          <p:spPr>
            <a:xfrm>
              <a:off x="348526" y="2628454"/>
              <a:ext cx="2929293" cy="429691"/>
            </a:xfrm>
            <a:prstGeom prst="rect">
              <a:avLst/>
            </a:prstGeom>
            <a:noFill/>
          </p:spPr>
          <p:txBody>
            <a:bodyPr wrap="square" lIns="0" rIns="0" rtlCol="0" anchor="t">
              <a:spAutoFit/>
            </a:bodyPr>
            <a:lstStyle/>
            <a:p>
              <a:pPr marL="187325" indent="-187325" defTabSz="914400" fontAlgn="base">
                <a:lnSpc>
                  <a:spcPct val="150000"/>
                </a:lnSpc>
                <a:spcAft>
                  <a:spcPct val="0"/>
                </a:spcAft>
              </a:pP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p:txBody>
        </p:sp>
      </p:grpSp>
      <p:sp>
        <p:nvSpPr>
          <p:cNvPr id="65" name="Rectangle: Rounded Corners 45">
            <a:extLst>
              <a:ext uri="{FF2B5EF4-FFF2-40B4-BE49-F238E27FC236}">
                <a16:creationId xmlns:a16="http://schemas.microsoft.com/office/drawing/2014/main" id="{D70206CD-210E-3228-B5E6-9624A5127AAE}"/>
              </a:ext>
            </a:extLst>
          </p:cNvPr>
          <p:cNvSpPr/>
          <p:nvPr/>
        </p:nvSpPr>
        <p:spPr>
          <a:xfrm>
            <a:off x="3314615" y="1564567"/>
            <a:ext cx="82358" cy="346249"/>
          </a:xfrm>
          <a:prstGeom prst="roundRect">
            <a:avLst>
              <a:gd name="adj" fmla="val 27600"/>
            </a:avLst>
          </a:prstGeom>
          <a:solidFill>
            <a:srgbClr val="F7931F"/>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en-US" sz="1350" kern="0" dirty="0">
              <a:solidFill>
                <a:prstClr val="white"/>
              </a:solidFill>
              <a:ea typeface="ＭＳ Ｐゴシック"/>
            </a:endParaRPr>
          </a:p>
        </p:txBody>
      </p:sp>
      <p:sp>
        <p:nvSpPr>
          <p:cNvPr id="66" name="Rectangle: Rounded Corners 46">
            <a:extLst>
              <a:ext uri="{FF2B5EF4-FFF2-40B4-BE49-F238E27FC236}">
                <a16:creationId xmlns:a16="http://schemas.microsoft.com/office/drawing/2014/main" id="{77C9A200-4406-C7EF-E74E-7EF512686EA8}"/>
              </a:ext>
            </a:extLst>
          </p:cNvPr>
          <p:cNvSpPr/>
          <p:nvPr/>
        </p:nvSpPr>
        <p:spPr>
          <a:xfrm>
            <a:off x="3317616" y="4216825"/>
            <a:ext cx="82358" cy="346249"/>
          </a:xfrm>
          <a:prstGeom prst="roundRect">
            <a:avLst>
              <a:gd name="adj" fmla="val 27600"/>
            </a:avLst>
          </a:prstGeom>
          <a:solidFill>
            <a:srgbClr val="3A5C84"/>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en-US" sz="1350" kern="0" dirty="0">
              <a:solidFill>
                <a:prstClr val="white"/>
              </a:solidFill>
              <a:ea typeface="ＭＳ Ｐゴシック"/>
            </a:endParaRPr>
          </a:p>
        </p:txBody>
      </p:sp>
      <p:sp>
        <p:nvSpPr>
          <p:cNvPr id="67" name="Rectangle: Rounded Corners 47">
            <a:extLst>
              <a:ext uri="{FF2B5EF4-FFF2-40B4-BE49-F238E27FC236}">
                <a16:creationId xmlns:a16="http://schemas.microsoft.com/office/drawing/2014/main" id="{3D923AD7-BE73-3008-4873-E002E8A39E0A}"/>
              </a:ext>
            </a:extLst>
          </p:cNvPr>
          <p:cNvSpPr/>
          <p:nvPr/>
        </p:nvSpPr>
        <p:spPr>
          <a:xfrm>
            <a:off x="5034955" y="743141"/>
            <a:ext cx="82358" cy="346249"/>
          </a:xfrm>
          <a:prstGeom prst="roundRect">
            <a:avLst>
              <a:gd name="adj" fmla="val 27600"/>
            </a:avLst>
          </a:prstGeom>
          <a:solidFill>
            <a:srgbClr val="4CC1EF"/>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en-US" sz="1350" kern="0" dirty="0">
              <a:solidFill>
                <a:prstClr val="white"/>
              </a:solidFill>
              <a:ea typeface="ＭＳ Ｐゴシック"/>
            </a:endParaRPr>
          </a:p>
        </p:txBody>
      </p:sp>
      <p:sp>
        <p:nvSpPr>
          <p:cNvPr id="68" name="Rectangle: Rounded Corners 48">
            <a:extLst>
              <a:ext uri="{FF2B5EF4-FFF2-40B4-BE49-F238E27FC236}">
                <a16:creationId xmlns:a16="http://schemas.microsoft.com/office/drawing/2014/main" id="{1DFAF169-13AC-7C35-1DF3-C368E6407D48}"/>
              </a:ext>
            </a:extLst>
          </p:cNvPr>
          <p:cNvSpPr/>
          <p:nvPr/>
        </p:nvSpPr>
        <p:spPr>
          <a:xfrm>
            <a:off x="4985072" y="1983393"/>
            <a:ext cx="112184" cy="346249"/>
          </a:xfrm>
          <a:prstGeom prst="roundRect">
            <a:avLst>
              <a:gd name="adj" fmla="val 27600"/>
            </a:avLst>
          </a:prstGeom>
          <a:solidFill>
            <a:srgbClr val="A2B969"/>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en-US" sz="1350" kern="0" dirty="0">
              <a:solidFill>
                <a:prstClr val="white"/>
              </a:solidFill>
              <a:ea typeface="ＭＳ Ｐゴシック"/>
            </a:endParaRPr>
          </a:p>
        </p:txBody>
      </p:sp>
      <p:sp>
        <p:nvSpPr>
          <p:cNvPr id="69" name="TextBox 31">
            <a:extLst>
              <a:ext uri="{FF2B5EF4-FFF2-40B4-BE49-F238E27FC236}">
                <a16:creationId xmlns:a16="http://schemas.microsoft.com/office/drawing/2014/main" id="{6992A47F-5F88-4C8E-5219-5F129CC01DF1}"/>
              </a:ext>
            </a:extLst>
          </p:cNvPr>
          <p:cNvSpPr txBox="1"/>
          <p:nvPr/>
        </p:nvSpPr>
        <p:spPr>
          <a:xfrm>
            <a:off x="257162" y="1959222"/>
            <a:ext cx="2740916" cy="1707262"/>
          </a:xfrm>
          <a:prstGeom prst="rect">
            <a:avLst/>
          </a:prstGeom>
          <a:noFill/>
        </p:spPr>
        <p:txBody>
          <a:bodyPr wrap="square" lIns="0" rIns="0" rtlCol="0" anchor="t">
            <a:spAutoFit/>
          </a:bodyPr>
          <a:lstStyle/>
          <a:p>
            <a:pPr marL="187325" indent="-187325" defTabSz="914400" fontAlgn="base">
              <a:lnSpc>
                <a:spcPct val="150000"/>
              </a:lnSpc>
              <a:spcAft>
                <a:spcPct val="0"/>
              </a:spcAft>
              <a:buFont typeface="Wingdings" panose="05000000000000000000" pitchFamily="2" charset="2"/>
              <a:buChar char="l"/>
            </a:pP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公民連携はどのように進化してきたか？</a:t>
            </a:r>
            <a:endPar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325" indent="-187325" defTabSz="914400" fontAlgn="base">
              <a:lnSpc>
                <a:spcPct val="150000"/>
              </a:lnSpc>
              <a:spcAft>
                <a:spcPct val="0"/>
              </a:spcAft>
              <a:buFont typeface="Wingdings" panose="05000000000000000000" pitchFamily="2" charset="2"/>
              <a:buChar char="l"/>
            </a:pPr>
            <a:r>
              <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とは？</a:t>
            </a:r>
            <a:endPar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325" indent="-187325" defTabSz="914400" fontAlgn="base">
              <a:lnSpc>
                <a:spcPct val="150000"/>
              </a:lnSpc>
              <a:spcAft>
                <a:spcPct val="0"/>
              </a:spcAft>
              <a:buFont typeface="Wingdings" panose="05000000000000000000" pitchFamily="2" charset="2"/>
              <a:buChar char="l"/>
            </a:pP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これまでの公民連携と</a:t>
            </a:r>
            <a:r>
              <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はどう違うか？</a:t>
            </a:r>
          </a:p>
          <a:p>
            <a:pPr marL="187325" indent="-187325" defTabSz="914400" fontAlgn="base">
              <a:lnSpc>
                <a:spcPct val="150000"/>
              </a:lnSpc>
              <a:spcAft>
                <a:spcPct val="0"/>
              </a:spcAft>
              <a:buFont typeface="Wingdings" panose="05000000000000000000" pitchFamily="2" charset="2"/>
              <a:buChar char="l"/>
            </a:pPr>
            <a:r>
              <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で想定される事業プロセスとは？</a:t>
            </a:r>
          </a:p>
        </p:txBody>
      </p:sp>
      <p:sp>
        <p:nvSpPr>
          <p:cNvPr id="70" name="TextBox 31">
            <a:extLst>
              <a:ext uri="{FF2B5EF4-FFF2-40B4-BE49-F238E27FC236}">
                <a16:creationId xmlns:a16="http://schemas.microsoft.com/office/drawing/2014/main" id="{03C1BA49-A2E8-83F7-4963-2FA98831D546}"/>
              </a:ext>
            </a:extLst>
          </p:cNvPr>
          <p:cNvSpPr txBox="1"/>
          <p:nvPr/>
        </p:nvSpPr>
        <p:spPr>
          <a:xfrm>
            <a:off x="5023876" y="2291375"/>
            <a:ext cx="3862962" cy="3801041"/>
          </a:xfrm>
          <a:prstGeom prst="rect">
            <a:avLst/>
          </a:prstGeom>
          <a:noFill/>
        </p:spPr>
        <p:txBody>
          <a:bodyPr wrap="square" lIns="0" rIns="0" rtlCol="0" anchor="t">
            <a:spAutoFit/>
          </a:bodyPr>
          <a:lstStyle/>
          <a:p>
            <a:pPr defTabSz="914400" fontAlgn="base">
              <a:spcAft>
                <a:spcPct val="0"/>
              </a:spcAft>
            </a:pPr>
            <a:r>
              <a:rPr kumimoji="1" lang="ja-JP" altLang="en-US"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■準備フェーズ⓪：</a:t>
            </a:r>
            <a:r>
              <a:rPr kumimoji="1" lang="en-US" altLang="ja-JP"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P.9</a:t>
            </a:r>
          </a:p>
          <a:p>
            <a:pPr marL="358775" indent="-187325" defTabSz="914400" fontAlgn="base">
              <a:spcAft>
                <a:spcPct val="0"/>
              </a:spcAft>
              <a:buFont typeface="Wingdings" panose="05000000000000000000" pitchFamily="2" charset="2"/>
              <a:buChar char="l"/>
            </a:pPr>
            <a:r>
              <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に取り組むのに必要な体制を構築するフェーズ</a:t>
            </a:r>
            <a:endPar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58775" indent="-187325" defTabSz="914400" fontAlgn="base">
              <a:spcAft>
                <a:spcPct val="0"/>
              </a:spcAft>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自治体の目的に合わせて</a:t>
            </a:r>
            <a:r>
              <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事業全体を設計するフェーズ</a:t>
            </a:r>
            <a:endPar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fontAlgn="base">
              <a:spcBef>
                <a:spcPts val="600"/>
              </a:spcBef>
              <a:spcAft>
                <a:spcPct val="0"/>
              </a:spcAft>
            </a:pPr>
            <a:r>
              <a:rPr kumimoji="1" lang="ja-JP" altLang="en-US"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■課題設計フェーズ① ：</a:t>
            </a:r>
            <a:r>
              <a:rPr kumimoji="1" lang="en-US" altLang="ja-JP"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P.17</a:t>
            </a:r>
          </a:p>
          <a:p>
            <a:pPr marL="358775" indent="-187325" defTabSz="914400" fontAlgn="base">
              <a:spcAft>
                <a:spcPct val="0"/>
              </a:spcAft>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自治体が</a:t>
            </a:r>
            <a:r>
              <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で解決したい課題を設定するフェーズ</a:t>
            </a:r>
          </a:p>
          <a:p>
            <a:pPr defTabSz="914400" fontAlgn="base">
              <a:spcBef>
                <a:spcPts val="600"/>
              </a:spcBef>
              <a:spcAft>
                <a:spcPct val="0"/>
              </a:spcAft>
            </a:pPr>
            <a:r>
              <a:rPr kumimoji="1" lang="ja-JP" altLang="en-US"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■マッチングフェーズ② ：</a:t>
            </a:r>
            <a:r>
              <a:rPr kumimoji="1" lang="en-US" altLang="ja-JP"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P.22</a:t>
            </a:r>
          </a:p>
          <a:p>
            <a:pPr marL="358775" indent="-187325" defTabSz="914400" fontAlgn="base">
              <a:spcAft>
                <a:spcPct val="0"/>
              </a:spcAft>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課題を提示し、課題とプロジェクトのマッチングを行うフェーズ</a:t>
            </a:r>
            <a:endPar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fontAlgn="base">
              <a:spcBef>
                <a:spcPts val="600"/>
              </a:spcBef>
              <a:spcAft>
                <a:spcPct val="0"/>
              </a:spcAft>
            </a:pPr>
            <a:r>
              <a:rPr kumimoji="1" lang="ja-JP" altLang="en-US"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■実証実験フェーズ③ ：</a:t>
            </a:r>
            <a:r>
              <a:rPr kumimoji="1" lang="en-US" altLang="ja-JP"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P.34</a:t>
            </a:r>
          </a:p>
          <a:p>
            <a:pPr marL="358775" indent="-187325" defTabSz="914400" fontAlgn="base">
              <a:spcAft>
                <a:spcPct val="0"/>
              </a:spcAft>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連携事業者と自治体が実証実験のプロジェクトを実施するフェーズ</a:t>
            </a:r>
            <a:endPar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fontAlgn="base">
              <a:spcBef>
                <a:spcPts val="600"/>
              </a:spcBef>
              <a:spcAft>
                <a:spcPct val="0"/>
              </a:spcAft>
            </a:pPr>
            <a:r>
              <a:rPr kumimoji="1" lang="ja-JP" altLang="en-US"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■効果検証フェーズ④ ：</a:t>
            </a:r>
            <a:r>
              <a:rPr kumimoji="1" lang="en-US" altLang="ja-JP"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P.38</a:t>
            </a:r>
          </a:p>
          <a:p>
            <a:pPr marL="358775" indent="-187325" defTabSz="914400" fontAlgn="base">
              <a:spcAft>
                <a:spcPct val="0"/>
              </a:spcAft>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プロジェクトの効果を検証し、事業化を促すフェーズ</a:t>
            </a:r>
          </a:p>
          <a:p>
            <a:pPr defTabSz="914400" fontAlgn="base">
              <a:spcBef>
                <a:spcPts val="600"/>
              </a:spcBef>
              <a:spcAft>
                <a:spcPct val="0"/>
              </a:spcAft>
            </a:pPr>
            <a:r>
              <a:rPr kumimoji="1" lang="ja-JP" altLang="en-US"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■実装フェーズ⑤ ：</a:t>
            </a:r>
            <a:r>
              <a:rPr kumimoji="1" lang="en-US" altLang="ja-JP"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P.4</a:t>
            </a:r>
            <a:r>
              <a:rPr kumimoji="1" lang="ja-JP" altLang="en-US" sz="1400" b="1">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rPr>
              <a:t>２</a:t>
            </a:r>
            <a:endParaRPr kumimoji="1" lang="en-US" altLang="ja-JP" sz="1400" b="1" dirty="0">
              <a:solidFill>
                <a:srgbClr val="A4BD6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358775" indent="-187325" defTabSz="914400" fontAlgn="base">
              <a:spcAft>
                <a:spcPct val="0"/>
              </a:spcAft>
              <a:buFont typeface="Wingdings" panose="05000000000000000000" pitchFamily="2" charset="2"/>
              <a:buChar char="l"/>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効果を確認したサービスやプロダクトの実装化・事業化を進めるフェーズ</a:t>
            </a:r>
          </a:p>
        </p:txBody>
      </p:sp>
      <p:sp>
        <p:nvSpPr>
          <p:cNvPr id="71" name="TextBox 31">
            <a:extLst>
              <a:ext uri="{FF2B5EF4-FFF2-40B4-BE49-F238E27FC236}">
                <a16:creationId xmlns:a16="http://schemas.microsoft.com/office/drawing/2014/main" id="{5D157A9E-7547-5AFF-BC49-BF5C8F8C4581}"/>
              </a:ext>
            </a:extLst>
          </p:cNvPr>
          <p:cNvSpPr txBox="1"/>
          <p:nvPr/>
        </p:nvSpPr>
        <p:spPr>
          <a:xfrm>
            <a:off x="271584" y="4502995"/>
            <a:ext cx="2478049" cy="599267"/>
          </a:xfrm>
          <a:prstGeom prst="rect">
            <a:avLst/>
          </a:prstGeom>
          <a:noFill/>
        </p:spPr>
        <p:txBody>
          <a:bodyPr wrap="square" lIns="0" rIns="0" rtlCol="0" anchor="t">
            <a:spAutoFit/>
          </a:bodyPr>
          <a:lstStyle/>
          <a:p>
            <a:pPr marL="187325" indent="-187325" defTabSz="914400" fontAlgn="base">
              <a:lnSpc>
                <a:spcPct val="150000"/>
              </a:lnSpc>
              <a:spcAft>
                <a:spcPct val="0"/>
              </a:spcAft>
              <a:buFont typeface="Wingdings" panose="05000000000000000000" pitchFamily="2" charset="2"/>
              <a:buChar char="l"/>
            </a:pPr>
            <a:r>
              <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Urban</a:t>
            </a: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In</a:t>
            </a: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ｎ</a:t>
            </a:r>
            <a:r>
              <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ovation</a:t>
            </a: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en-US" altLang="ja-JP"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KOBE</a:t>
            </a:r>
            <a:endPar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325" indent="-187325" defTabSz="914400" fontAlgn="base">
              <a:lnSpc>
                <a:spcPct val="150000"/>
              </a:lnSpc>
              <a:spcAft>
                <a:spcPct val="0"/>
              </a:spcAft>
              <a:buFont typeface="Wingdings" panose="05000000000000000000" pitchFamily="2" charset="2"/>
              <a:buChar char="l"/>
            </a:pPr>
            <a:r>
              <a:rPr kumimoji="1" lang="ja-JP" altLang="en-US" sz="1200"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横瀬町官民連携プラットフォーム</a:t>
            </a:r>
          </a:p>
        </p:txBody>
      </p:sp>
      <p:sp>
        <p:nvSpPr>
          <p:cNvPr id="3" name="テキスト ボックス 2">
            <a:extLst>
              <a:ext uri="{FF2B5EF4-FFF2-40B4-BE49-F238E27FC236}">
                <a16:creationId xmlns:a16="http://schemas.microsoft.com/office/drawing/2014/main" id="{BF43A518-2EE2-B75F-1A68-8D41D2A0AEB9}"/>
              </a:ext>
            </a:extLst>
          </p:cNvPr>
          <p:cNvSpPr txBox="1"/>
          <p:nvPr/>
        </p:nvSpPr>
        <p:spPr>
          <a:xfrm>
            <a:off x="271584" y="6104679"/>
            <a:ext cx="6474618" cy="600164"/>
          </a:xfrm>
          <a:prstGeom prst="rect">
            <a:avLst/>
          </a:prstGeom>
          <a:noFill/>
        </p:spPr>
        <p:txBody>
          <a:bodyPr wrap="square">
            <a:spAutoFit/>
          </a:bodyPr>
          <a:lstStyle/>
          <a:p>
            <a:pPr marL="285750" indent="-285750">
              <a:buFont typeface="Wingdings" panose="05000000000000000000" pitchFamily="2" charset="2"/>
              <a:buChar char="l"/>
            </a:pPr>
            <a:r>
              <a:rPr lang="ja-JP" altLang="en-US" sz="1100" b="1" u="sng" dirty="0">
                <a:solidFill>
                  <a:schemeClr val="accent6">
                    <a:lumMod val="75000"/>
                  </a:schemeClr>
                </a:solidFill>
                <a:latin typeface="BIZ UDPゴシック" panose="020B0400000000000000" pitchFamily="50" charset="-128"/>
                <a:ea typeface="BIZ UDPゴシック" panose="020B0400000000000000" pitchFamily="50" charset="-128"/>
                <a:cs typeface="ADLaM Display" panose="020F0502020204030204" pitchFamily="2" charset="0"/>
              </a:rPr>
              <a:t>本書について</a:t>
            </a:r>
            <a:endParaRPr lang="en-US" altLang="ja-JP" sz="1100" b="1" u="sng" dirty="0">
              <a:solidFill>
                <a:schemeClr val="accent6">
                  <a:lumMod val="75000"/>
                </a:schemeClr>
              </a:solidFill>
              <a:latin typeface="BIZ UDPゴシック" panose="020B0400000000000000" pitchFamily="50" charset="-128"/>
              <a:ea typeface="BIZ UDPゴシック" panose="020B0400000000000000" pitchFamily="50" charset="-128"/>
              <a:cs typeface="ADLaM Display" panose="020F0502020204030204" pitchFamily="2" charset="0"/>
            </a:endParaRPr>
          </a:p>
          <a:p>
            <a:pPr marL="444500" indent="-285750">
              <a:buFont typeface="Arial" panose="020B0604020202020204" pitchFamily="34" charset="0"/>
              <a:buChar char="•"/>
              <a:tabLst>
                <a:tab pos="182563" algn="l"/>
              </a:tabLst>
            </a:pPr>
            <a:r>
              <a:rPr lang="ja-JP" altLang="en-US" sz="1100" dirty="0">
                <a:solidFill>
                  <a:schemeClr val="accent6">
                    <a:lumMod val="75000"/>
                  </a:schemeClr>
                </a:solidFill>
                <a:latin typeface="BIZ UDPゴシック" panose="020B0400000000000000" pitchFamily="50" charset="-128"/>
                <a:ea typeface="BIZ UDPゴシック" panose="020B0400000000000000" pitchFamily="50" charset="-128"/>
                <a:cs typeface="ADLaM Display" panose="020F0502020204030204" pitchFamily="2" charset="0"/>
              </a:rPr>
              <a:t>本書は一般財団法人地域総合整備財団（ふるさと財団）が主催する「地域イノベーション連携研究会（令和３～</a:t>
            </a:r>
            <a:r>
              <a:rPr lang="en-US" altLang="ja-JP" sz="1100" dirty="0">
                <a:solidFill>
                  <a:schemeClr val="accent6">
                    <a:lumMod val="75000"/>
                  </a:schemeClr>
                </a:solidFill>
                <a:latin typeface="BIZ UDPゴシック" panose="020B0400000000000000" pitchFamily="50" charset="-128"/>
                <a:ea typeface="BIZ UDPゴシック" panose="020B0400000000000000" pitchFamily="50" charset="-128"/>
                <a:cs typeface="ADLaM Display" panose="020F0502020204030204" pitchFamily="2" charset="0"/>
              </a:rPr>
              <a:t>6</a:t>
            </a:r>
            <a:r>
              <a:rPr lang="ja-JP" altLang="en-US" sz="1100" dirty="0">
                <a:solidFill>
                  <a:schemeClr val="accent6">
                    <a:lumMod val="75000"/>
                  </a:schemeClr>
                </a:solidFill>
                <a:latin typeface="BIZ UDPゴシック" panose="020B0400000000000000" pitchFamily="50" charset="-128"/>
                <a:ea typeface="BIZ UDPゴシック" panose="020B0400000000000000" pitchFamily="50" charset="-128"/>
                <a:cs typeface="ADLaM Display" panose="020F0502020204030204" pitchFamily="2" charset="0"/>
              </a:rPr>
              <a:t>年度）」にて調査・研究した成果を踏まえ作成したものです。</a:t>
            </a:r>
            <a:endParaRPr lang="en-US" altLang="ja-JP" sz="1100" dirty="0">
              <a:solidFill>
                <a:schemeClr val="accent6">
                  <a:lumMod val="75000"/>
                </a:schemeClr>
              </a:solidFill>
              <a:latin typeface="BIZ UDPゴシック" panose="020B0400000000000000" pitchFamily="50" charset="-128"/>
              <a:ea typeface="BIZ UDPゴシック" panose="020B0400000000000000" pitchFamily="50" charset="-128"/>
              <a:cs typeface="ADLaM Display" panose="020F0502020204030204" pitchFamily="2" charset="0"/>
            </a:endParaRPr>
          </a:p>
        </p:txBody>
      </p:sp>
    </p:spTree>
    <p:extLst>
      <p:ext uri="{BB962C8B-B14F-4D97-AF65-F5344CB8AC3E}">
        <p14:creationId xmlns:p14="http://schemas.microsoft.com/office/powerpoint/2010/main" val="256825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B5956-1504-622B-C13A-88DE687AF49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38D62E-C217-97EA-89AA-19D93C54ADD2}"/>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20</a:t>
            </a:fld>
            <a:endParaRPr kumimoji="1" lang="ja-JP" altLang="en-US"/>
          </a:p>
        </p:txBody>
      </p:sp>
      <p:sp>
        <p:nvSpPr>
          <p:cNvPr id="8" name="テキスト ボックス 7">
            <a:extLst>
              <a:ext uri="{FF2B5EF4-FFF2-40B4-BE49-F238E27FC236}">
                <a16:creationId xmlns:a16="http://schemas.microsoft.com/office/drawing/2014/main" id="{1FB0D5E9-B845-C308-D90C-74E14F7FB086}"/>
              </a:ext>
            </a:extLst>
          </p:cNvPr>
          <p:cNvSpPr txBox="1"/>
          <p:nvPr/>
        </p:nvSpPr>
        <p:spPr>
          <a:xfrm>
            <a:off x="8763362" y="0"/>
            <a:ext cx="369332" cy="1435649"/>
          </a:xfrm>
          <a:prstGeom prst="rect">
            <a:avLst/>
          </a:prstGeom>
          <a:solidFill>
            <a:schemeClr val="bg2">
              <a:lumMod val="50000"/>
            </a:schemeClr>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①課題設計フェーズ</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5385210-F352-A4A3-2E98-6CD3DC751473}"/>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EBC99F9-54CB-345B-DCF2-F3DA7DAE356A}"/>
              </a:ext>
            </a:extLst>
          </p:cNvPr>
          <p:cNvSpPr txBox="1"/>
          <p:nvPr/>
        </p:nvSpPr>
        <p:spPr>
          <a:xfrm>
            <a:off x="253097" y="1346611"/>
            <a:ext cx="4066903" cy="4198778"/>
          </a:xfrm>
          <a:prstGeom prst="rect">
            <a:avLst/>
          </a:prstGeom>
          <a:noFill/>
        </p:spPr>
        <p:txBody>
          <a:bodyPr wrap="square">
            <a:spAutoFit/>
          </a:bodyPr>
          <a:lstStyle/>
          <a:p>
            <a:pPr defTabSz="844083" fontAlgn="ctr">
              <a:lnSpc>
                <a:spcPct val="150000"/>
              </a:lnSpc>
              <a:defRPr/>
            </a:pPr>
            <a:r>
              <a:rPr lang="en-US" altLang="ja-JP" sz="1400" b="1" dirty="0">
                <a:latin typeface="BIZ UDPゴシック" panose="020B0400000000000000" pitchFamily="50" charset="-128"/>
                <a:ea typeface="BIZ UDPゴシック" panose="020B0400000000000000" pitchFamily="50" charset="-128"/>
              </a:rPr>
              <a:t>(5)</a:t>
            </a:r>
            <a:r>
              <a:rPr lang="ja-JP" altLang="en-US" sz="1400" b="1" dirty="0">
                <a:latin typeface="BIZ UDPゴシック" panose="020B0400000000000000" pitchFamily="50" charset="-128"/>
                <a:ea typeface="BIZ UDPゴシック" panose="020B0400000000000000" pitchFamily="50" charset="-128"/>
              </a:rPr>
              <a:t>問題発生の原因を明確化した課題設定</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提示する課題の発生原因を明確にしていない場合は、原因把握の手間が連携事業者にかかり</a:t>
            </a:r>
            <a:r>
              <a:rPr lang="ja-JP" altLang="en-US" sz="1400" dirty="0">
                <a:latin typeface="BIZ UDPゴシック" panose="020B0400000000000000" pitchFamily="50" charset="-128"/>
                <a:ea typeface="BIZ UDPゴシック" panose="020B0400000000000000" pitchFamily="50" charset="-128"/>
              </a:rPr>
              <a:t>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誤った原因に基づき検討</a:t>
            </a:r>
            <a:r>
              <a:rPr lang="ja-JP" altLang="en-US" sz="1400" dirty="0">
                <a:latin typeface="BIZ UDPゴシック" panose="020B0400000000000000" pitchFamily="50" charset="-128"/>
                <a:ea typeface="BIZ UDPゴシック" panose="020B0400000000000000" pitchFamily="50" charset="-128"/>
              </a:rPr>
              <a:t>すれ</a:t>
            </a:r>
            <a:r>
              <a:rPr lang="ja-JP" altLang="en-US" sz="1400" b="0" dirty="0">
                <a:solidFill>
                  <a:schemeClr val="tx1"/>
                </a:solidFill>
                <a:latin typeface="BIZ UDPゴシック" panose="020B0400000000000000" pitchFamily="50" charset="-128"/>
                <a:ea typeface="BIZ UDPゴシック" panose="020B0400000000000000" pitchFamily="50" charset="-128"/>
              </a:rPr>
              <a:t>ば、自治体が期待するソリューションやサービス・プロダクトから的外れなアウトプットになりかねません。</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「良い課題」とするためには、事前に課題の発生する根本原因を可能な限り明確化し、自治体、連携事業者双方でその情報を十分に共有しておく必要があります。</a:t>
            </a:r>
          </a:p>
          <a:p>
            <a:pPr marL="360363" indent="-285750">
              <a:lnSpc>
                <a:spcPts val="2000"/>
              </a:lnSpc>
              <a:spcBef>
                <a:spcPts val="600"/>
              </a:spcBef>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原因把握のための十分なデータを自治体が保有し、開示可能な状態であれば、そのデータを公開</a:t>
            </a:r>
            <a:r>
              <a:rPr lang="ja-JP" altLang="en-US" sz="1400" dirty="0">
                <a:latin typeface="BIZ UDPゴシック" panose="020B0400000000000000" pitchFamily="50" charset="-128"/>
                <a:ea typeface="BIZ UDPゴシック" panose="020B0400000000000000" pitchFamily="50" charset="-128"/>
              </a:rPr>
              <a:t>し</a:t>
            </a:r>
            <a:r>
              <a:rPr lang="ja-JP" altLang="en-US" sz="1400" dirty="0">
                <a:solidFill>
                  <a:schemeClr val="tx1"/>
                </a:solidFill>
                <a:latin typeface="BIZ UDPゴシック" panose="020B0400000000000000" pitchFamily="50" charset="-128"/>
                <a:ea typeface="BIZ UDPゴシック" panose="020B0400000000000000" pitchFamily="50" charset="-128"/>
              </a:rPr>
              <a:t>、当該原因の分析自体を民間事業者に委ねることも考えられます。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4B64089-3661-21A9-698A-BBF2F563ED98}"/>
              </a:ext>
            </a:extLst>
          </p:cNvPr>
          <p:cNvSpPr txBox="1"/>
          <p:nvPr/>
        </p:nvSpPr>
        <p:spPr>
          <a:xfrm>
            <a:off x="4572000" y="1346611"/>
            <a:ext cx="4066903" cy="3865354"/>
          </a:xfrm>
          <a:prstGeom prst="rect">
            <a:avLst/>
          </a:prstGeom>
          <a:noFill/>
        </p:spPr>
        <p:txBody>
          <a:bodyPr wrap="square">
            <a:spAutoFit/>
          </a:bodyPr>
          <a:lstStyle/>
          <a:p>
            <a:pPr defTabSz="844083" fontAlgn="ctr">
              <a:lnSpc>
                <a:spcPct val="150000"/>
              </a:lnSpc>
              <a:defRPr/>
            </a:pPr>
            <a:r>
              <a:rPr lang="en-US" altLang="ja-JP" sz="1400" b="1" dirty="0">
                <a:latin typeface="BIZ UDPゴシック" panose="020B0400000000000000" pitchFamily="50" charset="-128"/>
                <a:ea typeface="BIZ UDPゴシック" panose="020B0400000000000000" pitchFamily="50" charset="-128"/>
              </a:rPr>
              <a:t>(6)</a:t>
            </a:r>
            <a:r>
              <a:rPr lang="ja-JP" altLang="en-US" sz="1400" b="1" dirty="0">
                <a:solidFill>
                  <a:schemeClr val="tx1"/>
                </a:solidFill>
                <a:latin typeface="BIZ UDPゴシック" panose="020B0400000000000000" pitchFamily="50" charset="-128"/>
                <a:ea typeface="BIZ UDPゴシック" panose="020B0400000000000000" pitchFamily="50" charset="-128"/>
              </a:rPr>
              <a:t>民間事業者のマネタイズを想定した課題</a:t>
            </a:r>
            <a:r>
              <a:rPr lang="ja-JP" altLang="en-US" sz="1400" b="1" dirty="0">
                <a:latin typeface="BIZ UDPゴシック" panose="020B0400000000000000" pitchFamily="50" charset="-128"/>
                <a:ea typeface="BIZ UDPゴシック" panose="020B0400000000000000" pitchFamily="50" charset="-128"/>
              </a:rPr>
              <a:t>設定</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LIPでは、実証実験で検証したサービス・プロダクトが、その後、</a:t>
            </a:r>
            <a:r>
              <a:rPr lang="ja-JP" altLang="en-US" sz="1400" dirty="0">
                <a:solidFill>
                  <a:schemeClr val="tx1"/>
                </a:solidFill>
                <a:latin typeface="BIZ UDPゴシック" panose="020B0400000000000000" pitchFamily="50" charset="-128"/>
                <a:ea typeface="BIZ UDPゴシック" panose="020B0400000000000000" pitchFamily="50" charset="-128"/>
              </a:rPr>
              <a:t>実施自治体に限らず社会で実装が可能となることで、より広範な地域課題の解決と、連携事業者にとってのビジネスチャンスの両立を目指すもの</a:t>
            </a:r>
            <a:r>
              <a:rPr lang="ja-JP" altLang="en-US" sz="1400" b="0" dirty="0">
                <a:solidFill>
                  <a:schemeClr val="tx1"/>
                </a:solidFill>
                <a:latin typeface="BIZ UDPゴシック" panose="020B0400000000000000" pitchFamily="50" charset="-128"/>
                <a:ea typeface="BIZ UDPゴシック" panose="020B0400000000000000" pitchFamily="50" charset="-128"/>
              </a:rPr>
              <a:t>です。 </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「良い課題」のひとつとして</a:t>
            </a:r>
            <a:r>
              <a:rPr lang="ja-JP" altLang="en-US" sz="1400" dirty="0">
                <a:latin typeface="BIZ UDPゴシック" panose="020B0400000000000000" pitchFamily="50" charset="-128"/>
                <a:ea typeface="BIZ UDPゴシック" panose="020B0400000000000000" pitchFamily="50" charset="-128"/>
              </a:rPr>
              <a:t>考えられるのは</a:t>
            </a:r>
            <a:r>
              <a:rPr lang="ja-JP" altLang="en-US" sz="1400" b="0" dirty="0">
                <a:solidFill>
                  <a:schemeClr val="tx1"/>
                </a:solidFill>
                <a:latin typeface="BIZ UDPゴシック" panose="020B0400000000000000" pitchFamily="50" charset="-128"/>
                <a:ea typeface="BIZ UDPゴシック" panose="020B0400000000000000" pitchFamily="50" charset="-128"/>
              </a:rPr>
              <a:t>、連携事業者が将来的にマネタイズできる地域課題です。</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特定の地域に限定されているなどサービスの対象となりうるマーケット規模が不十分ではないか、及びサービスの有料化が可能であるかといった視点に立ち精査する必要があります。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B0B5527-67BE-7097-0E3C-FE52FD1296A5}"/>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EF2E2125-1CE1-02DC-3D6C-D1C21D9841F7}"/>
              </a:ext>
            </a:extLst>
          </p:cNvPr>
          <p:cNvSpPr/>
          <p:nvPr/>
        </p:nvSpPr>
        <p:spPr bwMode="auto">
          <a:xfrm>
            <a:off x="225946" y="512513"/>
            <a:ext cx="6322900" cy="412346"/>
          </a:xfrm>
          <a:prstGeom prst="homePlate">
            <a:avLst/>
          </a:prstGeom>
          <a:solidFill>
            <a:srgbClr val="0E58C4"/>
          </a:solidFill>
          <a:ln w="28575" cap="flat" cmpd="sng" algn="ctr">
            <a:solidFill>
              <a:schemeClr val="accent1"/>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①</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自治体が</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LIP</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で解決したい課題を設定するフェーズ</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F7CB5D-0BFB-9515-9CE4-DEC680F89101}"/>
              </a:ext>
            </a:extLst>
          </p:cNvPr>
          <p:cNvSpPr txBox="1"/>
          <p:nvPr/>
        </p:nvSpPr>
        <p:spPr>
          <a:xfrm>
            <a:off x="225946" y="947719"/>
            <a:ext cx="5332845" cy="398892"/>
          </a:xfrm>
          <a:prstGeom prst="rect">
            <a:avLst/>
          </a:prstGeom>
          <a:noFill/>
        </p:spPr>
        <p:txBody>
          <a:bodyPr wrap="square">
            <a:spAutoFit/>
          </a:bodyPr>
          <a:lstStyle/>
          <a:p>
            <a:pPr marL="285750" indent="-285750">
              <a:lnSpc>
                <a:spcPct val="150000"/>
              </a:lnSpc>
              <a:buClr>
                <a:schemeClr val="bg2">
                  <a:lumMod val="50000"/>
                </a:schemeClr>
              </a:buClr>
              <a:buFont typeface="Wingdings" panose="05000000000000000000" pitchFamily="2" charset="2"/>
              <a:buChar char="l"/>
            </a:pPr>
            <a:r>
              <a:rPr lang="ja-JP" altLang="en-US" sz="1600" b="1" u="sng" dirty="0">
                <a:solidFill>
                  <a:srgbClr val="000000"/>
                </a:solidFill>
                <a:latin typeface="BIZ UDPゴシック" panose="020B0400000000000000" pitchFamily="50" charset="-128"/>
                <a:ea typeface="BIZ UDPゴシック" panose="020B0400000000000000" pitchFamily="50" charset="-128"/>
              </a:rPr>
              <a:t>良い課題を設定するための留意点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8370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FA68F-B003-9067-7879-E2C8070F4FD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7ABD5F-17C2-50E0-4BF9-DD1691EBB9E2}"/>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21</a:t>
            </a:fld>
            <a:endParaRPr kumimoji="1" lang="ja-JP" altLang="en-US" dirty="0"/>
          </a:p>
        </p:txBody>
      </p:sp>
      <p:sp>
        <p:nvSpPr>
          <p:cNvPr id="8" name="テキスト ボックス 7">
            <a:extLst>
              <a:ext uri="{FF2B5EF4-FFF2-40B4-BE49-F238E27FC236}">
                <a16:creationId xmlns:a16="http://schemas.microsoft.com/office/drawing/2014/main" id="{5E5DD033-ECFB-ADBF-1CD4-A54F9C19827A}"/>
              </a:ext>
            </a:extLst>
          </p:cNvPr>
          <p:cNvSpPr txBox="1"/>
          <p:nvPr/>
        </p:nvSpPr>
        <p:spPr>
          <a:xfrm>
            <a:off x="8763362" y="0"/>
            <a:ext cx="369332" cy="1435649"/>
          </a:xfrm>
          <a:prstGeom prst="rect">
            <a:avLst/>
          </a:prstGeom>
          <a:solidFill>
            <a:schemeClr val="bg2">
              <a:lumMod val="50000"/>
            </a:schemeClr>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①課題設計フェーズ</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0CE9594-6935-9776-7FA5-C61AC1F56989}"/>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4DB87DC-F6E8-F790-9733-CC20A2406D42}"/>
              </a:ext>
            </a:extLst>
          </p:cNvPr>
          <p:cNvSpPr txBox="1"/>
          <p:nvPr/>
        </p:nvSpPr>
        <p:spPr>
          <a:xfrm>
            <a:off x="253097" y="1388096"/>
            <a:ext cx="4066903" cy="3896131"/>
          </a:xfrm>
          <a:prstGeom prst="rect">
            <a:avLst/>
          </a:prstGeom>
          <a:noFill/>
        </p:spPr>
        <p:txBody>
          <a:bodyPr wrap="square">
            <a:spAutoFit/>
          </a:bodyPr>
          <a:lstStyle/>
          <a:p>
            <a:pPr marL="263525" indent="-263525" defTabSz="844083" fontAlgn="ctr">
              <a:defRPr/>
            </a:pPr>
            <a:r>
              <a:rPr lang="en-US" altLang="ja-JP" sz="1400" b="1" dirty="0">
                <a:solidFill>
                  <a:schemeClr val="tx1"/>
                </a:solidFill>
                <a:latin typeface="BIZ UDPゴシック" panose="020B0400000000000000" pitchFamily="50" charset="-128"/>
                <a:ea typeface="BIZ UDPゴシック" panose="020B0400000000000000" pitchFamily="50" charset="-128"/>
              </a:rPr>
              <a:t>(7)</a:t>
            </a:r>
            <a:r>
              <a:rPr lang="ja-JP" altLang="en-US" sz="1400" b="1" dirty="0">
                <a:solidFill>
                  <a:schemeClr val="tx1"/>
                </a:solidFill>
                <a:latin typeface="BIZ UDPゴシック" panose="020B0400000000000000" pitchFamily="50" charset="-128"/>
                <a:ea typeface="BIZ UDPゴシック" panose="020B0400000000000000" pitchFamily="50" charset="-128"/>
              </a:rPr>
              <a:t>多様なアプローチや柔軟なソリューションが可能な課題</a:t>
            </a:r>
            <a:r>
              <a:rPr lang="ja-JP" altLang="en-US" sz="1400" b="1" dirty="0">
                <a:latin typeface="BIZ UDPゴシック" panose="020B0400000000000000" pitchFamily="50" charset="-128"/>
                <a:ea typeface="BIZ UDPゴシック" panose="020B0400000000000000" pitchFamily="50" charset="-128"/>
              </a:rPr>
              <a:t>設定</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対象とする課題の解決策が、</a:t>
            </a:r>
            <a:r>
              <a:rPr lang="en-US" altLang="ja-JP" sz="1400" dirty="0">
                <a:solidFill>
                  <a:schemeClr val="tx1"/>
                </a:solidFill>
                <a:latin typeface="BIZ UDPゴシック" panose="020B0400000000000000" pitchFamily="50" charset="-128"/>
                <a:ea typeface="BIZ UDPゴシック" panose="020B0400000000000000" pitchFamily="50" charset="-128"/>
              </a:rPr>
              <a:t>LIP</a:t>
            </a:r>
            <a:r>
              <a:rPr lang="ja-JP" altLang="en-US" sz="1400" dirty="0">
                <a:solidFill>
                  <a:schemeClr val="tx1"/>
                </a:solidFill>
                <a:latin typeface="BIZ UDPゴシック" panose="020B0400000000000000" pitchFamily="50" charset="-128"/>
                <a:ea typeface="BIZ UDPゴシック" panose="020B0400000000000000" pitchFamily="50" charset="-128"/>
              </a:rPr>
              <a:t>担当課、所管課などの間で限定されていない課題こそが、連携事業者の技術・アイデア活用の余地があり、</a:t>
            </a:r>
            <a:r>
              <a:rPr lang="en-US" altLang="ja-JP" sz="1400" dirty="0">
                <a:solidFill>
                  <a:schemeClr val="tx1"/>
                </a:solidFill>
                <a:latin typeface="BIZ UDPゴシック" panose="020B0400000000000000" pitchFamily="50" charset="-128"/>
                <a:ea typeface="BIZ UDPゴシック" panose="020B0400000000000000" pitchFamily="50" charset="-128"/>
              </a:rPr>
              <a:t>LIP </a:t>
            </a:r>
            <a:r>
              <a:rPr lang="ja-JP" altLang="en-US" sz="1400" dirty="0">
                <a:solidFill>
                  <a:schemeClr val="tx1"/>
                </a:solidFill>
                <a:latin typeface="BIZ UDPゴシック" panose="020B0400000000000000" pitchFamily="50" charset="-128"/>
                <a:ea typeface="BIZ UDPゴシック" panose="020B0400000000000000" pitchFamily="50" charset="-128"/>
              </a:rPr>
              <a:t>による効果が期待できる「良い課題」です。</a:t>
            </a:r>
          </a:p>
          <a:p>
            <a:pPr marL="3603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「これまでの</a:t>
            </a:r>
            <a:r>
              <a:rPr lang="ja-JP" altLang="en-US" sz="1400" dirty="0">
                <a:solidFill>
                  <a:schemeClr val="tx1"/>
                </a:solidFill>
                <a:latin typeface="BIZ UDPゴシック" panose="020B0400000000000000" pitchFamily="50" charset="-128"/>
                <a:ea typeface="BIZ UDPゴシック" panose="020B0400000000000000" pitchFamily="50" charset="-128"/>
              </a:rPr>
              <a:t>公民連携事業と</a:t>
            </a:r>
            <a:r>
              <a:rPr lang="en-US" altLang="ja-JP" sz="1400" dirty="0">
                <a:solidFill>
                  <a:schemeClr val="tx1"/>
                </a:solidFill>
                <a:latin typeface="BIZ UDPゴシック" panose="020B0400000000000000" pitchFamily="50" charset="-128"/>
                <a:ea typeface="BIZ UDPゴシック" panose="020B0400000000000000" pitchFamily="50" charset="-128"/>
              </a:rPr>
              <a:t>LIP</a:t>
            </a:r>
            <a:r>
              <a:rPr lang="ja-JP" altLang="en-US" sz="1400" dirty="0">
                <a:solidFill>
                  <a:schemeClr val="tx1"/>
                </a:solidFill>
                <a:latin typeface="BIZ UDPゴシック" panose="020B0400000000000000" pitchFamily="50" charset="-128"/>
                <a:ea typeface="BIZ UDPゴシック" panose="020B0400000000000000" pitchFamily="50" charset="-128"/>
              </a:rPr>
              <a:t>はどう違うのか？」で見た通り、解決策が限定できる課題であれば、仕様書を示して事業を実施することが適して</a:t>
            </a:r>
            <a:r>
              <a:rPr lang="ja-JP" altLang="en-US" sz="1400" dirty="0">
                <a:latin typeface="BIZ UDPゴシック" panose="020B0400000000000000" pitchFamily="50" charset="-128"/>
                <a:ea typeface="BIZ UDPゴシック" panose="020B0400000000000000" pitchFamily="50" charset="-128"/>
              </a:rPr>
              <a:t>います。</a:t>
            </a:r>
            <a:r>
              <a:rPr lang="en-US" altLang="ja-JP" sz="1400" dirty="0">
                <a:solidFill>
                  <a:schemeClr val="tx1"/>
                </a:solidFill>
                <a:latin typeface="BIZ UDPゴシック" panose="020B0400000000000000" pitchFamily="50" charset="-128"/>
                <a:ea typeface="BIZ UDPゴシック" panose="020B0400000000000000" pitchFamily="50" charset="-128"/>
              </a:rPr>
              <a:t>LIP</a:t>
            </a:r>
            <a:r>
              <a:rPr lang="ja-JP" altLang="en-US" sz="1400" dirty="0">
                <a:solidFill>
                  <a:schemeClr val="tx1"/>
                </a:solidFill>
                <a:latin typeface="BIZ UDPゴシック" panose="020B0400000000000000" pitchFamily="50" charset="-128"/>
                <a:ea typeface="BIZ UDPゴシック" panose="020B0400000000000000" pitchFamily="50" charset="-128"/>
              </a:rPr>
              <a:t>では、そうした解決策を限定しない（できない）課題であるからこそ、新たなソリューションやサービス・プロダクトを期待し、その実現のために自治体と連携事業者が協働で実証実験を実施するのです。</a:t>
            </a:r>
          </a:p>
        </p:txBody>
      </p:sp>
      <p:sp>
        <p:nvSpPr>
          <p:cNvPr id="7" name="テキスト ボックス 6">
            <a:extLst>
              <a:ext uri="{FF2B5EF4-FFF2-40B4-BE49-F238E27FC236}">
                <a16:creationId xmlns:a16="http://schemas.microsoft.com/office/drawing/2014/main" id="{4F117317-0B70-ED23-D653-B75917DD2AA2}"/>
              </a:ext>
            </a:extLst>
          </p:cNvPr>
          <p:cNvSpPr txBox="1"/>
          <p:nvPr/>
        </p:nvSpPr>
        <p:spPr>
          <a:xfrm>
            <a:off x="4501064" y="1285596"/>
            <a:ext cx="4066903" cy="4491166"/>
          </a:xfrm>
          <a:prstGeom prst="rect">
            <a:avLst/>
          </a:prstGeom>
          <a:noFill/>
        </p:spPr>
        <p:txBody>
          <a:bodyPr wrap="square">
            <a:spAutoFit/>
          </a:bodyPr>
          <a:lstStyle/>
          <a:p>
            <a:pPr defTabSz="844083" fontAlgn="ctr">
              <a:lnSpc>
                <a:spcPts val="2200"/>
              </a:lnSpc>
              <a:defRPr/>
            </a:pPr>
            <a:r>
              <a:rPr lang="en-US" altLang="ja-JP" sz="1400" b="1" dirty="0">
                <a:solidFill>
                  <a:srgbClr val="000000"/>
                </a:solidFill>
                <a:latin typeface="BIZ UDPゴシック" panose="020B0400000000000000" pitchFamily="50" charset="-128"/>
                <a:ea typeface="BIZ UDPゴシック" panose="020B0400000000000000" pitchFamily="50" charset="-128"/>
              </a:rPr>
              <a:t>(8)</a:t>
            </a:r>
            <a:r>
              <a:rPr lang="ja-JP" altLang="en-US" sz="1400" b="1" dirty="0">
                <a:solidFill>
                  <a:srgbClr val="000000"/>
                </a:solidFill>
                <a:latin typeface="BIZ UDPゴシック" panose="020B0400000000000000" pitchFamily="50" charset="-128"/>
                <a:ea typeface="BIZ UDPゴシック" panose="020B0400000000000000" pitchFamily="50" charset="-128"/>
              </a:rPr>
              <a:t>迷ったら</a:t>
            </a:r>
            <a:r>
              <a:rPr lang="ja-JP" altLang="en-US" sz="1400" b="1" dirty="0">
                <a:latin typeface="BIZ UDPゴシック" panose="020B0400000000000000" pitchFamily="50" charset="-128"/>
                <a:ea typeface="BIZ UDPゴシック" panose="020B0400000000000000" pitchFamily="50" charset="-128"/>
              </a:rPr>
              <a:t>支援事業者</a:t>
            </a:r>
            <a:r>
              <a:rPr kumimoji="1" lang="ja-JP" altLang="en-US" sz="1400" baseline="30000" dirty="0">
                <a:solidFill>
                  <a:srgbClr val="000000"/>
                </a:solidFill>
                <a:latin typeface="BIZ UDPゴシック" panose="020B0400000000000000" pitchFamily="50" charset="-128"/>
                <a:ea typeface="BIZ UDPゴシック" panose="020B0400000000000000" pitchFamily="50" charset="-128"/>
              </a:rPr>
              <a:t>（注）</a:t>
            </a:r>
            <a:r>
              <a:rPr lang="ja-JP" altLang="en-US" sz="1400" b="1" dirty="0">
                <a:latin typeface="BIZ UDPゴシック" panose="020B0400000000000000" pitchFamily="50" charset="-128"/>
                <a:ea typeface="BIZ UDPゴシック" panose="020B0400000000000000" pitchFamily="50" charset="-128"/>
              </a:rPr>
              <a:t>に相談</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課題所管部署への説明会などにおいて所管課が課題を提出しやすくなるような仕組みを支援事業者とのディスカッションを通じて作り上げていくことが考えられます。</a:t>
            </a:r>
          </a:p>
          <a:p>
            <a:pPr marL="3603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支援事業者には、支援課題所管部署へのヒアリング、課題の優先度付け、ブラッシュアップに関するアドバイスを求めます。　</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自治体が抱える課題をより明確に示すこと自体が、スタートアップなどの連携事業者にとって価値のあるものだといえます。</a:t>
            </a:r>
          </a:p>
          <a:p>
            <a:pPr marL="3603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連携事業者にとって提案に柔軟性を持たせることで自治体の気づかない課題を発見できるメリットもあるため、連携事業者に課題を提案してもらうフリー課題部門を設けるなどにより、バランスをとることも重要です。　</a:t>
            </a:r>
          </a:p>
        </p:txBody>
      </p:sp>
      <p:sp>
        <p:nvSpPr>
          <p:cNvPr id="12" name="テキスト ボックス 11">
            <a:extLst>
              <a:ext uri="{FF2B5EF4-FFF2-40B4-BE49-F238E27FC236}">
                <a16:creationId xmlns:a16="http://schemas.microsoft.com/office/drawing/2014/main" id="{9A7D96ED-C861-2E64-F8EA-65879E8D46D5}"/>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C954310-5966-433C-8FA8-C7B6D9F3AAAE}"/>
              </a:ext>
            </a:extLst>
          </p:cNvPr>
          <p:cNvSpPr txBox="1"/>
          <p:nvPr/>
        </p:nvSpPr>
        <p:spPr>
          <a:xfrm>
            <a:off x="4572000" y="5879262"/>
            <a:ext cx="4376028" cy="400110"/>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（注）</a:t>
            </a:r>
            <a:r>
              <a:rPr lang="ja-JP" altLang="en-US" sz="1000" dirty="0">
                <a:solidFill>
                  <a:schemeClr val="tx1"/>
                </a:solidFill>
                <a:latin typeface="BIZ UDPゴシック" panose="020B0400000000000000" pitchFamily="50" charset="-128"/>
                <a:ea typeface="BIZ UDPゴシック" panose="020B0400000000000000" pitchFamily="50" charset="-128"/>
              </a:rPr>
              <a:t>具体の支援については</a:t>
            </a:r>
            <a:r>
              <a:rPr lang="en-US" altLang="ja-JP" sz="1000" dirty="0">
                <a:latin typeface="BIZ UDPゴシック" panose="020B0400000000000000" pitchFamily="50" charset="-128"/>
                <a:ea typeface="BIZ UDPゴシック" panose="020B0400000000000000" pitchFamily="50" charset="-128"/>
              </a:rPr>
              <a:t>P.2</a:t>
            </a:r>
            <a:r>
              <a:rPr lang="ja-JP" altLang="en-US" sz="1000" dirty="0">
                <a:latin typeface="BIZ UDPゴシック" panose="020B0400000000000000" pitchFamily="50" charset="-128"/>
                <a:ea typeface="BIZ UDPゴシック" panose="020B0400000000000000" pitchFamily="50" charset="-128"/>
              </a:rPr>
              <a:t>９</a:t>
            </a:r>
            <a:r>
              <a:rPr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rgbClr val="000000"/>
                </a:solidFill>
                <a:latin typeface="BIZ UDPゴシック" panose="020B0400000000000000" pitchFamily="50" charset="-128"/>
                <a:ea typeface="BIZ UDPゴシック" panose="020B0400000000000000" pitchFamily="50" charset="-128"/>
              </a:rPr>
              <a:t>事例：民間の</a:t>
            </a:r>
            <a:r>
              <a:rPr lang="ja-JP" altLang="en-US" sz="1000" dirty="0">
                <a:solidFill>
                  <a:srgbClr val="000000"/>
                </a:solidFill>
                <a:latin typeface="BIZ UDPゴシック" panose="020B0400000000000000" pitchFamily="50" charset="-128"/>
                <a:ea typeface="BIZ UDPゴシック" panose="020B0400000000000000" pitchFamily="50" charset="-128"/>
              </a:rPr>
              <a:t>マッチングサービス</a:t>
            </a:r>
            <a:r>
              <a:rPr lang="ja-JP" altLang="en-US" sz="1000" dirty="0">
                <a:solidFill>
                  <a:schemeClr val="tx1"/>
                </a:solidFill>
                <a:latin typeface="BIZ UDPゴシック" panose="020B0400000000000000" pitchFamily="50" charset="-128"/>
                <a:ea typeface="BIZ UDPゴシック" panose="020B0400000000000000" pitchFamily="50" charset="-128"/>
              </a:rPr>
              <a:t>」などを参照</a:t>
            </a:r>
            <a:endParaRPr lang="en-US" altLang="ja-JP" sz="1000" dirty="0">
              <a:latin typeface="BIZ UDPゴシック" panose="020B0400000000000000" pitchFamily="50" charset="-128"/>
              <a:ea typeface="BIZ UDPゴシック" panose="020B0400000000000000" pitchFamily="50" charset="-128"/>
            </a:endParaRPr>
          </a:p>
        </p:txBody>
      </p:sp>
      <p:sp>
        <p:nvSpPr>
          <p:cNvPr id="9" name="ホームベース 10">
            <a:extLst>
              <a:ext uri="{FF2B5EF4-FFF2-40B4-BE49-F238E27FC236}">
                <a16:creationId xmlns:a16="http://schemas.microsoft.com/office/drawing/2014/main" id="{D54134C7-46FC-2A7A-E011-7649BE568BDC}"/>
              </a:ext>
            </a:extLst>
          </p:cNvPr>
          <p:cNvSpPr/>
          <p:nvPr/>
        </p:nvSpPr>
        <p:spPr bwMode="auto">
          <a:xfrm>
            <a:off x="225946" y="512513"/>
            <a:ext cx="6322900" cy="412346"/>
          </a:xfrm>
          <a:prstGeom prst="homePlate">
            <a:avLst/>
          </a:prstGeom>
          <a:solidFill>
            <a:srgbClr val="0E58C4"/>
          </a:solidFill>
          <a:ln w="28575" cap="flat" cmpd="sng" algn="ctr">
            <a:solidFill>
              <a:schemeClr val="accent1"/>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①</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自治体が</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LIP</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で解決したい課題を設定するフェーズ</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AEF04A9-7750-A4D3-B4FA-DB9C12E8278A}"/>
              </a:ext>
            </a:extLst>
          </p:cNvPr>
          <p:cNvSpPr txBox="1"/>
          <p:nvPr/>
        </p:nvSpPr>
        <p:spPr>
          <a:xfrm>
            <a:off x="225946" y="947719"/>
            <a:ext cx="5332845" cy="398892"/>
          </a:xfrm>
          <a:prstGeom prst="rect">
            <a:avLst/>
          </a:prstGeom>
          <a:noFill/>
        </p:spPr>
        <p:txBody>
          <a:bodyPr wrap="square">
            <a:spAutoFit/>
          </a:bodyPr>
          <a:lstStyle/>
          <a:p>
            <a:pPr marL="285750" indent="-285750">
              <a:lnSpc>
                <a:spcPct val="150000"/>
              </a:lnSpc>
              <a:buClr>
                <a:schemeClr val="bg2">
                  <a:lumMod val="50000"/>
                </a:schemeClr>
              </a:buClr>
              <a:buFont typeface="Wingdings" panose="05000000000000000000" pitchFamily="2" charset="2"/>
              <a:buChar char="l"/>
            </a:pPr>
            <a:r>
              <a:rPr lang="ja-JP" altLang="en-US" sz="1600" b="1" u="sng" dirty="0">
                <a:solidFill>
                  <a:srgbClr val="000000"/>
                </a:solidFill>
                <a:latin typeface="BIZ UDPゴシック" panose="020B0400000000000000" pitchFamily="50" charset="-128"/>
                <a:ea typeface="BIZ UDPゴシック" panose="020B0400000000000000" pitchFamily="50" charset="-128"/>
              </a:rPr>
              <a:t>良い課題を設定するための留意点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8285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B4DD-A22C-C28F-9ABA-DA5DD6A5EEF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AC16F5-4433-6843-63AB-DBCE8CFFE6A1}"/>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22</a:t>
            </a:fld>
            <a:endParaRPr kumimoji="1" lang="ja-JP" altLang="en-US"/>
          </a:p>
        </p:txBody>
      </p:sp>
      <p:sp>
        <p:nvSpPr>
          <p:cNvPr id="8" name="テキスト ボックス 7">
            <a:extLst>
              <a:ext uri="{FF2B5EF4-FFF2-40B4-BE49-F238E27FC236}">
                <a16:creationId xmlns:a16="http://schemas.microsoft.com/office/drawing/2014/main" id="{BE9079DC-2B3C-BA3B-5ABE-D76C62E64203}"/>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2" name="TextBox 30">
            <a:extLst>
              <a:ext uri="{FF2B5EF4-FFF2-40B4-BE49-F238E27FC236}">
                <a16:creationId xmlns:a16="http://schemas.microsoft.com/office/drawing/2014/main" id="{4E048572-7A56-9E9F-5F4A-30CE76658E8F}"/>
              </a:ext>
            </a:extLst>
          </p:cNvPr>
          <p:cNvSpPr txBox="1"/>
          <p:nvPr/>
        </p:nvSpPr>
        <p:spPr>
          <a:xfrm>
            <a:off x="386453" y="973105"/>
            <a:ext cx="8171189" cy="338554"/>
          </a:xfrm>
          <a:prstGeom prst="rect">
            <a:avLst/>
          </a:prstGeom>
          <a:noFill/>
        </p:spPr>
        <p:txBody>
          <a:bodyPr wrap="square" lIns="0" rIns="0" rtlCol="0" anchor="b">
            <a:spAutoFit/>
          </a:bodyPr>
          <a:lstStyle/>
          <a:p>
            <a:r>
              <a:rPr lang="ja-JP" altLang="en-US" sz="1600" b="1">
                <a:solidFill>
                  <a:srgbClr val="000000"/>
                </a:solidFill>
                <a:latin typeface="BIZ UDPゴシック" panose="020B0400000000000000" pitchFamily="50" charset="-128"/>
                <a:ea typeface="BIZ UDPゴシック" panose="020B0400000000000000" pitchFamily="50" charset="-128"/>
              </a:rPr>
              <a:t>「良い出会い」をつくり、課題に対して最適なプロジェクトをマッチングする</a:t>
            </a:r>
            <a:endParaRPr lang="en-US" altLang="ja-JP" sz="1600" b="1">
              <a:solidFill>
                <a:srgbClr val="000000"/>
              </a:solidFill>
              <a:latin typeface="BIZ UDPゴシック" panose="020B0400000000000000" pitchFamily="50" charset="-128"/>
              <a:ea typeface="BIZ UDPゴシック" panose="020B0400000000000000" pitchFamily="50" charset="-128"/>
            </a:endParaRPr>
          </a:p>
        </p:txBody>
      </p:sp>
      <p:sp>
        <p:nvSpPr>
          <p:cNvPr id="13" name="Rectangle: Rounded Corners 47">
            <a:extLst>
              <a:ext uri="{FF2B5EF4-FFF2-40B4-BE49-F238E27FC236}">
                <a16:creationId xmlns:a16="http://schemas.microsoft.com/office/drawing/2014/main" id="{62A8E7E3-CB9B-1B83-3560-40303853B75C}"/>
              </a:ext>
            </a:extLst>
          </p:cNvPr>
          <p:cNvSpPr/>
          <p:nvPr/>
        </p:nvSpPr>
        <p:spPr>
          <a:xfrm>
            <a:off x="223502" y="965410"/>
            <a:ext cx="82358" cy="346249"/>
          </a:xfrm>
          <a:prstGeom prst="roundRect">
            <a:avLst>
              <a:gd name="adj" fmla="val 27600"/>
            </a:avLst>
          </a:prstGeom>
          <a:solidFill>
            <a:srgbClr val="92D050"/>
          </a:solidFill>
          <a:ln w="12700" cap="flat" cmpd="sng" algn="ctr">
            <a:solidFill>
              <a:srgbClr val="92D05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ホームベース 10">
            <a:extLst>
              <a:ext uri="{FF2B5EF4-FFF2-40B4-BE49-F238E27FC236}">
                <a16:creationId xmlns:a16="http://schemas.microsoft.com/office/drawing/2014/main" id="{DCF09035-F5D2-2727-943E-4AC43BD7005C}"/>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FD65EC6-681E-2FD0-409A-2013E60BBF72}"/>
              </a:ext>
            </a:extLst>
          </p:cNvPr>
          <p:cNvSpPr txBox="1"/>
          <p:nvPr/>
        </p:nvSpPr>
        <p:spPr>
          <a:xfrm>
            <a:off x="223502" y="1367600"/>
            <a:ext cx="8334140" cy="1490344"/>
          </a:xfrm>
          <a:prstGeom prst="rect">
            <a:avLst/>
          </a:prstGeom>
          <a:noFill/>
        </p:spPr>
        <p:txBody>
          <a:bodyPr wrap="square">
            <a:spAutoFit/>
          </a:bodyPr>
          <a:lstStyle/>
          <a:p>
            <a:pPr marL="285750" indent="-285750" algn="l">
              <a:lnSpc>
                <a:spcPts val="2000"/>
              </a:lnSpc>
              <a:buFont typeface="Arial" panose="020B0604020202020204" pitchFamily="34" charset="0"/>
              <a:buChar char="•"/>
            </a:pPr>
            <a:r>
              <a:rPr lang="en-US" altLang="ja-JP" sz="1400" b="0" i="0" u="none" strike="noStrike" baseline="0" dirty="0">
                <a:latin typeface="BIZ UDPゴシック" panose="020B0400000000000000" pitchFamily="50" charset="-128"/>
                <a:ea typeface="BIZ UDPゴシック" panose="020B0400000000000000" pitchFamily="50" charset="-128"/>
              </a:rPr>
              <a:t>LIP</a:t>
            </a:r>
            <a:r>
              <a:rPr lang="ja-JP" altLang="en-US" sz="1400" b="0" i="0" u="none" strike="noStrike" baseline="0" dirty="0">
                <a:latin typeface="BIZ UDPゴシック" panose="020B0400000000000000" pitchFamily="50" charset="-128"/>
                <a:ea typeface="BIZ UDPゴシック" panose="020B0400000000000000" pitchFamily="50" charset="-128"/>
              </a:rPr>
              <a:t>を実施することを公表し、課題とプロジェクトのマッチングを行うフェーズ。</a:t>
            </a:r>
          </a:p>
          <a:p>
            <a:pPr marL="285750" indent="-285750" algn="l">
              <a:lnSpc>
                <a:spcPts val="2000"/>
              </a:lnSpc>
              <a:spcBef>
                <a:spcPts val="600"/>
              </a:spcBef>
              <a:buFont typeface="Arial" panose="020B0604020202020204" pitchFamily="34" charset="0"/>
              <a:buChar char="•"/>
            </a:pPr>
            <a:r>
              <a:rPr lang="ja-JP" altLang="en-US" sz="1400" b="0" i="0" u="none" strike="noStrike" baseline="0" dirty="0">
                <a:latin typeface="BIZ UDPゴシック" panose="020B0400000000000000" pitchFamily="50" charset="-128"/>
                <a:ea typeface="BIZ UDPゴシック" panose="020B0400000000000000" pitchFamily="50" charset="-128"/>
              </a:rPr>
              <a:t>多種多様な主体間の「良い出会い」を創出し、課題とプロジェクトとの最適なマッチングを実現。</a:t>
            </a:r>
            <a:endParaRPr lang="en-US" altLang="ja-JP" sz="1400" b="0" i="0" u="none" strike="noStrike" baseline="0" dirty="0">
              <a:latin typeface="BIZ UDPゴシック" panose="020B0400000000000000" pitchFamily="50" charset="-128"/>
              <a:ea typeface="BIZ UDPゴシック" panose="020B0400000000000000" pitchFamily="50" charset="-128"/>
            </a:endParaRPr>
          </a:p>
          <a:p>
            <a:pPr marL="285750" indent="-285750" algn="l">
              <a:lnSpc>
                <a:spcPts val="2000"/>
              </a:lnSpc>
              <a:spcBef>
                <a:spcPts val="600"/>
              </a:spcBef>
              <a:buFont typeface="Arial" panose="020B0604020202020204" pitchFamily="34" charset="0"/>
              <a:buChar char="•"/>
            </a:pPr>
            <a:r>
              <a:rPr lang="en-US" altLang="ja-JP" sz="1400" b="0" i="0" u="none" strike="noStrike" baseline="0" dirty="0">
                <a:latin typeface="BIZ UDPゴシック" panose="020B0400000000000000" pitchFamily="50" charset="-128"/>
                <a:ea typeface="BIZ UDPゴシック" panose="020B0400000000000000" pitchFamily="50" charset="-128"/>
              </a:rPr>
              <a:t>LIP </a:t>
            </a:r>
            <a:r>
              <a:rPr lang="ja-JP" altLang="en-US" sz="1400" b="0" i="0" u="none" strike="noStrike" baseline="0" dirty="0">
                <a:latin typeface="BIZ UDPゴシック" panose="020B0400000000000000" pitchFamily="50" charset="-128"/>
                <a:ea typeface="BIZ UDPゴシック" panose="020B0400000000000000" pitchFamily="50" charset="-128"/>
              </a:rPr>
              <a:t>のためのマッチングにより、地域における「良い出会い」を生み出すことで、</a:t>
            </a:r>
            <a:r>
              <a:rPr lang="en-US" altLang="ja-JP" sz="1400" b="0" i="0" u="none" strike="noStrike" baseline="0" dirty="0">
                <a:latin typeface="BIZ UDPゴシック" panose="020B0400000000000000" pitchFamily="50" charset="-128"/>
                <a:ea typeface="BIZ UDPゴシック" panose="020B0400000000000000" pitchFamily="50" charset="-128"/>
              </a:rPr>
              <a:t>LIP</a:t>
            </a:r>
            <a:r>
              <a:rPr lang="ja-JP" altLang="en-US" sz="1400" b="0" i="0" u="none" strike="noStrike" baseline="0" dirty="0">
                <a:latin typeface="BIZ UDPゴシック" panose="020B0400000000000000" pitchFamily="50" charset="-128"/>
                <a:ea typeface="BIZ UDPゴシック" panose="020B0400000000000000" pitchFamily="50" charset="-128"/>
              </a:rPr>
              <a:t>に限らないイノベーションの創出や民間事業者との連携など、派生的な効果の創出を含めた、事業実施による価値の最大化を図っていくことを目指します。</a:t>
            </a:r>
            <a:endParaRPr lang="en-US" altLang="ja-JP" sz="1400" b="1" i="0" u="sng" dirty="0">
              <a:solidFill>
                <a:srgbClr val="000000"/>
              </a:solidFill>
              <a:effectLst/>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A22FEBBE-E4F3-B1F1-698D-73CACA95A072}"/>
              </a:ext>
            </a:extLst>
          </p:cNvPr>
          <p:cNvPicPr>
            <a:picLocks noChangeAspect="1"/>
          </p:cNvPicPr>
          <p:nvPr/>
        </p:nvPicPr>
        <p:blipFill>
          <a:blip r:embed="rId3"/>
          <a:stretch>
            <a:fillRect/>
          </a:stretch>
        </p:blipFill>
        <p:spPr>
          <a:xfrm>
            <a:off x="1064056" y="2927075"/>
            <a:ext cx="6815981" cy="3418412"/>
          </a:xfrm>
          <a:prstGeom prst="rect">
            <a:avLst/>
          </a:prstGeom>
          <a:ln>
            <a:solidFill>
              <a:schemeClr val="bg1">
                <a:lumMod val="65000"/>
              </a:schemeClr>
            </a:solidFill>
          </a:ln>
        </p:spPr>
      </p:pic>
      <p:sp>
        <p:nvSpPr>
          <p:cNvPr id="9" name="テキスト ボックス 8">
            <a:extLst>
              <a:ext uri="{FF2B5EF4-FFF2-40B4-BE49-F238E27FC236}">
                <a16:creationId xmlns:a16="http://schemas.microsoft.com/office/drawing/2014/main" id="{DAF140F9-5443-B760-4194-230930BD1AE7}"/>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34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B8A0-98EE-00EB-45F3-E96ED38275F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A2F9D3-0ED2-6E59-1FE0-18D0E8271C74}"/>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23</a:t>
            </a:fld>
            <a:endParaRPr kumimoji="1" lang="ja-JP" altLang="en-US"/>
          </a:p>
        </p:txBody>
      </p:sp>
      <p:sp>
        <p:nvSpPr>
          <p:cNvPr id="10" name="テキスト ボックス 9">
            <a:extLst>
              <a:ext uri="{FF2B5EF4-FFF2-40B4-BE49-F238E27FC236}">
                <a16:creationId xmlns:a16="http://schemas.microsoft.com/office/drawing/2014/main" id="{729E5ECC-CAB9-63C7-6308-8EA2F00BD8E3}"/>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18C15A-20AC-6841-3263-907E593166F1}"/>
              </a:ext>
            </a:extLst>
          </p:cNvPr>
          <p:cNvSpPr txBox="1"/>
          <p:nvPr/>
        </p:nvSpPr>
        <p:spPr>
          <a:xfrm>
            <a:off x="225946" y="934258"/>
            <a:ext cx="5332845" cy="398892"/>
          </a:xfrm>
          <a:prstGeom prst="rect">
            <a:avLst/>
          </a:prstGeom>
          <a:noFill/>
        </p:spPr>
        <p:txBody>
          <a:bodyPr wrap="square">
            <a:spAutoFit/>
          </a:bodyPr>
          <a:lstStyle/>
          <a:p>
            <a:pPr marL="285750" indent="-285750">
              <a:lnSpc>
                <a:spcPct val="150000"/>
              </a:lnSpc>
              <a:buClr>
                <a:srgbClr val="92D050"/>
              </a:buClr>
              <a:buFont typeface="Wingdings" panose="05000000000000000000" pitchFamily="2" charset="2"/>
              <a:buChar char="l"/>
            </a:pPr>
            <a:r>
              <a:rPr lang="ja-JP" altLang="en-US" sz="1600" b="1" u="sng" dirty="0">
                <a:solidFill>
                  <a:srgbClr val="000000"/>
                </a:solidFill>
                <a:latin typeface="BIZ UDPゴシック" panose="020B0400000000000000" pitchFamily="50" charset="-128"/>
                <a:ea typeface="BIZ UDPゴシック" panose="020B0400000000000000" pitchFamily="50" charset="-128"/>
              </a:rPr>
              <a:t>課題に対して最適な民間事業者と出会うための手順</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26E0A13-4D6C-1145-A1C2-3FE4D3328B9F}"/>
              </a:ext>
            </a:extLst>
          </p:cNvPr>
          <p:cNvSpPr txBox="1"/>
          <p:nvPr/>
        </p:nvSpPr>
        <p:spPr>
          <a:xfrm>
            <a:off x="286909" y="1333105"/>
            <a:ext cx="4066903" cy="2945871"/>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（１）「出会いの機会を設ける」</a:t>
            </a:r>
            <a:endParaRPr lang="en-US" altLang="ja-JP" sz="1400" b="1" dirty="0">
              <a:latin typeface="BIZ UDPゴシック" panose="020B0400000000000000" pitchFamily="50" charset="-128"/>
              <a:ea typeface="BIZ UDPゴシック" panose="020B0400000000000000" pitchFamily="50" charset="-128"/>
            </a:endParaRPr>
          </a:p>
          <a:p>
            <a:pPr marL="360363" indent="-269875">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地域における「良い出会い」を生み出すことで、</a:t>
            </a: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に限らないイノベーションの創出や民間事業者との連携など、派生的な効果の創出を含めた事業実施による価値の最大化が期待可能。</a:t>
            </a:r>
          </a:p>
          <a:p>
            <a:pPr marL="360363" indent="-269875">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より多く、かつ多様な出会いの機会を設けるため、マッチングへの参画の敷居を極力低くする工夫が求められます。</a:t>
            </a:r>
            <a:endParaRPr lang="en-US" altLang="ja-JP" sz="1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F1EB361-2298-7848-A665-41B31C370EB4}"/>
              </a:ext>
            </a:extLst>
          </p:cNvPr>
          <p:cNvSpPr txBox="1"/>
          <p:nvPr/>
        </p:nvSpPr>
        <p:spPr>
          <a:xfrm>
            <a:off x="4563294" y="1346559"/>
            <a:ext cx="4066903" cy="2376484"/>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（２）「課題を調整する」</a:t>
            </a:r>
            <a:endParaRPr lang="en-US" altLang="ja-JP" sz="1400" b="1" dirty="0">
              <a:latin typeface="BIZ UDPゴシック" panose="020B0400000000000000" pitchFamily="50" charset="-128"/>
              <a:ea typeface="BIZ UDPゴシック" panose="020B0400000000000000" pitchFamily="50" charset="-128"/>
            </a:endParaRPr>
          </a:p>
          <a:p>
            <a:pPr marL="360363" indent="-269875">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課題設計において、「良い課題」の提示を行ってはいるが、当初想定していなかった民間事業者が課題解決に貢献する可能性もあります。</a:t>
            </a:r>
          </a:p>
          <a:p>
            <a:pPr marL="360363" indent="-269875">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応募した民間事業者との協議を通じ、課題の更なる調整を行い、マッチングの精度を高めることもできます。</a:t>
            </a:r>
          </a:p>
        </p:txBody>
      </p:sp>
      <p:sp>
        <p:nvSpPr>
          <p:cNvPr id="12" name="テキスト ボックス 11">
            <a:extLst>
              <a:ext uri="{FF2B5EF4-FFF2-40B4-BE49-F238E27FC236}">
                <a16:creationId xmlns:a16="http://schemas.microsoft.com/office/drawing/2014/main" id="{AAD1E729-902D-2370-EDDB-094BCDC9B5D2}"/>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752A25E-F495-3CF9-73BA-BB6EDA807104}"/>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9" name="ホームベース 10">
            <a:extLst>
              <a:ext uri="{FF2B5EF4-FFF2-40B4-BE49-F238E27FC236}">
                <a16:creationId xmlns:a16="http://schemas.microsoft.com/office/drawing/2014/main" id="{B8B0211A-7FC7-1F5E-0CF9-AE29A54316DE}"/>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530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04FFA-5E26-A5DD-63DF-6FFDAC48C7E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4C76FB-796D-E263-7E1F-49417386A3B1}"/>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24</a:t>
            </a:fld>
            <a:endParaRPr kumimoji="1" lang="ja-JP" altLang="en-US"/>
          </a:p>
        </p:txBody>
      </p:sp>
      <p:sp>
        <p:nvSpPr>
          <p:cNvPr id="10" name="テキスト ボックス 9">
            <a:extLst>
              <a:ext uri="{FF2B5EF4-FFF2-40B4-BE49-F238E27FC236}">
                <a16:creationId xmlns:a16="http://schemas.microsoft.com/office/drawing/2014/main" id="{96061C52-7D2A-6F4A-7690-AD9A891D8861}"/>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717B25B-89D4-0D6A-563B-7FDC6C489DEA}"/>
              </a:ext>
            </a:extLst>
          </p:cNvPr>
          <p:cNvSpPr txBox="1"/>
          <p:nvPr/>
        </p:nvSpPr>
        <p:spPr>
          <a:xfrm>
            <a:off x="225946" y="947763"/>
            <a:ext cx="5332845" cy="398892"/>
          </a:xfrm>
          <a:prstGeom prst="rect">
            <a:avLst/>
          </a:prstGeom>
          <a:noFill/>
        </p:spPr>
        <p:txBody>
          <a:bodyPr wrap="square">
            <a:spAutoFit/>
          </a:bodyPr>
          <a:lstStyle/>
          <a:p>
            <a:pPr marL="285750" indent="-285750">
              <a:lnSpc>
                <a:spcPct val="150000"/>
              </a:lnSpc>
              <a:buClr>
                <a:srgbClr val="92D050"/>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課題に対して最適な</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民間事業者</a:t>
            </a: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出会う</a:t>
            </a:r>
            <a:r>
              <a:rPr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55EE720-DC36-7683-6594-05598AA32A62}"/>
              </a:ext>
            </a:extLst>
          </p:cNvPr>
          <p:cNvSpPr txBox="1"/>
          <p:nvPr/>
        </p:nvSpPr>
        <p:spPr>
          <a:xfrm>
            <a:off x="253097" y="1632879"/>
            <a:ext cx="4066903" cy="3734356"/>
          </a:xfrm>
          <a:prstGeom prst="rect">
            <a:avLst/>
          </a:prstGeom>
          <a:noFill/>
        </p:spPr>
        <p:txBody>
          <a:bodyPr wrap="square">
            <a:spAutoFit/>
          </a:bodyPr>
          <a:lstStyle/>
          <a:p>
            <a:pPr marL="285750" indent="-285750" algn="l">
              <a:lnSpc>
                <a:spcPts val="2000"/>
              </a:lnSpc>
              <a:spcBef>
                <a:spcPts val="600"/>
              </a:spcBef>
              <a:buFont typeface="Wingdings" panose="05000000000000000000" pitchFamily="2" charset="2"/>
              <a:buChar char="Ø"/>
            </a:pPr>
            <a:r>
              <a:rPr lang="ja-JP" altLang="en-US" sz="1400" b="1" i="0">
                <a:solidFill>
                  <a:srgbClr val="000000"/>
                </a:solidFill>
                <a:effectLst/>
                <a:latin typeface="BIZ UDPゴシック" panose="020B0400000000000000" pitchFamily="50" charset="-128"/>
                <a:ea typeface="BIZ UDPゴシック" panose="020B0400000000000000" pitchFamily="50" charset="-128"/>
              </a:rPr>
              <a:t>多様な主体間の「良い出会い」を創出</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課題とプロジェクトの最適なマッチングを実現するため、幅広い参画を促すことが大切です。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spcBef>
                <a:spcPts val="600"/>
              </a:spcBef>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地域におけるイノベーションの促進や民間事業者との連携の強化を図ります。</a:t>
            </a:r>
          </a:p>
          <a:p>
            <a:pPr marL="285750" indent="-285750" algn="l">
              <a:lnSpc>
                <a:spcPts val="2000"/>
              </a:lnSpc>
              <a:spcBef>
                <a:spcPts val="600"/>
              </a:spcBef>
              <a:buFont typeface="Wingdings" panose="05000000000000000000" pitchFamily="2" charset="2"/>
              <a:buChar char="Ø"/>
            </a:pPr>
            <a:r>
              <a:rPr lang="ja-JP" altLang="en-US" sz="1400" b="1" i="0">
                <a:solidFill>
                  <a:srgbClr val="000000"/>
                </a:solidFill>
                <a:effectLst/>
                <a:latin typeface="BIZ UDPゴシック" panose="020B0400000000000000" pitchFamily="50" charset="-128"/>
                <a:ea typeface="BIZ UDPゴシック" panose="020B0400000000000000" pitchFamily="50" charset="-128"/>
              </a:rPr>
              <a:t>参加者の敷居を低くする</a:t>
            </a:r>
            <a:endParaRPr lang="en-US" altLang="ja-JP" sz="1400" b="1" i="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多種多様な民間事業者が参画しやすくすることが重要です。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spcBef>
                <a:spcPts val="600"/>
              </a:spcBef>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新たなソリューションやアイデアの提供が期待できる「良い出会い」とすることができます。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444500" indent="-285750" defTabSz="844083" fontAlgn="ctr">
              <a:lnSpc>
                <a:spcPts val="2000"/>
              </a:lnSpc>
              <a:spcBef>
                <a:spcPts val="600"/>
              </a:spcBef>
              <a:buFont typeface="Arial" panose="020B0604020202020204" pitchFamily="34" charset="0"/>
              <a:buChar char="•"/>
              <a:defRPr/>
            </a:pPr>
            <a:endParaRPr lang="en-US" altLang="ja-JP" sz="1400">
              <a:solidFill>
                <a:srgbClr val="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267DB70-BF3E-0B48-51E5-ED36A6052733}"/>
              </a:ext>
            </a:extLst>
          </p:cNvPr>
          <p:cNvSpPr txBox="1"/>
          <p:nvPr/>
        </p:nvSpPr>
        <p:spPr>
          <a:xfrm>
            <a:off x="4563004" y="1602399"/>
            <a:ext cx="4066903" cy="2695803"/>
          </a:xfrm>
          <a:prstGeom prst="rect">
            <a:avLst/>
          </a:prstGeom>
          <a:noFill/>
        </p:spPr>
        <p:txBody>
          <a:bodyPr wrap="square">
            <a:spAutoFit/>
          </a:bodyPr>
          <a:lstStyle/>
          <a:p>
            <a:pPr marL="285750" indent="-285750" algn="l">
              <a:lnSpc>
                <a:spcPts val="2000"/>
              </a:lnSpc>
              <a:buFont typeface="Wingdings" panose="05000000000000000000" pitchFamily="2" charset="2"/>
              <a:buChar char="Ø"/>
            </a:pP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手続き</a:t>
            </a:r>
            <a:r>
              <a:rPr lang="ja-JP" altLang="en-US" sz="1400" b="1" dirty="0">
                <a:solidFill>
                  <a:srgbClr val="000000"/>
                </a:solidFill>
                <a:latin typeface="BIZ UDPゴシック" panose="020B0400000000000000" pitchFamily="50" charset="-128"/>
                <a:ea typeface="BIZ UDPゴシック" panose="020B0400000000000000" pitchFamily="50" charset="-128"/>
              </a:rPr>
              <a:t>の</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透明化</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buFont typeface="Arial" panose="020B0604020202020204" pitchFamily="34" charset="0"/>
              <a:buChar cha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募集要項やマッチング基準、提出書類の詳細を公表し、応募者に対する要件や選定基準を明確に示すこと</a:t>
            </a:r>
            <a:r>
              <a:rPr lang="ja-JP" altLang="en-US" sz="1400" dirty="0">
                <a:solidFill>
                  <a:srgbClr val="000000"/>
                </a:solidFill>
                <a:latin typeface="BIZ UDPゴシック" panose="020B0400000000000000" pitchFamily="50" charset="-128"/>
                <a:ea typeface="BIZ UDPゴシック" panose="020B0400000000000000" pitchFamily="50" charset="-128"/>
              </a:rPr>
              <a:t>で、</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公募プロセスの公平性を保ちつつ、民間事業者にとって提案しやすい環境を整えることができます。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285750" indent="-285750" algn="l">
              <a:lnSpc>
                <a:spcPts val="2000"/>
              </a:lnSpc>
              <a:spcBef>
                <a:spcPts val="600"/>
              </a:spcBef>
              <a:buFont typeface="Wingdings" panose="05000000000000000000" pitchFamily="2" charset="2"/>
              <a:buChar char="Ø"/>
            </a:pP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自治体と民間事業者との対話を重視</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444500" indent="-285750" algn="l">
              <a:lnSpc>
                <a:spcPts val="2000"/>
              </a:lnSpc>
              <a:buFont typeface="Arial" panose="020B0604020202020204" pitchFamily="34" charset="0"/>
              <a:buChar cha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説明会や交流会などを通じて直接的なコミュニケーションの場を設けることで、応募前からの相互理解を深めることが重要です。</a:t>
            </a:r>
          </a:p>
        </p:txBody>
      </p:sp>
      <p:sp>
        <p:nvSpPr>
          <p:cNvPr id="12" name="テキスト ボックス 11">
            <a:extLst>
              <a:ext uri="{FF2B5EF4-FFF2-40B4-BE49-F238E27FC236}">
                <a16:creationId xmlns:a16="http://schemas.microsoft.com/office/drawing/2014/main" id="{09880596-E0C5-FF64-7632-91E2DAEE2467}"/>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CCCA3B51-ADE0-0368-1ED5-98E0B16BF345}"/>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1294F88-D0EE-8DD0-6593-8E31FE138F32}"/>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3105118-451C-5607-3451-D6018CBCC7C3}"/>
              </a:ext>
            </a:extLst>
          </p:cNvPr>
          <p:cNvSpPr txBox="1"/>
          <p:nvPr/>
        </p:nvSpPr>
        <p:spPr>
          <a:xfrm>
            <a:off x="253097" y="1310491"/>
            <a:ext cx="8243356" cy="360548"/>
          </a:xfrm>
          <a:prstGeom prst="rect">
            <a:avLst/>
          </a:prstGeom>
          <a:noFill/>
        </p:spPr>
        <p:txBody>
          <a:bodyPr wrap="square">
            <a:spAutoFit/>
          </a:bodyPr>
          <a:lstStyle/>
          <a:p>
            <a:pPr algn="l">
              <a:lnSpc>
                <a:spcPct val="150000"/>
              </a:lnSpc>
            </a:pPr>
            <a:r>
              <a:rPr lang="en-US" altLang="ja-JP" sz="1400" b="1">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sz="1400" b="1">
                <a:effectLst/>
                <a:latin typeface="BIZ UDPゴシック" panose="020B0400000000000000" pitchFamily="50" charset="-128"/>
                <a:ea typeface="BIZ UDPゴシック" panose="020B0400000000000000" pitchFamily="50" charset="-128"/>
                <a:cs typeface="Times New Roman" panose="02020603050405020304" pitchFamily="18" charset="0"/>
              </a:rPr>
              <a:t>プロジェクト</a:t>
            </a:r>
            <a:r>
              <a:rPr lang="ja-JP" altLang="en-US" sz="1400" b="1">
                <a:effectLst/>
                <a:latin typeface="BIZ UDPゴシック" panose="020B0400000000000000" pitchFamily="50" charset="-128"/>
                <a:ea typeface="BIZ UDPゴシック" panose="020B0400000000000000" pitchFamily="50" charset="-128"/>
                <a:cs typeface="Times New Roman" panose="02020603050405020304" pitchFamily="18" charset="0"/>
              </a:rPr>
              <a:t>募集の環境整備</a:t>
            </a:r>
            <a:endParaRPr lang="en-US" altLang="ja-JP" sz="1400" b="1" i="0">
              <a:solidFill>
                <a:srgbClr val="000000"/>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994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CB46C-0CE6-4B52-15AF-FA25D573EA9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827D22-C7A9-390B-0896-A6729EFFD881}"/>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25</a:t>
            </a:fld>
            <a:endParaRPr kumimoji="1" lang="ja-JP" altLang="en-US"/>
          </a:p>
        </p:txBody>
      </p:sp>
      <p:sp>
        <p:nvSpPr>
          <p:cNvPr id="10" name="テキスト ボックス 9">
            <a:extLst>
              <a:ext uri="{FF2B5EF4-FFF2-40B4-BE49-F238E27FC236}">
                <a16:creationId xmlns:a16="http://schemas.microsoft.com/office/drawing/2014/main" id="{8C7AEE43-0F21-45D1-0C9A-CA2783CFF7B0}"/>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AA8E588-68AF-D0D4-76FC-EDA5229E2B5D}"/>
              </a:ext>
            </a:extLst>
          </p:cNvPr>
          <p:cNvSpPr txBox="1"/>
          <p:nvPr/>
        </p:nvSpPr>
        <p:spPr>
          <a:xfrm>
            <a:off x="253097" y="1632879"/>
            <a:ext cx="4066903" cy="4388574"/>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LIP事業への参加者の募集</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プロジェクト募集は公募が一般的です。各自治体のホームページへの掲示に加えて、民間のマッチングサービス事業者や内閣府のプラットフォームを活用することも有効です。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前者の単独自治体からの情報発信では、独自の情報を発信できる一方で、情報にアクセスする民間事業者が、一定の範囲にとどまりがちという課題があります。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後者のプラットフォームは、全国の自治体が情報を掲載するHPであるため、広く発信できる可能性があります。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一方で、伝えたい情報を発信できるか、複数ある中で埋没してしまうことないか、営業的なアプローチを避けることができるかという課題に対応する必要があります。</a:t>
            </a:r>
          </a:p>
        </p:txBody>
      </p:sp>
      <p:sp>
        <p:nvSpPr>
          <p:cNvPr id="7" name="テキスト ボックス 6">
            <a:extLst>
              <a:ext uri="{FF2B5EF4-FFF2-40B4-BE49-F238E27FC236}">
                <a16:creationId xmlns:a16="http://schemas.microsoft.com/office/drawing/2014/main" id="{131722EC-857E-ABDD-A371-5ACC60543961}"/>
              </a:ext>
            </a:extLst>
          </p:cNvPr>
          <p:cNvSpPr txBox="1"/>
          <p:nvPr/>
        </p:nvSpPr>
        <p:spPr>
          <a:xfrm>
            <a:off x="4502331" y="1635687"/>
            <a:ext cx="4066903" cy="4760278"/>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マッチングの実施</a:t>
            </a:r>
          </a:p>
          <a:p>
            <a:pPr marL="444500" indent="-269875">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マッチング方法としては、書類審査と対面審査が考えられます。いずれかだけというものではなく、その段階及び目的に応じて選択します。</a:t>
            </a:r>
            <a:endParaRPr lang="en-US" altLang="ja-JP" sz="1400"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対面審査の際にヒアリングのみとする場合もあれば、連携事業者からのプレゼンテーションを行う場合もあります。</a:t>
            </a: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実施に際しては所管課と</a:t>
            </a:r>
            <a:r>
              <a:rPr lang="en-US" altLang="ja-JP" sz="1400" dirty="0">
                <a:latin typeface="BIZ UDPゴシック" panose="020B0400000000000000" pitchFamily="50" charset="-128"/>
                <a:ea typeface="BIZ UDPゴシック" panose="020B0400000000000000" pitchFamily="50" charset="-128"/>
              </a:rPr>
              <a:t>LIP </a:t>
            </a:r>
            <a:r>
              <a:rPr lang="ja-JP" altLang="en-US" sz="1400" dirty="0">
                <a:latin typeface="BIZ UDPゴシック" panose="020B0400000000000000" pitchFamily="50" charset="-128"/>
                <a:ea typeface="BIZ UDPゴシック" panose="020B0400000000000000" pitchFamily="50" charset="-128"/>
              </a:rPr>
              <a:t>担当課を中心とした事務局の体制、及び判断を誰が、どのように行うかを予め決定します。</a:t>
            </a: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外部の支援事業者に業務を委託している場合には審査への関与方法、及び外部有識者に審査を依頼するかなども実施体制に応じて検討します。</a:t>
            </a:r>
          </a:p>
          <a:p>
            <a:pPr marL="444500" indent="-285750" defTabSz="844083" fontAlgn="ctr">
              <a:lnSpc>
                <a:spcPts val="2000"/>
              </a:lnSpc>
              <a:spcBef>
                <a:spcPts val="600"/>
              </a:spcBef>
              <a:buFont typeface="Arial" panose="020B0604020202020204" pitchFamily="34" charset="0"/>
              <a:buChar char="•"/>
              <a:defRPr/>
            </a:pP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444500" indent="-285750" defTabSz="844083" fontAlgn="ctr">
              <a:lnSpc>
                <a:spcPts val="2000"/>
              </a:lnSpc>
              <a:buFont typeface="Arial" panose="020B0604020202020204" pitchFamily="34" charset="0"/>
              <a:buChar char="•"/>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675A27B-FAC2-3D41-BEB8-3DBF646108B5}"/>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C800618D-580D-DD62-6964-F26F9A27CFA4}"/>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299AA02-E372-E7C6-7A3E-285B20FE9DF0}"/>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999A4C5-4436-1D05-0361-2DD503EDB73A}"/>
              </a:ext>
            </a:extLst>
          </p:cNvPr>
          <p:cNvSpPr txBox="1"/>
          <p:nvPr/>
        </p:nvSpPr>
        <p:spPr>
          <a:xfrm>
            <a:off x="253097" y="1312682"/>
            <a:ext cx="4066903" cy="360548"/>
          </a:xfrm>
          <a:prstGeom prst="rect">
            <a:avLst/>
          </a:prstGeom>
          <a:noFill/>
        </p:spPr>
        <p:txBody>
          <a:bodyPr wrap="square">
            <a:spAutoFit/>
          </a:bodyPr>
          <a:lstStyle/>
          <a:p>
            <a:pPr>
              <a:lnSpc>
                <a:spcPct val="150000"/>
              </a:lnSpc>
            </a:pPr>
            <a:r>
              <a:rPr lang="en-US" altLang="ja-JP" sz="1400" b="1">
                <a:latin typeface="BIZ UDPゴシック" panose="020B0400000000000000" pitchFamily="50" charset="-128"/>
                <a:ea typeface="BIZ UDPゴシック" panose="020B0400000000000000" pitchFamily="50" charset="-128"/>
              </a:rPr>
              <a:t>(2)</a:t>
            </a:r>
            <a:r>
              <a:rPr lang="ja-JP" altLang="en-US" sz="1400" b="1">
                <a:latin typeface="BIZ UDPゴシック" panose="020B0400000000000000" pitchFamily="50" charset="-128"/>
                <a:ea typeface="BIZ UDPゴシック" panose="020B0400000000000000" pitchFamily="50" charset="-128"/>
              </a:rPr>
              <a:t>課題の提示／民間事業者のプロジェクト募集</a:t>
            </a:r>
            <a:endParaRPr lang="en-US" altLang="ja-JP" sz="1400" b="1" i="0">
              <a:solidFill>
                <a:srgbClr val="000000"/>
              </a:solidFill>
              <a:effectLst/>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F281377-C79C-2149-5DC0-428FBC1744A1}"/>
              </a:ext>
            </a:extLst>
          </p:cNvPr>
          <p:cNvSpPr txBox="1"/>
          <p:nvPr/>
        </p:nvSpPr>
        <p:spPr>
          <a:xfrm>
            <a:off x="4502331" y="1312682"/>
            <a:ext cx="4066903" cy="360548"/>
          </a:xfrm>
          <a:prstGeom prst="rect">
            <a:avLst/>
          </a:prstGeom>
          <a:noFill/>
        </p:spPr>
        <p:txBody>
          <a:bodyPr wrap="square">
            <a:spAutoFit/>
          </a:bodyPr>
          <a:lstStyle/>
          <a:p>
            <a:pPr>
              <a:lnSpc>
                <a:spcPct val="150000"/>
              </a:lnSpc>
            </a:pPr>
            <a:r>
              <a:rPr lang="en-US" altLang="ja-JP" sz="1400" b="1">
                <a:latin typeface="BIZ UDPゴシック" panose="020B0400000000000000" pitchFamily="50" charset="-128"/>
                <a:ea typeface="BIZ UDPゴシック" panose="020B0400000000000000" pitchFamily="50" charset="-128"/>
              </a:rPr>
              <a:t>(3)</a:t>
            </a:r>
            <a:r>
              <a:rPr lang="ja-JP" altLang="en-US" sz="1400" b="1">
                <a:latin typeface="BIZ UDPゴシック" panose="020B0400000000000000" pitchFamily="50" charset="-128"/>
                <a:ea typeface="BIZ UDPゴシック" panose="020B0400000000000000" pitchFamily="50" charset="-128"/>
              </a:rPr>
              <a:t>書類審査／対面審査</a:t>
            </a:r>
            <a:endParaRPr lang="en-US" altLang="ja-JP" sz="1400" b="1" i="0">
              <a:solidFill>
                <a:srgbClr val="000000"/>
              </a:solidFill>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8F3F6BF-EA34-7A71-4CDD-63AAF0605F90}"/>
              </a:ext>
            </a:extLst>
          </p:cNvPr>
          <p:cNvSpPr txBox="1"/>
          <p:nvPr/>
        </p:nvSpPr>
        <p:spPr>
          <a:xfrm>
            <a:off x="225946" y="947763"/>
            <a:ext cx="5332845" cy="398892"/>
          </a:xfrm>
          <a:prstGeom prst="rect">
            <a:avLst/>
          </a:prstGeom>
          <a:noFill/>
        </p:spPr>
        <p:txBody>
          <a:bodyPr wrap="square">
            <a:spAutoFit/>
          </a:bodyPr>
          <a:lstStyle/>
          <a:p>
            <a:pPr marL="285750" indent="-285750">
              <a:lnSpc>
                <a:spcPct val="150000"/>
              </a:lnSpc>
              <a:buClr>
                <a:srgbClr val="92D050"/>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課題に対して最適な</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民間事業者</a:t>
            </a: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出会う</a:t>
            </a:r>
            <a:r>
              <a:rPr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02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B318-0BD2-E589-41AE-96D6B0EDB91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BDEFEE1-8EB0-2CF9-018D-E1A8A4CFD069}"/>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26</a:t>
            </a:fld>
            <a:endParaRPr kumimoji="1" lang="ja-JP" altLang="en-US"/>
          </a:p>
        </p:txBody>
      </p:sp>
      <p:sp>
        <p:nvSpPr>
          <p:cNvPr id="10" name="テキスト ボックス 9">
            <a:extLst>
              <a:ext uri="{FF2B5EF4-FFF2-40B4-BE49-F238E27FC236}">
                <a16:creationId xmlns:a16="http://schemas.microsoft.com/office/drawing/2014/main" id="{090D8A72-F78C-F3D4-82FE-D343DF7BAF7D}"/>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8F1CE20-ADD7-0F64-0ECD-141828765D34}"/>
              </a:ext>
            </a:extLst>
          </p:cNvPr>
          <p:cNvSpPr txBox="1"/>
          <p:nvPr/>
        </p:nvSpPr>
        <p:spPr>
          <a:xfrm>
            <a:off x="253097" y="1632879"/>
            <a:ext cx="4066903" cy="4383444"/>
          </a:xfrm>
          <a:prstGeom prst="rect">
            <a:avLst/>
          </a:prstGeom>
          <a:noFill/>
        </p:spPr>
        <p:txBody>
          <a:bodyPr wrap="square">
            <a:spAutoFit/>
          </a:bodyPr>
          <a:lstStyle/>
          <a:p>
            <a:pPr marL="285750" indent="-285750" algn="l">
              <a:lnSpc>
                <a:spcPts val="2000"/>
              </a:lnSpc>
              <a:spcBef>
                <a:spcPts val="600"/>
              </a:spcBef>
              <a:buFont typeface="Wingdings" panose="05000000000000000000" pitchFamily="2" charset="2"/>
              <a:buChar char="Ø"/>
            </a:pP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ふるさと財団の公民連携アドバイザー</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buFont typeface="Arial" panose="020B0604020202020204" pitchFamily="34" charset="0"/>
              <a:buChar cha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ふるさと財団は、公民連携アドバイザー派遣事業を通じて</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LIP</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に取り組む自治体支援を行っています。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spcBef>
                <a:spcPts val="600"/>
              </a:spcBef>
              <a:buFont typeface="Arial" panose="020B0604020202020204" pitchFamily="34" charset="0"/>
              <a:buChar cha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この事業は</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LIP</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の専門家を派遣し、自治体が公民連携を進めるためのアドバイスをしています。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285750" indent="-285750" algn="l">
              <a:spcBef>
                <a:spcPts val="600"/>
              </a:spcBef>
              <a:buFont typeface="Wingdings" panose="05000000000000000000" pitchFamily="2" charset="2"/>
              <a:buChar char="Ø"/>
            </a:pP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内閣府の地方創生</a:t>
            </a:r>
            <a:r>
              <a:rPr lang="en-US" altLang="ja-JP" sz="1400" b="1" i="0" dirty="0">
                <a:solidFill>
                  <a:srgbClr val="000000"/>
                </a:solidFill>
                <a:effectLst/>
                <a:latin typeface="BIZ UDPゴシック" panose="020B0400000000000000" pitchFamily="50" charset="-128"/>
                <a:ea typeface="BIZ UDPゴシック" panose="020B0400000000000000" pitchFamily="50" charset="-128"/>
              </a:rPr>
              <a:t>SDGs</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官民連携プラットフォーム</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444500" lvl="1" indent="-285750" algn="l">
              <a:lnSpc>
                <a:spcPts val="2000"/>
              </a:lnSpc>
              <a:spcBef>
                <a:spcPts val="600"/>
              </a:spcBef>
              <a:buFont typeface="Arial" panose="020B0604020202020204" pitchFamily="34" charset="0"/>
              <a:buChar cha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このプラットフォームは、内閣府が地方創生と</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SDGs</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の取組みを促進するために設置したもので、ステークホルダーとの官民連携の場として機能しています。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444500" lvl="1" indent="-285750" algn="l">
              <a:lnSpc>
                <a:spcPts val="2000"/>
              </a:lnSpc>
              <a:spcBef>
                <a:spcPts val="600"/>
              </a:spcBef>
              <a:buFont typeface="Arial" panose="020B0604020202020204" pitchFamily="34" charset="0"/>
              <a:buChar cha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参加者は「普及促進活動」「マッチング支援」「分科会開催」といったメリットを享受</a:t>
            </a:r>
            <a:r>
              <a:rPr lang="ja-JP" altLang="en-US" sz="1400" dirty="0">
                <a:solidFill>
                  <a:srgbClr val="000000"/>
                </a:solidFill>
                <a:latin typeface="BIZ UDPゴシック" panose="020B0400000000000000" pitchFamily="50" charset="-128"/>
                <a:ea typeface="BIZ UDPゴシック" panose="020B0400000000000000" pitchFamily="50" charset="-128"/>
              </a:rPr>
              <a:t>できます。</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2472C13-3243-9451-70DB-E324F01E44EC}"/>
              </a:ext>
            </a:extLst>
          </p:cNvPr>
          <p:cNvSpPr txBox="1"/>
          <p:nvPr/>
        </p:nvSpPr>
        <p:spPr>
          <a:xfrm>
            <a:off x="4502331" y="1632879"/>
            <a:ext cx="4066903" cy="2257028"/>
          </a:xfrm>
          <a:prstGeom prst="rect">
            <a:avLst/>
          </a:prstGeom>
          <a:noFill/>
        </p:spPr>
        <p:txBody>
          <a:bodyPr wrap="square">
            <a:spAutoFit/>
          </a:bodyPr>
          <a:lstStyle/>
          <a:p>
            <a:pPr marL="285750" indent="-285750" algn="l">
              <a:spcBef>
                <a:spcPts val="1200"/>
              </a:spcBef>
              <a:buFont typeface="Wingdings" panose="05000000000000000000" pitchFamily="2" charset="2"/>
              <a:buChar char="Ø"/>
            </a:pP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民間のマッチングサービス事業</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spcBef>
                <a:spcPts val="600"/>
              </a:spcBef>
              <a:buFont typeface="Arial" panose="020B0604020202020204" pitchFamily="34" charset="0"/>
              <a:buChar cha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民間事業者が提供する</a:t>
            </a:r>
            <a:r>
              <a:rPr lang="ja-JP" altLang="en-US" sz="1400" dirty="0">
                <a:solidFill>
                  <a:srgbClr val="000000"/>
                </a:solidFill>
                <a:latin typeface="BIZ UDPゴシック" panose="020B0400000000000000" pitchFamily="50" charset="-128"/>
                <a:ea typeface="BIZ UDPゴシック" panose="020B0400000000000000" pitchFamily="50" charset="-128"/>
              </a:rPr>
              <a:t>マッチングサービスを活用することも考えられます</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444500" indent="-285750" algn="l">
              <a:lnSpc>
                <a:spcPts val="2000"/>
              </a:lnSpc>
              <a:spcBef>
                <a:spcPts val="600"/>
              </a:spcBef>
              <a:buFont typeface="Arial" panose="020B0604020202020204" pitchFamily="34" charset="0"/>
              <a:buChar char="•"/>
            </a:pPr>
            <a:r>
              <a:rPr lang="ja-JP" altLang="en-US" sz="1400" dirty="0">
                <a:solidFill>
                  <a:srgbClr val="000000"/>
                </a:solidFill>
                <a:latin typeface="BIZ UDPゴシック" panose="020B0400000000000000" pitchFamily="50" charset="-128"/>
                <a:ea typeface="BIZ UDPゴシック" panose="020B0400000000000000" pitchFamily="50" charset="-128"/>
              </a:rPr>
              <a:t>一例として、</a:t>
            </a:r>
            <a:r>
              <a:rPr lang="en-US" altLang="ja-JP" sz="1400" dirty="0">
                <a:solidFill>
                  <a:srgbClr val="000000"/>
                </a:solidFill>
                <a:latin typeface="BIZ UDPゴシック" panose="020B0400000000000000" pitchFamily="50" charset="-128"/>
                <a:ea typeface="BIZ UDPゴシック" panose="020B0400000000000000" pitchFamily="50" charset="-128"/>
              </a:rPr>
              <a:t>Urban Innovation Japan</a:t>
            </a:r>
            <a:r>
              <a:rPr lang="ja-JP" altLang="en-US" sz="1400" dirty="0">
                <a:solidFill>
                  <a:srgbClr val="000000"/>
                </a:solidFill>
                <a:latin typeface="BIZ UDPゴシック" panose="020B0400000000000000" pitchFamily="50" charset="-128"/>
                <a:ea typeface="BIZ UDPゴシック" panose="020B0400000000000000" pitchFamily="50" charset="-128"/>
              </a:rPr>
              <a:t>、逆プロポを紹介します。サービスの</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詳細については、</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P.</a:t>
            </a:r>
            <a:r>
              <a:rPr lang="en-US" altLang="ja-JP" sz="1400" dirty="0">
                <a:solidFill>
                  <a:srgbClr val="000000"/>
                </a:solidFill>
                <a:latin typeface="BIZ UDPゴシック" panose="020B0400000000000000" pitchFamily="50" charset="-128"/>
                <a:ea typeface="BIZ UDPゴシック" panose="020B0400000000000000" pitchFamily="50" charset="-128"/>
              </a:rPr>
              <a:t>29</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の「事例：民間のマッチングサービス」を参照ください。</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444500" indent="-285750" defTabSz="844083" fontAlgn="ctr">
              <a:lnSpc>
                <a:spcPts val="2000"/>
              </a:lnSpc>
              <a:buFont typeface="Arial" panose="020B0604020202020204" pitchFamily="34" charset="0"/>
              <a:buChar char="•"/>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5B3E0074-1EE1-7FEE-9B65-6519F105683F}"/>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2A10CDE6-D560-167A-A8E3-3B911651711F}"/>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A072A20-D0A1-10E1-3F4D-59704009A104}"/>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15A52BD-54A7-1837-725E-6A997F465E08}"/>
              </a:ext>
            </a:extLst>
          </p:cNvPr>
          <p:cNvSpPr txBox="1"/>
          <p:nvPr/>
        </p:nvSpPr>
        <p:spPr>
          <a:xfrm>
            <a:off x="253097" y="1319131"/>
            <a:ext cx="8243356" cy="360548"/>
          </a:xfrm>
          <a:prstGeom prst="rect">
            <a:avLst/>
          </a:prstGeom>
          <a:noFill/>
        </p:spPr>
        <p:txBody>
          <a:bodyPr wrap="square">
            <a:spAutoFit/>
          </a:bodyPr>
          <a:lstStyle/>
          <a:p>
            <a:pPr>
              <a:lnSpc>
                <a:spcPct val="150000"/>
              </a:lnSpc>
            </a:pPr>
            <a:r>
              <a:rPr lang="en-US" altLang="ja-JP" sz="1400" b="1" dirty="0">
                <a:latin typeface="BIZ UDPゴシック" panose="020B0400000000000000" pitchFamily="50" charset="-128"/>
                <a:ea typeface="BIZ UDPゴシック" panose="020B0400000000000000" pitchFamily="50" charset="-128"/>
              </a:rPr>
              <a:t>(4)</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自治体への支援サービスを活用する</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DF85012-B9A9-D95A-ECF5-BC5F37F755C9}"/>
              </a:ext>
            </a:extLst>
          </p:cNvPr>
          <p:cNvSpPr txBox="1"/>
          <p:nvPr/>
        </p:nvSpPr>
        <p:spPr>
          <a:xfrm>
            <a:off x="4502331" y="4015833"/>
            <a:ext cx="4066903" cy="2182842"/>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Ø"/>
            </a:pPr>
            <a:r>
              <a:rPr lang="en-US" altLang="ja-JP" sz="1400" b="1" dirty="0">
                <a:latin typeface="BIZ UDPゴシック" panose="020B0400000000000000" pitchFamily="50" charset="-128"/>
                <a:ea typeface="BIZ UDPゴシック" panose="020B0400000000000000" pitchFamily="50" charset="-128"/>
              </a:rPr>
              <a:t>LIP</a:t>
            </a:r>
            <a:r>
              <a:rPr lang="ja-JP" altLang="en-US" sz="1400" b="1" dirty="0">
                <a:latin typeface="BIZ UDPゴシック" panose="020B0400000000000000" pitchFamily="50" charset="-128"/>
                <a:ea typeface="BIZ UDPゴシック" panose="020B0400000000000000" pitchFamily="50" charset="-128"/>
              </a:rPr>
              <a:t>実施に向けた調整</a:t>
            </a:r>
          </a:p>
          <a:p>
            <a:pPr marL="444500" indent="-269875">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課題設計において、「良い課題」と考えていたものも、技術の進歩や参加した連携事業者が持つアイデアやノウハウなどに応じて、調整することで、より効果的に地域課題への対応ができる場合もあります。</a:t>
            </a:r>
            <a:endParaRPr lang="en-US" altLang="ja-JP" sz="1400" dirty="0">
              <a:latin typeface="BIZ UDPゴシック" panose="020B0400000000000000" pitchFamily="50" charset="-128"/>
              <a:ea typeface="BIZ UDPゴシック" panose="020B0400000000000000" pitchFamily="50" charset="-128"/>
            </a:endParaRPr>
          </a:p>
          <a:p>
            <a:pPr marL="444500" indent="-269875">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マッチングの段階から実証実験フェーズを見据え、柔軟に調整します。</a:t>
            </a:r>
            <a:endParaRPr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6871462-8750-CEAF-C421-596100FCBDB4}"/>
              </a:ext>
            </a:extLst>
          </p:cNvPr>
          <p:cNvSpPr txBox="1"/>
          <p:nvPr/>
        </p:nvSpPr>
        <p:spPr>
          <a:xfrm>
            <a:off x="4502331" y="3655285"/>
            <a:ext cx="4066903" cy="360548"/>
          </a:xfrm>
          <a:prstGeom prst="rect">
            <a:avLst/>
          </a:prstGeom>
          <a:noFill/>
        </p:spPr>
        <p:txBody>
          <a:bodyPr wrap="square">
            <a:spAutoFit/>
          </a:bodyPr>
          <a:lstStyle/>
          <a:p>
            <a:pPr>
              <a:lnSpc>
                <a:spcPct val="150000"/>
              </a:lnSpc>
            </a:pPr>
            <a:r>
              <a:rPr lang="en-US" altLang="ja-JP" sz="1400" b="1" dirty="0">
                <a:solidFill>
                  <a:srgbClr val="000000"/>
                </a:solidFill>
                <a:latin typeface="BIZ UDPゴシック" panose="020B0400000000000000" pitchFamily="50" charset="-128"/>
                <a:ea typeface="BIZ UDPゴシック" panose="020B0400000000000000" pitchFamily="50" charset="-128"/>
              </a:rPr>
              <a:t>(5)</a:t>
            </a:r>
            <a:r>
              <a:rPr lang="ja-JP" altLang="en-US" sz="1400" b="1" dirty="0">
                <a:latin typeface="BIZ UDPゴシック" panose="020B0400000000000000" pitchFamily="50" charset="-128"/>
                <a:ea typeface="BIZ UDPゴシック" panose="020B0400000000000000" pitchFamily="50" charset="-128"/>
              </a:rPr>
              <a:t>プロジェクトの調整</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E97E9B4-C1BE-992E-CF32-4467FB6F26B0}"/>
              </a:ext>
            </a:extLst>
          </p:cNvPr>
          <p:cNvSpPr txBox="1"/>
          <p:nvPr/>
        </p:nvSpPr>
        <p:spPr>
          <a:xfrm>
            <a:off x="225946" y="947763"/>
            <a:ext cx="5332845" cy="398892"/>
          </a:xfrm>
          <a:prstGeom prst="rect">
            <a:avLst/>
          </a:prstGeom>
          <a:noFill/>
        </p:spPr>
        <p:txBody>
          <a:bodyPr wrap="square">
            <a:spAutoFit/>
          </a:bodyPr>
          <a:lstStyle/>
          <a:p>
            <a:pPr marL="285750" indent="-285750">
              <a:lnSpc>
                <a:spcPct val="150000"/>
              </a:lnSpc>
              <a:buClr>
                <a:srgbClr val="92D050"/>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課題に対して最適な</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民間事業者</a:t>
            </a: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出会う</a:t>
            </a:r>
            <a:r>
              <a:rPr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659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926C4-1480-E55F-D9A5-7C87D847FB5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318807-F30E-647E-0391-D55509B2ADDA}"/>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27</a:t>
            </a:fld>
            <a:endParaRPr kumimoji="1" lang="ja-JP" altLang="en-US"/>
          </a:p>
        </p:txBody>
      </p:sp>
      <p:sp>
        <p:nvSpPr>
          <p:cNvPr id="10" name="テキスト ボックス 9">
            <a:extLst>
              <a:ext uri="{FF2B5EF4-FFF2-40B4-BE49-F238E27FC236}">
                <a16:creationId xmlns:a16="http://schemas.microsoft.com/office/drawing/2014/main" id="{8B93DBA0-2B3E-C983-7DD8-188DC98B9980}"/>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4056AE2-41A1-FE2B-BAA4-F94878BD4961}"/>
              </a:ext>
            </a:extLst>
          </p:cNvPr>
          <p:cNvSpPr txBox="1"/>
          <p:nvPr/>
        </p:nvSpPr>
        <p:spPr>
          <a:xfrm>
            <a:off x="253097" y="1632879"/>
            <a:ext cx="4066903" cy="1079976"/>
          </a:xfrm>
          <a:prstGeom prst="rect">
            <a:avLst/>
          </a:prstGeom>
          <a:noFill/>
        </p:spPr>
        <p:txBody>
          <a:bodyPr wrap="square">
            <a:spAutoFit/>
          </a:bodyPr>
          <a:lstStyle/>
          <a:p>
            <a:pPr marL="360363" indent="-269875">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マッチングサービスは、単に民間事業者と自治体をマッチングするにとどまらず、公民連携でプロジェクトをするにあたっての様々なサービスを提供しています。</a:t>
            </a:r>
          </a:p>
        </p:txBody>
      </p:sp>
      <p:sp>
        <p:nvSpPr>
          <p:cNvPr id="7" name="テキスト ボックス 6">
            <a:extLst>
              <a:ext uri="{FF2B5EF4-FFF2-40B4-BE49-F238E27FC236}">
                <a16:creationId xmlns:a16="http://schemas.microsoft.com/office/drawing/2014/main" id="{106F4423-7624-A4DC-4371-4DCBA4C8C217}"/>
              </a:ext>
            </a:extLst>
          </p:cNvPr>
          <p:cNvSpPr txBox="1"/>
          <p:nvPr/>
        </p:nvSpPr>
        <p:spPr>
          <a:xfrm>
            <a:off x="4502331" y="1666414"/>
            <a:ext cx="4066903" cy="1118255"/>
          </a:xfrm>
          <a:prstGeom prst="rect">
            <a:avLst/>
          </a:prstGeom>
          <a:noFill/>
        </p:spPr>
        <p:txBody>
          <a:bodyPr wrap="square">
            <a:spAutoFit/>
          </a:bodyPr>
          <a:lstStyle/>
          <a:p>
            <a:pPr marL="444500" lvl="1" indent="-285750" algn="l">
              <a:lnSpc>
                <a:spcPts val="2000"/>
              </a:lnSpc>
              <a:spcBef>
                <a:spcPts val="600"/>
              </a:spcBef>
              <a:buFont typeface="Arial" panose="020B0604020202020204" pitchFamily="34" charset="0"/>
              <a:buChar char="•"/>
            </a:pPr>
            <a:r>
              <a:rPr lang="en-US" altLang="ja-JP" sz="1400" b="0" i="0">
                <a:solidFill>
                  <a:srgbClr val="000000"/>
                </a:solidFill>
                <a:effectLst/>
                <a:latin typeface="BIZ UDPゴシック" panose="020B0400000000000000" pitchFamily="50" charset="-128"/>
                <a:ea typeface="BIZ UDPゴシック" panose="020B0400000000000000" pitchFamily="50" charset="-128"/>
              </a:rPr>
              <a:t>LIP</a:t>
            </a:r>
            <a:r>
              <a:rPr lang="ja-JP" altLang="en-US" sz="1400" b="0" i="0">
                <a:solidFill>
                  <a:srgbClr val="000000"/>
                </a:solidFill>
                <a:effectLst/>
                <a:latin typeface="BIZ UDPゴシック" panose="020B0400000000000000" pitchFamily="50" charset="-128"/>
                <a:ea typeface="BIZ UDPゴシック" panose="020B0400000000000000" pitchFamily="50" charset="-128"/>
              </a:rPr>
              <a:t>の取組みの「実施段階」を支援するサービスが濃淡はあるもののマッチングサービスによって提供されています。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444500" indent="-285750" defTabSz="844083" fontAlgn="ctr">
              <a:lnSpc>
                <a:spcPts val="2000"/>
              </a:lnSpc>
              <a:buFont typeface="Arial" panose="020B0604020202020204" pitchFamily="34" charset="0"/>
              <a:buChar char="•"/>
              <a:defRPr/>
            </a:pPr>
            <a:endParaRPr lang="en-US" altLang="ja-JP" sz="1400" b="1">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DFC7B35-FCE1-E64A-B87E-BF9FD45F1E5B}"/>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B647F4A1-E01F-6F8B-DB29-E75BC39DA7E2}"/>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CEDE1-0180-DF25-D3F7-F7A86FB50F0C}"/>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0E1F50B-3AEA-A33F-6B30-2D29F401EE6C}"/>
              </a:ext>
            </a:extLst>
          </p:cNvPr>
          <p:cNvSpPr txBox="1"/>
          <p:nvPr/>
        </p:nvSpPr>
        <p:spPr>
          <a:xfrm>
            <a:off x="253097" y="1319131"/>
            <a:ext cx="8243356" cy="360548"/>
          </a:xfrm>
          <a:prstGeom prst="rect">
            <a:avLst/>
          </a:prstGeom>
          <a:noFill/>
        </p:spPr>
        <p:txBody>
          <a:bodyPr wrap="square">
            <a:spAutoFit/>
          </a:bodyPr>
          <a:lstStyle/>
          <a:p>
            <a:pPr>
              <a:lnSpc>
                <a:spcPct val="150000"/>
              </a:lnSpc>
            </a:pPr>
            <a:r>
              <a:rPr lang="en-US" altLang="ja-JP" sz="1400" b="1" dirty="0">
                <a:latin typeface="BIZ UDPゴシック" panose="020B0400000000000000" pitchFamily="50" charset="-128"/>
                <a:ea typeface="BIZ UDPゴシック" panose="020B0400000000000000" pitchFamily="50" charset="-128"/>
              </a:rPr>
              <a:t>(6)</a:t>
            </a:r>
            <a:r>
              <a:rPr lang="ja-JP" altLang="en-US" sz="1400" b="1" dirty="0">
                <a:latin typeface="BIZ UDPゴシック" panose="020B0400000000000000" pitchFamily="50" charset="-128"/>
                <a:ea typeface="BIZ UDPゴシック" panose="020B0400000000000000" pitchFamily="50" charset="-128"/>
              </a:rPr>
              <a:t>マッチングサービス（支援事業者）を活用してみる</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6F9DC523-D4FE-E325-C364-E201BD2F3247}"/>
              </a:ext>
            </a:extLst>
          </p:cNvPr>
          <p:cNvPicPr>
            <a:picLocks noChangeAspect="1"/>
          </p:cNvPicPr>
          <p:nvPr/>
        </p:nvPicPr>
        <p:blipFill>
          <a:blip r:embed="rId3"/>
          <a:stretch>
            <a:fillRect/>
          </a:stretch>
        </p:blipFill>
        <p:spPr>
          <a:xfrm>
            <a:off x="1020541" y="2712855"/>
            <a:ext cx="7271374" cy="3762269"/>
          </a:xfrm>
          <a:prstGeom prst="rect">
            <a:avLst/>
          </a:prstGeom>
        </p:spPr>
      </p:pic>
      <p:sp>
        <p:nvSpPr>
          <p:cNvPr id="6" name="テキスト ボックス 5">
            <a:extLst>
              <a:ext uri="{FF2B5EF4-FFF2-40B4-BE49-F238E27FC236}">
                <a16:creationId xmlns:a16="http://schemas.microsoft.com/office/drawing/2014/main" id="{F0490DEC-451E-E08D-8777-538C539D9D96}"/>
              </a:ext>
            </a:extLst>
          </p:cNvPr>
          <p:cNvSpPr txBox="1"/>
          <p:nvPr/>
        </p:nvSpPr>
        <p:spPr>
          <a:xfrm>
            <a:off x="225946" y="947763"/>
            <a:ext cx="5332845" cy="398892"/>
          </a:xfrm>
          <a:prstGeom prst="rect">
            <a:avLst/>
          </a:prstGeom>
          <a:noFill/>
        </p:spPr>
        <p:txBody>
          <a:bodyPr wrap="square">
            <a:spAutoFit/>
          </a:bodyPr>
          <a:lstStyle/>
          <a:p>
            <a:pPr marL="285750" indent="-285750">
              <a:lnSpc>
                <a:spcPct val="150000"/>
              </a:lnSpc>
              <a:buClr>
                <a:srgbClr val="92D050"/>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課題に対して最適な</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民間事業者</a:t>
            </a: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出会う</a:t>
            </a:r>
            <a:r>
              <a:rPr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3876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B1423-A3DF-3D10-5E7D-A39C5576C0E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A03B54-9FE0-EBAB-2ED4-A24BCD60A905}"/>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28</a:t>
            </a:fld>
            <a:endParaRPr kumimoji="1" lang="ja-JP" altLang="en-US"/>
          </a:p>
        </p:txBody>
      </p:sp>
      <p:sp>
        <p:nvSpPr>
          <p:cNvPr id="10" name="テキスト ボックス 9">
            <a:extLst>
              <a:ext uri="{FF2B5EF4-FFF2-40B4-BE49-F238E27FC236}">
                <a16:creationId xmlns:a16="http://schemas.microsoft.com/office/drawing/2014/main" id="{EBF75299-EE4F-BB34-A34C-FE2074A0DE13}"/>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70C6A0C-7A3B-9545-B47E-1419417A006D}"/>
              </a:ext>
            </a:extLst>
          </p:cNvPr>
          <p:cNvSpPr txBox="1"/>
          <p:nvPr/>
        </p:nvSpPr>
        <p:spPr>
          <a:xfrm>
            <a:off x="253097" y="1632879"/>
            <a:ext cx="4066903" cy="3285708"/>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民間事業者の目線での課題設計ができる</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マッチングサービスを活用することで、課題設計の際に民間企業の視点を取り入れやすくなり、精度の高い課題設定が可能になります。</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これにより、優良な公民連携プロジェクトに繋げやすくなります。</a:t>
            </a:r>
          </a:p>
          <a:p>
            <a:pPr marL="285750" indent="-285750">
              <a:lnSpc>
                <a:spcPts val="2000"/>
              </a:lnSpc>
              <a:spcBef>
                <a:spcPts val="1200"/>
              </a:spcBef>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適切な民間事業者を選択しやすくなる</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マッチングサービスを利用することで、自治体が持つ課題に対して解決策を有する民間事業者の情報が得やすくなり、適切な連携先を選定しやすくなります。</a:t>
            </a:r>
          </a:p>
        </p:txBody>
      </p:sp>
      <p:sp>
        <p:nvSpPr>
          <p:cNvPr id="7" name="テキスト ボックス 6">
            <a:extLst>
              <a:ext uri="{FF2B5EF4-FFF2-40B4-BE49-F238E27FC236}">
                <a16:creationId xmlns:a16="http://schemas.microsoft.com/office/drawing/2014/main" id="{58B5D24C-2863-DC05-1BF4-5F7AAF6E96ED}"/>
              </a:ext>
            </a:extLst>
          </p:cNvPr>
          <p:cNvSpPr txBox="1"/>
          <p:nvPr/>
        </p:nvSpPr>
        <p:spPr>
          <a:xfrm>
            <a:off x="4502331" y="1635687"/>
            <a:ext cx="4066903" cy="4160113"/>
          </a:xfrm>
          <a:prstGeom prst="rect">
            <a:avLst/>
          </a:prstGeom>
          <a:noFill/>
        </p:spPr>
        <p:txBody>
          <a:bodyPr wrap="square">
            <a:spAutoFit/>
          </a:bodyPr>
          <a:lstStyle/>
          <a:p>
            <a:pPr marL="285750" indent="-285750">
              <a:spcBef>
                <a:spcPts val="600"/>
              </a:spcBef>
              <a:buFont typeface="Wingdings" panose="05000000000000000000" pitchFamily="2" charset="2"/>
              <a:buChar char="Ø"/>
            </a:pPr>
            <a:r>
              <a:rPr lang="ja-JP" altLang="en-US" sz="1400" b="1">
                <a:latin typeface="BIZ UDPゴシック" panose="020B0400000000000000" pitchFamily="50" charset="-128"/>
                <a:ea typeface="BIZ UDPゴシック" panose="020B0400000000000000" pitchFamily="50" charset="-128"/>
              </a:rPr>
              <a:t>民間事業者に対して情報発信することができる</a:t>
            </a:r>
          </a:p>
          <a:p>
            <a:pPr marL="444500" indent="-269875">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自治体が独自に情報を発信するだけでなく、マッチングサービスを介して幅広い企業に情報を届ける機会が増えるため、情報発信の幅が広がります。</a:t>
            </a:r>
          </a:p>
          <a:p>
            <a:pPr marL="285750" indent="-285750">
              <a:spcBef>
                <a:spcPts val="1200"/>
              </a:spcBef>
              <a:buFont typeface="Wingdings" panose="05000000000000000000" pitchFamily="2" charset="2"/>
              <a:buChar char="Ø"/>
            </a:pPr>
            <a:r>
              <a:rPr lang="ja-JP" altLang="en-US" sz="1400" b="1">
                <a:latin typeface="BIZ UDPゴシック" panose="020B0400000000000000" pitchFamily="50" charset="-128"/>
                <a:ea typeface="BIZ UDPゴシック" panose="020B0400000000000000" pitchFamily="50" charset="-128"/>
              </a:rPr>
              <a:t>公民の相互理解を醸成し、適切な公民連携の体制構築が可能となる</a:t>
            </a:r>
          </a:p>
          <a:p>
            <a:pPr marL="444500" indent="-269875">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マッチングサービスを通じて、行政と民間企業の間で相互理解が深まり、効率的かつ効果的なプロジェクト進行が可能になります。</a:t>
            </a:r>
          </a:p>
          <a:p>
            <a:pPr marL="444500" indent="-269875">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これにより、適切な公民連携の体制を構築することができます。</a:t>
            </a:r>
          </a:p>
          <a:p>
            <a:pPr marL="444500" indent="-285750" defTabSz="844083" fontAlgn="ctr">
              <a:lnSpc>
                <a:spcPts val="2000"/>
              </a:lnSpc>
              <a:spcBef>
                <a:spcPts val="600"/>
              </a:spcBef>
              <a:buFont typeface="Arial" panose="020B0604020202020204" pitchFamily="34" charset="0"/>
              <a:buChar char="•"/>
              <a:defRPr/>
            </a:pPr>
            <a:endParaRPr lang="en-US" altLang="ja-JP" sz="1400">
              <a:solidFill>
                <a:srgbClr val="000000"/>
              </a:solidFill>
              <a:latin typeface="BIZ UDPゴシック" panose="020B0400000000000000" pitchFamily="50" charset="-128"/>
              <a:ea typeface="BIZ UDPゴシック" panose="020B0400000000000000" pitchFamily="50" charset="-128"/>
            </a:endParaRPr>
          </a:p>
          <a:p>
            <a:pPr marL="444500" indent="-285750" defTabSz="844083" fontAlgn="ctr">
              <a:lnSpc>
                <a:spcPts val="2000"/>
              </a:lnSpc>
              <a:buFont typeface="Arial" panose="020B0604020202020204" pitchFamily="34" charset="0"/>
              <a:buChar char="•"/>
              <a:defRPr/>
            </a:pPr>
            <a:endParaRPr lang="en-US" altLang="ja-JP" sz="1400" b="1">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9E143B6-79E3-836F-AE39-25FD54CD13AD}"/>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349A000A-6B56-F6DC-615A-4E30848D5360}"/>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8A390FE-6199-AA85-BD08-C60A71B3E0AC}"/>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AEE2715-4713-033C-447A-FA3411EE2F8B}"/>
              </a:ext>
            </a:extLst>
          </p:cNvPr>
          <p:cNvSpPr txBox="1"/>
          <p:nvPr/>
        </p:nvSpPr>
        <p:spPr>
          <a:xfrm>
            <a:off x="253097" y="1312682"/>
            <a:ext cx="4066903" cy="360548"/>
          </a:xfrm>
          <a:prstGeom prst="rect">
            <a:avLst/>
          </a:prstGeom>
          <a:noFill/>
        </p:spPr>
        <p:txBody>
          <a:bodyPr wrap="square">
            <a:spAutoFit/>
          </a:bodyPr>
          <a:lstStyle/>
          <a:p>
            <a:pPr>
              <a:lnSpc>
                <a:spcPct val="150000"/>
              </a:lnSpc>
            </a:pPr>
            <a:r>
              <a:rPr lang="en-US" altLang="ja-JP" sz="1400" b="1" dirty="0">
                <a:latin typeface="BIZ UDPゴシック" panose="020B0400000000000000" pitchFamily="50" charset="-128"/>
                <a:ea typeface="BIZ UDPゴシック" panose="020B0400000000000000" pitchFamily="50" charset="-128"/>
              </a:rPr>
              <a:t>(7)</a:t>
            </a:r>
            <a:r>
              <a:rPr lang="ja-JP" altLang="en-US" sz="1400" b="1" dirty="0">
                <a:latin typeface="BIZ UDPゴシック" panose="020B0400000000000000" pitchFamily="50" charset="-128"/>
                <a:ea typeface="BIZ UDPゴシック" panose="020B0400000000000000" pitchFamily="50" charset="-128"/>
              </a:rPr>
              <a:t>マッチングサービスのメリット</a:t>
            </a:r>
            <a:endParaRPr lang="en-US" altLang="ja-JP" sz="14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6A47AE3-E590-ADD6-54C9-0504F2BD223C}"/>
              </a:ext>
            </a:extLst>
          </p:cNvPr>
          <p:cNvSpPr txBox="1"/>
          <p:nvPr/>
        </p:nvSpPr>
        <p:spPr>
          <a:xfrm>
            <a:off x="225946" y="947763"/>
            <a:ext cx="5332845" cy="398892"/>
          </a:xfrm>
          <a:prstGeom prst="rect">
            <a:avLst/>
          </a:prstGeom>
          <a:noFill/>
        </p:spPr>
        <p:txBody>
          <a:bodyPr wrap="square">
            <a:spAutoFit/>
          </a:bodyPr>
          <a:lstStyle/>
          <a:p>
            <a:pPr marL="285750" indent="-285750">
              <a:lnSpc>
                <a:spcPct val="150000"/>
              </a:lnSpc>
              <a:buClr>
                <a:srgbClr val="92D050"/>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課題に対して最適な</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民間事業者</a:t>
            </a: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出会う</a:t>
            </a:r>
            <a:r>
              <a:rPr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113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2A610-C6D3-37F5-FEB5-6AFD8BFE5D9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2E23A58-930E-8DE0-8B76-4F6FCF3CE6DE}"/>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29</a:t>
            </a:fld>
            <a:endParaRPr kumimoji="1" lang="ja-JP" altLang="en-US"/>
          </a:p>
        </p:txBody>
      </p:sp>
      <p:sp>
        <p:nvSpPr>
          <p:cNvPr id="10" name="テキスト ボックス 9">
            <a:extLst>
              <a:ext uri="{FF2B5EF4-FFF2-40B4-BE49-F238E27FC236}">
                <a16:creationId xmlns:a16="http://schemas.microsoft.com/office/drawing/2014/main" id="{D8D47F7E-FEEB-624B-4182-A4ECF11CB67F}"/>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813C660-D3C6-EB48-FE4C-D4C0B1379DCB}"/>
              </a:ext>
            </a:extLst>
          </p:cNvPr>
          <p:cNvSpPr txBox="1"/>
          <p:nvPr/>
        </p:nvSpPr>
        <p:spPr>
          <a:xfrm>
            <a:off x="253097" y="1632879"/>
            <a:ext cx="4066903" cy="3542188"/>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Ø"/>
            </a:pPr>
            <a:r>
              <a:rPr lang="ja-JP" altLang="en-US" sz="1400" b="1" dirty="0">
                <a:solidFill>
                  <a:schemeClr val="tx1"/>
                </a:solidFill>
                <a:latin typeface="BIZ UDPゴシック" panose="020B0400000000000000" pitchFamily="50" charset="-128"/>
                <a:ea typeface="BIZ UDPゴシック" panose="020B0400000000000000" pitchFamily="50" charset="-128"/>
              </a:rPr>
              <a:t>自治体が信頼できるマッチングサービス事業者を選択することは難しい</a:t>
            </a:r>
            <a:endParaRPr lang="ja-JP" altLang="en-US" sz="1400" b="1" dirty="0">
              <a:latin typeface="BIZ UDPゴシック" panose="020B0400000000000000" pitchFamily="50" charset="-128"/>
              <a:ea typeface="BIZ UDPゴシック" panose="020B0400000000000000" pitchFamily="50" charset="-128"/>
            </a:endParaRP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マッチングサービスには、それぞれ異なる特徴があるため、自治体がどの事業者に依頼すればよいか判断するのが難しいという側面があります。</a:t>
            </a:r>
          </a:p>
          <a:p>
            <a:pPr marL="285750" indent="-285750">
              <a:lnSpc>
                <a:spcPts val="2000"/>
              </a:lnSpc>
              <a:spcBef>
                <a:spcPts val="1200"/>
              </a:spcBef>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民間事業者マッチングサービスの活用に要する費用の把握が困難である</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民間マッチングサービスは自治体が無料で利用できるサービスと費用がかかるサービスがあります。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その料金体系が明確でないこともあるため、事前に確認して利用する必要があります。</a:t>
            </a:r>
          </a:p>
        </p:txBody>
      </p:sp>
      <p:sp>
        <p:nvSpPr>
          <p:cNvPr id="7" name="テキスト ボックス 6">
            <a:extLst>
              <a:ext uri="{FF2B5EF4-FFF2-40B4-BE49-F238E27FC236}">
                <a16:creationId xmlns:a16="http://schemas.microsoft.com/office/drawing/2014/main" id="{718920A0-B8EF-A425-22F9-76A477A3D6EF}"/>
              </a:ext>
            </a:extLst>
          </p:cNvPr>
          <p:cNvSpPr txBox="1"/>
          <p:nvPr/>
        </p:nvSpPr>
        <p:spPr>
          <a:xfrm>
            <a:off x="4502331" y="1635687"/>
            <a:ext cx="4066903" cy="3103414"/>
          </a:xfrm>
          <a:prstGeom prst="rect">
            <a:avLst/>
          </a:prstGeom>
          <a:noFill/>
        </p:spPr>
        <p:txBody>
          <a:bodyPr wrap="square">
            <a:spAutoFit/>
          </a:bodyPr>
          <a:lstStyle/>
          <a:p>
            <a:pPr marL="285750" indent="-285750">
              <a:spcBef>
                <a:spcPts val="600"/>
              </a:spcBef>
              <a:buFont typeface="Wingdings" panose="05000000000000000000" pitchFamily="2" charset="2"/>
              <a:buChar char="Ø"/>
            </a:pPr>
            <a:r>
              <a:rPr lang="ja-JP" altLang="en-US" sz="1400" b="1" dirty="0">
                <a:solidFill>
                  <a:schemeClr val="tx1"/>
                </a:solidFill>
                <a:latin typeface="BIZ UDPゴシック" panose="020B0400000000000000" pitchFamily="50" charset="-128"/>
                <a:ea typeface="BIZ UDPゴシック" panose="020B0400000000000000" pitchFamily="50" charset="-128"/>
              </a:rPr>
              <a:t>対応可能な自治体担当者が育っていない</a:t>
            </a:r>
            <a:endParaRPr lang="ja-JP" altLang="en-US" sz="1400" b="1"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民間事業者マッチングサービスを活用したいと思っても対応できる職員がいないという状況の自治体も多く、自治体職員の底上げも必要です。</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公民連携の仕組みに加えて、民間事業者との連携のあり方、プロジェクト推進のポイントなど、</a:t>
            </a:r>
            <a:r>
              <a:rPr lang="en-US" altLang="ja-JP" sz="1400" b="0" dirty="0">
                <a:solidFill>
                  <a:schemeClr val="tx1"/>
                </a:solidFill>
                <a:latin typeface="BIZ UDPゴシック" panose="020B0400000000000000" pitchFamily="50" charset="-128"/>
                <a:ea typeface="BIZ UDPゴシック" panose="020B0400000000000000" pitchFamily="50" charset="-128"/>
              </a:rPr>
              <a:t>LIP</a:t>
            </a:r>
            <a:r>
              <a:rPr lang="ja-JP" altLang="en-US" sz="1400" b="0" dirty="0">
                <a:solidFill>
                  <a:schemeClr val="tx1"/>
                </a:solidFill>
                <a:latin typeface="BIZ UDPゴシック" panose="020B0400000000000000" pitchFamily="50" charset="-128"/>
                <a:ea typeface="BIZ UDPゴシック" panose="020B0400000000000000" pitchFamily="50" charset="-128"/>
              </a:rPr>
              <a:t>に対応可能な自治体担当者を増やすことも裾野の拡大を図るうえで重要です</a:t>
            </a:r>
            <a:r>
              <a:rPr lang="ja-JP" altLang="en-US" sz="1400" dirty="0">
                <a:latin typeface="BIZ UDPゴシック" panose="020B0400000000000000" pitchFamily="50" charset="-128"/>
                <a:ea typeface="BIZ UDPゴシック" panose="020B0400000000000000" pitchFamily="50" charset="-128"/>
              </a:rPr>
              <a:t>。</a:t>
            </a:r>
          </a:p>
          <a:p>
            <a:pPr marL="444500" indent="-285750" defTabSz="844083" fontAlgn="ctr">
              <a:lnSpc>
                <a:spcPts val="2000"/>
              </a:lnSpc>
              <a:spcBef>
                <a:spcPts val="600"/>
              </a:spcBef>
              <a:buFont typeface="Arial" panose="020B0604020202020204" pitchFamily="34" charset="0"/>
              <a:buChar char="•"/>
              <a:defRPr/>
            </a:pP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444500" indent="-285750" defTabSz="844083" fontAlgn="ctr">
              <a:lnSpc>
                <a:spcPts val="2000"/>
              </a:lnSpc>
              <a:buFont typeface="Arial" panose="020B0604020202020204" pitchFamily="34" charset="0"/>
              <a:buChar char="•"/>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79C91C1-CFBB-6600-E3CC-976837F31194}"/>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7C50D5B8-6DF7-645F-F37B-565449042703}"/>
              </a:ext>
            </a:extLst>
          </p:cNvPr>
          <p:cNvSpPr/>
          <p:nvPr/>
        </p:nvSpPr>
        <p:spPr bwMode="auto">
          <a:xfrm>
            <a:off x="225946" y="512513"/>
            <a:ext cx="6967334" cy="412346"/>
          </a:xfrm>
          <a:prstGeom prst="homePlat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② 課題を提示し、課題とプロジェクトのマッチングを行うフェーズ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D5DC9D1-62BB-141E-C969-3E27172855AF}"/>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813ABBD-FF27-7098-AD23-465EE6E07CEB}"/>
              </a:ext>
            </a:extLst>
          </p:cNvPr>
          <p:cNvSpPr txBox="1"/>
          <p:nvPr/>
        </p:nvSpPr>
        <p:spPr>
          <a:xfrm>
            <a:off x="253097" y="1312682"/>
            <a:ext cx="4066903" cy="360548"/>
          </a:xfrm>
          <a:prstGeom prst="rect">
            <a:avLst/>
          </a:prstGeom>
          <a:noFill/>
        </p:spPr>
        <p:txBody>
          <a:bodyPr wrap="square">
            <a:spAutoFit/>
          </a:bodyPr>
          <a:lstStyle/>
          <a:p>
            <a:pPr>
              <a:lnSpc>
                <a:spcPct val="150000"/>
              </a:lnSpc>
            </a:pPr>
            <a:r>
              <a:rPr lang="en-US" altLang="ja-JP" sz="1400" b="1">
                <a:latin typeface="BIZ UDPゴシック" panose="020B0400000000000000" pitchFamily="50" charset="-128"/>
                <a:ea typeface="BIZ UDPゴシック" panose="020B0400000000000000" pitchFamily="50" charset="-128"/>
              </a:rPr>
              <a:t>(8)</a:t>
            </a:r>
            <a:r>
              <a:rPr lang="ja-JP" altLang="en-US" sz="1400" b="1">
                <a:latin typeface="BIZ UDPゴシック" panose="020B0400000000000000" pitchFamily="50" charset="-128"/>
                <a:ea typeface="BIZ UDPゴシック" panose="020B0400000000000000" pitchFamily="50" charset="-128"/>
              </a:rPr>
              <a:t>マッチングサービスのデメリット</a:t>
            </a:r>
            <a:endParaRPr lang="en-US" altLang="ja-JP" sz="14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5D74339-43DE-4C71-FEA7-F48D5BBE9C02}"/>
              </a:ext>
            </a:extLst>
          </p:cNvPr>
          <p:cNvSpPr txBox="1"/>
          <p:nvPr/>
        </p:nvSpPr>
        <p:spPr>
          <a:xfrm>
            <a:off x="225946" y="947763"/>
            <a:ext cx="5332845" cy="398892"/>
          </a:xfrm>
          <a:prstGeom prst="rect">
            <a:avLst/>
          </a:prstGeom>
          <a:noFill/>
        </p:spPr>
        <p:txBody>
          <a:bodyPr wrap="square">
            <a:spAutoFit/>
          </a:bodyPr>
          <a:lstStyle/>
          <a:p>
            <a:pPr marL="285750" indent="-285750">
              <a:lnSpc>
                <a:spcPct val="150000"/>
              </a:lnSpc>
              <a:buClr>
                <a:srgbClr val="92D050"/>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課題に対して最適な</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民間事業者</a:t>
            </a: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出会う</a:t>
            </a:r>
            <a:r>
              <a:rPr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61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8B18-8CA6-CF7D-108D-794810B1D05B}"/>
            </a:ext>
          </a:extLst>
        </p:cNvPr>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A257F2B2-9BF5-ABAB-2ABB-BA99D2F3FDD5}"/>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１．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が生まれた背景</a:t>
            </a:r>
            <a:endParaRPr kumimoji="1" lang="en-US" altLang="ja-JP" sz="2000" b="1">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C8385DB1-D1F5-7495-1110-67C22C091504}"/>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a:t>
            </a:fld>
            <a:endParaRPr kumimoji="1" lang="ja-JP" altLang="en-US"/>
          </a:p>
        </p:txBody>
      </p:sp>
      <p:sp>
        <p:nvSpPr>
          <p:cNvPr id="25" name="テキスト ボックス 24">
            <a:extLst>
              <a:ext uri="{FF2B5EF4-FFF2-40B4-BE49-F238E27FC236}">
                <a16:creationId xmlns:a16="http://schemas.microsoft.com/office/drawing/2014/main" id="{1B59D455-30B8-9CE6-31AB-7327857DF349}"/>
              </a:ext>
            </a:extLst>
          </p:cNvPr>
          <p:cNvSpPr txBox="1"/>
          <p:nvPr/>
        </p:nvSpPr>
        <p:spPr>
          <a:xfrm>
            <a:off x="245995" y="827912"/>
            <a:ext cx="4140000" cy="2913618"/>
          </a:xfrm>
          <a:prstGeom prst="rect">
            <a:avLst/>
          </a:prstGeom>
          <a:noFill/>
          <a:ln>
            <a:noFill/>
          </a:ln>
        </p:spPr>
        <p:txBody>
          <a:bodyPr wrap="square">
            <a:spAutoFit/>
          </a:bodyPr>
          <a:lstStyle/>
          <a:p>
            <a:pPr marR="0" lvl="0" algn="l" defTabSz="844083" rtl="0" eaLnBrk="1" fontAlgn="ctr" latinLnBrk="0" hangingPunct="1">
              <a:lnSpc>
                <a:spcPts val="2000"/>
              </a:lnSpc>
              <a:spcBef>
                <a:spcPts val="0"/>
              </a:spcBef>
              <a:spcAft>
                <a:spcPts val="0"/>
              </a:spcAft>
              <a:buClrTx/>
              <a:buSzTx/>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rPr>
              <a:t>(1)</a:t>
            </a:r>
            <a:r>
              <a:rPr lang="ja-JP" altLang="en-US" sz="1400" b="1" dirty="0">
                <a:solidFill>
                  <a:srgbClr val="000000"/>
                </a:solidFill>
                <a:latin typeface="BIZ UDPゴシック" panose="020B0400000000000000" pitchFamily="50" charset="-128"/>
                <a:ea typeface="BIZ UDPゴシック" panose="020B0400000000000000" pitchFamily="50" charset="-128"/>
              </a:rPr>
              <a:t>少子高齢化の進行</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marR="0" lvl="0" indent="-285750" algn="l" defTabSz="844083" rtl="0" eaLnBrk="1" fontAlgn="ctr" latinLnBrk="0" hangingPunct="1">
              <a:lnSpc>
                <a:spcPts val="2000"/>
              </a:lnSpc>
              <a:spcBef>
                <a:spcPts val="0"/>
              </a:spcBef>
              <a:spcAft>
                <a:spcPts val="0"/>
              </a:spcAft>
              <a:buClrTx/>
              <a:buSzTx/>
              <a:buFont typeface="Arial" panose="020B0604020202020204" pitchFamily="34" charset="0"/>
              <a:buChar char="•"/>
              <a:tabLst/>
              <a:defRPr/>
            </a:pPr>
            <a:r>
              <a:rPr lang="ja-JP" altLang="en-US" sz="1400" dirty="0">
                <a:solidFill>
                  <a:srgbClr val="000000"/>
                </a:solidFill>
                <a:latin typeface="BIZ UDPゴシック" panose="020B0400000000000000" pitchFamily="50" charset="-128"/>
                <a:ea typeface="BIZ UDPゴシック" panose="020B0400000000000000" pitchFamily="50" charset="-128"/>
              </a:rPr>
              <a:t>少子高齢化が急速に進み、行政サービスを必要とする人が増加していることで、</a:t>
            </a:r>
            <a:r>
              <a:rPr lang="ja-JP" altLang="en-US" sz="1400" b="1" u="sng" dirty="0">
                <a:solidFill>
                  <a:srgbClr val="000000"/>
                </a:solidFill>
                <a:latin typeface="BIZ UDPゴシック" panose="020B0400000000000000" pitchFamily="50" charset="-128"/>
                <a:ea typeface="BIZ UDPゴシック" panose="020B0400000000000000" pitchFamily="50" charset="-128"/>
              </a:rPr>
              <a:t>行政はより効率的にサービスを提供することが求められています</a:t>
            </a:r>
            <a:r>
              <a:rPr lang="ja-JP" altLang="en-US" sz="1400" dirty="0">
                <a:solidFill>
                  <a:srgbClr val="000000"/>
                </a:solidFill>
                <a:latin typeface="BIZ UDPゴシック" panose="020B0400000000000000" pitchFamily="50" charset="-128"/>
                <a:ea typeface="BIZ UDPゴシック" panose="020B0400000000000000" pitchFamily="50" charset="-128"/>
              </a:rPr>
              <a:t>。</a:t>
            </a:r>
          </a:p>
          <a:p>
            <a:pPr marR="0" lvl="0" algn="l" defTabSz="844083" rtl="0" eaLnBrk="1" fontAlgn="ctr" latinLnBrk="0" hangingPunct="1">
              <a:lnSpc>
                <a:spcPts val="2000"/>
              </a:lnSpc>
              <a:spcBef>
                <a:spcPts val="0"/>
              </a:spcBef>
              <a:spcAft>
                <a:spcPts val="0"/>
              </a:spcAft>
              <a:buClrTx/>
              <a:buSzTx/>
              <a:tabLst/>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R="0" lvl="0" algn="l" defTabSz="844083" rtl="0" eaLnBrk="1" fontAlgn="ctr" latinLnBrk="0" hangingPunct="1">
              <a:lnSpc>
                <a:spcPts val="2000"/>
              </a:lnSpc>
              <a:spcBef>
                <a:spcPts val="0"/>
              </a:spcBef>
              <a:spcAft>
                <a:spcPts val="0"/>
              </a:spcAft>
              <a:buClrTx/>
              <a:buSzTx/>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rPr>
              <a:t>(2)</a:t>
            </a:r>
            <a:r>
              <a:rPr lang="ja-JP" altLang="en-US" sz="1400" b="1" dirty="0">
                <a:solidFill>
                  <a:srgbClr val="000000"/>
                </a:solidFill>
                <a:latin typeface="BIZ UDPゴシック" panose="020B0400000000000000" pitchFamily="50" charset="-128"/>
                <a:ea typeface="BIZ UDPゴシック" panose="020B0400000000000000" pitchFamily="50" charset="-128"/>
              </a:rPr>
              <a:t>行政の財源逼迫</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marR="0" lvl="0" indent="-285750" algn="l" defTabSz="844083" rtl="0" eaLnBrk="1" fontAlgn="ctr" latinLnBrk="0" hangingPunct="1">
              <a:lnSpc>
                <a:spcPts val="2000"/>
              </a:lnSpc>
              <a:spcBef>
                <a:spcPts val="0"/>
              </a:spcBef>
              <a:spcAft>
                <a:spcPts val="0"/>
              </a:spcAft>
              <a:buClrTx/>
              <a:buSzTx/>
              <a:buFont typeface="Arial" panose="020B0604020202020204" pitchFamily="34" charset="0"/>
              <a:buChar char="•"/>
              <a:tabLst/>
              <a:defRPr/>
            </a:pPr>
            <a:r>
              <a:rPr lang="ja-JP" altLang="en-US" sz="1400" b="1" u="sng" dirty="0">
                <a:solidFill>
                  <a:srgbClr val="000000"/>
                </a:solidFill>
                <a:latin typeface="BIZ UDPゴシック" panose="020B0400000000000000" pitchFamily="50" charset="-128"/>
                <a:ea typeface="BIZ UDPゴシック" panose="020B0400000000000000" pitchFamily="50" charset="-128"/>
              </a:rPr>
              <a:t>自治体が直面する課題が増加</a:t>
            </a:r>
            <a:r>
              <a:rPr lang="ja-JP" altLang="en-US" sz="1400" dirty="0">
                <a:solidFill>
                  <a:srgbClr val="000000"/>
                </a:solidFill>
                <a:latin typeface="BIZ UDPゴシック" panose="020B0400000000000000" pitchFamily="50" charset="-128"/>
                <a:ea typeface="BIZ UDPゴシック" panose="020B0400000000000000" pitchFamily="50" charset="-128"/>
              </a:rPr>
              <a:t>している一方で、経済の低成長による影響で、</a:t>
            </a:r>
            <a:r>
              <a:rPr lang="ja-JP" altLang="en-US" sz="1400" b="1" u="sng" dirty="0">
                <a:solidFill>
                  <a:srgbClr val="000000"/>
                </a:solidFill>
                <a:latin typeface="BIZ UDPゴシック" panose="020B0400000000000000" pitchFamily="50" charset="-128"/>
                <a:ea typeface="BIZ UDPゴシック" panose="020B0400000000000000" pitchFamily="50" charset="-128"/>
              </a:rPr>
              <a:t>自治体の財源が逼迫</a:t>
            </a:r>
            <a:r>
              <a:rPr lang="ja-JP" altLang="en-US" sz="1400" dirty="0">
                <a:solidFill>
                  <a:srgbClr val="000000"/>
                </a:solidFill>
                <a:latin typeface="BIZ UDPゴシック" panose="020B0400000000000000" pitchFamily="50" charset="-128"/>
                <a:ea typeface="BIZ UDPゴシック" panose="020B0400000000000000" pitchFamily="50" charset="-128"/>
              </a:rPr>
              <a:t>しており、</a:t>
            </a:r>
            <a:r>
              <a:rPr lang="ja-JP" altLang="en-US" sz="1400" b="1" u="sng" dirty="0">
                <a:solidFill>
                  <a:srgbClr val="000000"/>
                </a:solidFill>
                <a:latin typeface="BIZ UDPゴシック" panose="020B0400000000000000" pitchFamily="50" charset="-128"/>
                <a:ea typeface="BIZ UDPゴシック" panose="020B0400000000000000" pitchFamily="50" charset="-128"/>
              </a:rPr>
              <a:t>限られたリソースで対応</a:t>
            </a:r>
            <a:r>
              <a:rPr lang="ja-JP" altLang="en-US" sz="1400" dirty="0">
                <a:solidFill>
                  <a:srgbClr val="000000"/>
                </a:solidFill>
                <a:latin typeface="BIZ UDPゴシック" panose="020B0400000000000000" pitchFamily="50" charset="-128"/>
                <a:ea typeface="BIZ UDPゴシック" panose="020B0400000000000000" pitchFamily="50" charset="-128"/>
              </a:rPr>
              <a:t>する必要があります。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320E0C9-9DF6-4DBA-4483-ADB558028068}"/>
              </a:ext>
            </a:extLst>
          </p:cNvPr>
          <p:cNvSpPr txBox="1"/>
          <p:nvPr/>
        </p:nvSpPr>
        <p:spPr>
          <a:xfrm>
            <a:off x="4497428" y="827912"/>
            <a:ext cx="4142572" cy="2913618"/>
          </a:xfrm>
          <a:prstGeom prst="rect">
            <a:avLst/>
          </a:prstGeom>
          <a:noFill/>
          <a:ln>
            <a:noFill/>
          </a:ln>
        </p:spPr>
        <p:txBody>
          <a:bodyPr wrap="square">
            <a:spAutoFit/>
          </a:bodyPr>
          <a:lstStyle/>
          <a:p>
            <a:pPr marR="0" lvl="0" algn="l" defTabSz="844083" rtl="0" eaLnBrk="1" fontAlgn="ctr" latinLnBrk="0" hangingPunct="1">
              <a:lnSpc>
                <a:spcPts val="2000"/>
              </a:lnSpc>
              <a:spcBef>
                <a:spcPts val="0"/>
              </a:spcBef>
              <a:spcAft>
                <a:spcPts val="0"/>
              </a:spcAft>
              <a:buClrTx/>
              <a:buSzTx/>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rPr>
              <a:t>(3)</a:t>
            </a:r>
            <a:r>
              <a:rPr lang="ja-JP" altLang="en-US" sz="1400" b="1" dirty="0">
                <a:solidFill>
                  <a:srgbClr val="000000"/>
                </a:solidFill>
                <a:latin typeface="BIZ UDPゴシック" panose="020B0400000000000000" pitchFamily="50" charset="-128"/>
                <a:ea typeface="BIZ UDPゴシック" panose="020B0400000000000000" pitchFamily="50" charset="-128"/>
              </a:rPr>
              <a:t>解決すべき地域的・社会的課題の増加</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marR="0" lvl="0" indent="-285750" algn="l" defTabSz="844083" rtl="0" eaLnBrk="1" fontAlgn="ctr" latinLnBrk="0" hangingPunct="1">
              <a:lnSpc>
                <a:spcPts val="2000"/>
              </a:lnSpc>
              <a:spcBef>
                <a:spcPts val="0"/>
              </a:spcBef>
              <a:spcAft>
                <a:spcPts val="0"/>
              </a:spcAft>
              <a:buClrTx/>
              <a:buSzTx/>
              <a:buFont typeface="Arial" panose="020B0604020202020204" pitchFamily="34" charset="0"/>
              <a:buChar char="•"/>
              <a:tabLst/>
              <a:defRPr/>
            </a:pPr>
            <a:r>
              <a:rPr lang="ja-JP" altLang="en-US" sz="1400" dirty="0">
                <a:solidFill>
                  <a:srgbClr val="000000"/>
                </a:solidFill>
                <a:latin typeface="BIZ UDPゴシック" panose="020B0400000000000000" pitchFamily="50" charset="-128"/>
                <a:ea typeface="BIZ UDPゴシック" panose="020B0400000000000000" pitchFamily="50" charset="-128"/>
              </a:rPr>
              <a:t>都市圏への人口流出が進む中で、</a:t>
            </a:r>
            <a:r>
              <a:rPr lang="ja-JP" altLang="en-US" sz="1400" b="1" u="sng" dirty="0">
                <a:solidFill>
                  <a:srgbClr val="000000"/>
                </a:solidFill>
                <a:latin typeface="BIZ UDPゴシック" panose="020B0400000000000000" pitchFamily="50" charset="-128"/>
                <a:ea typeface="BIZ UDPゴシック" panose="020B0400000000000000" pitchFamily="50" charset="-128"/>
              </a:rPr>
              <a:t>地域産業の維持や地域コミュニティの活性化などが課題</a:t>
            </a:r>
            <a:r>
              <a:rPr lang="ja-JP" altLang="en-US" sz="1400" dirty="0">
                <a:solidFill>
                  <a:srgbClr val="000000"/>
                </a:solidFill>
                <a:latin typeface="BIZ UDPゴシック" panose="020B0400000000000000" pitchFamily="50" charset="-128"/>
                <a:ea typeface="BIZ UDPゴシック" panose="020B0400000000000000" pitchFamily="50" charset="-128"/>
              </a:rPr>
              <a:t>となっています。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R="0" lvl="0" algn="l" defTabSz="844083" rtl="0" eaLnBrk="1" fontAlgn="ctr" latinLnBrk="0" hangingPunct="1">
              <a:lnSpc>
                <a:spcPts val="2000"/>
              </a:lnSpc>
              <a:spcBef>
                <a:spcPts val="0"/>
              </a:spcBef>
              <a:spcAft>
                <a:spcPts val="0"/>
              </a:spcAft>
              <a:buClrTx/>
              <a:buSzTx/>
              <a:tabLst/>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R="0" lvl="0" algn="l" defTabSz="844083" rtl="0" eaLnBrk="1" fontAlgn="ctr" latinLnBrk="0" hangingPunct="1">
              <a:lnSpc>
                <a:spcPts val="2000"/>
              </a:lnSpc>
              <a:spcBef>
                <a:spcPts val="0"/>
              </a:spcBef>
              <a:spcAft>
                <a:spcPts val="0"/>
              </a:spcAft>
              <a:buClrTx/>
              <a:buSzTx/>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rPr>
              <a:t>(4)</a:t>
            </a:r>
            <a:r>
              <a:rPr lang="ja-JP" altLang="en-US" sz="1400" b="1" dirty="0">
                <a:solidFill>
                  <a:srgbClr val="000000"/>
                </a:solidFill>
                <a:latin typeface="BIZ UDPゴシック" panose="020B0400000000000000" pitchFamily="50" charset="-128"/>
                <a:ea typeface="BIZ UDPゴシック" panose="020B0400000000000000" pitchFamily="50" charset="-128"/>
              </a:rPr>
              <a:t>従来の手法による課題解決の限界</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85750" defTabSz="844083" fontAlgn="ctr">
              <a:lnSpc>
                <a:spcPts val="2000"/>
              </a:lnSpc>
              <a:buFont typeface="Arial" panose="020B0604020202020204" pitchFamily="34" charset="0"/>
              <a:buChar char="•"/>
              <a:defRPr/>
            </a:pP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デジタル技術の進展により地域課題の解決策が多様化しており、</a:t>
            </a:r>
            <a:r>
              <a:rPr lang="ja-JP" altLang="en-US" sz="1400" b="1" u="sng" dirty="0">
                <a:solidFill>
                  <a:srgbClr val="000000"/>
                </a:solidFill>
                <a:latin typeface="BIZ UDPゴシック" panose="020B0400000000000000" pitchFamily="50" charset="-128"/>
                <a:ea typeface="BIZ UDPゴシック" panose="020B0400000000000000" pitchFamily="50" charset="-128"/>
              </a:rPr>
              <a:t>既存手法の延長では対応が困難</a:t>
            </a:r>
            <a:r>
              <a:rPr lang="ja-JP" altLang="en-US" sz="1400" dirty="0">
                <a:solidFill>
                  <a:srgbClr val="000000"/>
                </a:solidFill>
                <a:latin typeface="BIZ UDPゴシック" panose="020B0400000000000000" pitchFamily="50" charset="-128"/>
                <a:ea typeface="BIZ UDPゴシック" panose="020B0400000000000000" pitchFamily="50" charset="-128"/>
              </a:rPr>
              <a:t>となっています。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360363" marR="0" lvl="0" indent="-285750" algn="l" defTabSz="844083" rtl="0" eaLnBrk="1" fontAlgn="ctr" latinLnBrk="0" hangingPunct="1">
              <a:lnSpc>
                <a:spcPts val="2000"/>
              </a:lnSpc>
              <a:spcBef>
                <a:spcPts val="0"/>
              </a:spcBef>
              <a:spcAft>
                <a:spcPts val="0"/>
              </a:spcAft>
              <a:buClrTx/>
              <a:buSzTx/>
              <a:buFont typeface="Arial" panose="020B0604020202020204" pitchFamily="34" charset="0"/>
              <a:buChar char="•"/>
              <a:tabLst/>
              <a:defRPr/>
            </a:pPr>
            <a:r>
              <a:rPr lang="ja-JP" altLang="en-US" sz="1400" dirty="0">
                <a:solidFill>
                  <a:srgbClr val="000000"/>
                </a:solidFill>
                <a:latin typeface="BIZ UDPゴシック" panose="020B0400000000000000" pitchFamily="50" charset="-128"/>
                <a:ea typeface="BIZ UDPゴシック" panose="020B0400000000000000" pitchFamily="50" charset="-128"/>
              </a:rPr>
              <a:t>新たな課題対応に向け、</a:t>
            </a:r>
            <a:r>
              <a:rPr lang="ja-JP" altLang="en-US" sz="1400" b="1" u="sng" dirty="0">
                <a:solidFill>
                  <a:srgbClr val="000000"/>
                </a:solidFill>
                <a:latin typeface="BIZ UDPゴシック" panose="020B0400000000000000" pitchFamily="50" charset="-128"/>
                <a:ea typeface="BIZ UDPゴシック" panose="020B0400000000000000" pitchFamily="50" charset="-128"/>
              </a:rPr>
              <a:t>地域イノベーションによる解決の可能性が高まっています。</a:t>
            </a:r>
            <a:endParaRPr lang="ja-JP" altLang="en-US" sz="1400" dirty="0">
              <a:solidFill>
                <a:srgbClr val="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0057BFA-5EA5-1120-2998-6D34E1411940}"/>
              </a:ext>
            </a:extLst>
          </p:cNvPr>
          <p:cNvSpPr txBox="1"/>
          <p:nvPr/>
        </p:nvSpPr>
        <p:spPr>
          <a:xfrm>
            <a:off x="245995" y="479099"/>
            <a:ext cx="8498486" cy="348813"/>
          </a:xfrm>
          <a:prstGeom prst="rect">
            <a:avLst/>
          </a:prstGeom>
          <a:noFill/>
        </p:spPr>
        <p:txBody>
          <a:bodyPr wrap="square">
            <a:spAutoFit/>
          </a:bodyPr>
          <a:lstStyle/>
          <a:p>
            <a:pPr marL="171450" marR="0" lvl="0" indent="-171450" algn="l" defTabSz="844083" rtl="0" eaLnBrk="1" fontAlgn="ctr" latinLnBrk="0" hangingPunct="1">
              <a:lnSpc>
                <a:spcPts val="2000"/>
              </a:lnSpc>
              <a:spcBef>
                <a:spcPts val="0"/>
              </a:spcBef>
              <a:spcAft>
                <a:spcPts val="0"/>
              </a:spcAft>
              <a:buClrTx/>
              <a:buSzTx/>
              <a:buFont typeface="Wingdings" panose="05000000000000000000" pitchFamily="2" charset="2"/>
              <a:buChar char="l"/>
              <a:tabLst/>
              <a:defRPr/>
            </a:pPr>
            <a:r>
              <a:rPr lang="ja-JP" altLang="en-US" sz="1600" b="1" u="sng">
                <a:solidFill>
                  <a:srgbClr val="000000"/>
                </a:solidFill>
                <a:latin typeface="BIZ UDPゴシック" panose="020B0400000000000000" pitchFamily="50" charset="-128"/>
                <a:ea typeface="BIZ UDPゴシック" panose="020B0400000000000000" pitchFamily="50" charset="-128"/>
              </a:rPr>
              <a:t> 自治体を取り巻く状況はどのように変化しているか？</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F8C0D49A-B8BE-A3DA-9679-DBBAF07F89AA}"/>
              </a:ext>
            </a:extLst>
          </p:cNvPr>
          <p:cNvPicPr>
            <a:picLocks noChangeAspect="1"/>
          </p:cNvPicPr>
          <p:nvPr/>
        </p:nvPicPr>
        <p:blipFill>
          <a:blip r:embed="rId3"/>
          <a:stretch>
            <a:fillRect/>
          </a:stretch>
        </p:blipFill>
        <p:spPr>
          <a:xfrm>
            <a:off x="1847653" y="3741530"/>
            <a:ext cx="5448693" cy="2681443"/>
          </a:xfrm>
          <a:prstGeom prst="rect">
            <a:avLst/>
          </a:prstGeom>
        </p:spPr>
      </p:pic>
    </p:spTree>
    <p:extLst>
      <p:ext uri="{BB962C8B-B14F-4D97-AF65-F5344CB8AC3E}">
        <p14:creationId xmlns:p14="http://schemas.microsoft.com/office/powerpoint/2010/main" val="3217866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84A10-5F3D-F6E5-6A75-320113393BC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671D3A-D35E-14C8-033A-56CD109CF5AB}"/>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30</a:t>
            </a:fld>
            <a:endParaRPr kumimoji="1" lang="ja-JP" altLang="en-US"/>
          </a:p>
        </p:txBody>
      </p:sp>
      <p:sp>
        <p:nvSpPr>
          <p:cNvPr id="8" name="テキスト ボックス 7">
            <a:extLst>
              <a:ext uri="{FF2B5EF4-FFF2-40B4-BE49-F238E27FC236}">
                <a16:creationId xmlns:a16="http://schemas.microsoft.com/office/drawing/2014/main" id="{70B2E22B-072E-CA87-EEA1-244068E1F2B4}"/>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12" name="TextBox 30">
            <a:extLst>
              <a:ext uri="{FF2B5EF4-FFF2-40B4-BE49-F238E27FC236}">
                <a16:creationId xmlns:a16="http://schemas.microsoft.com/office/drawing/2014/main" id="{ADFFCFE6-6B20-8AD7-6E46-D04EFCBDE59E}"/>
              </a:ext>
            </a:extLst>
          </p:cNvPr>
          <p:cNvSpPr txBox="1"/>
          <p:nvPr/>
        </p:nvSpPr>
        <p:spPr>
          <a:xfrm>
            <a:off x="207037" y="727471"/>
            <a:ext cx="7817467" cy="338554"/>
          </a:xfrm>
          <a:prstGeom prst="rect">
            <a:avLst/>
          </a:prstGeom>
          <a:noFill/>
        </p:spPr>
        <p:txBody>
          <a:bodyPr wrap="square" lIns="0" rIns="0" rtlCol="0" anchor="b">
            <a:spAutoFit/>
          </a:bodyPr>
          <a:lstStyle/>
          <a:p>
            <a:r>
              <a:rPr lang="ja-JP" altLang="en-US" sz="1600" b="1" u="sng">
                <a:solidFill>
                  <a:srgbClr val="000000"/>
                </a:solidFill>
                <a:latin typeface="BIZ UDPゴシック" panose="020B0400000000000000" pitchFamily="50" charset="-128"/>
                <a:ea typeface="BIZ UDPゴシック" panose="020B0400000000000000" pitchFamily="50" charset="-128"/>
              </a:rPr>
              <a:t>「</a:t>
            </a:r>
            <a:r>
              <a:rPr lang="en-US" altLang="ja-JP" sz="1600" b="1" u="sng">
                <a:solidFill>
                  <a:schemeClr val="tx1"/>
                </a:solidFill>
                <a:latin typeface="BIZ UDPゴシック" panose="020B0400000000000000" pitchFamily="50" charset="-128"/>
                <a:ea typeface="BIZ UDPゴシック" panose="020B0400000000000000" pitchFamily="50" charset="-128"/>
              </a:rPr>
              <a:t> NPO </a:t>
            </a:r>
            <a:r>
              <a:rPr lang="ja-JP" altLang="en-US" sz="1600" b="1" u="sng">
                <a:solidFill>
                  <a:schemeClr val="tx1"/>
                </a:solidFill>
                <a:latin typeface="BIZ UDPゴシック" panose="020B0400000000000000" pitchFamily="50" charset="-128"/>
                <a:ea typeface="BIZ UDPゴシック" panose="020B0400000000000000" pitchFamily="50" charset="-128"/>
              </a:rPr>
              <a:t>法人コミュニティリンク：</a:t>
            </a:r>
            <a:r>
              <a:rPr lang="en-US" altLang="ja-JP" sz="1600" b="1" u="sng">
                <a:solidFill>
                  <a:schemeClr val="tx1"/>
                </a:solidFill>
                <a:latin typeface="BIZ UDPゴシック" panose="020B0400000000000000" pitchFamily="50" charset="-128"/>
                <a:ea typeface="BIZ UDPゴシック" panose="020B0400000000000000" pitchFamily="50" charset="-128"/>
              </a:rPr>
              <a:t>Urban Innovation JAPAN </a:t>
            </a:r>
            <a:r>
              <a:rPr lang="ja-JP" altLang="en-US" sz="1600" b="1" u="sng">
                <a:solidFill>
                  <a:srgbClr val="000000"/>
                </a:solidFill>
                <a:latin typeface="BIZ UDPゴシック" panose="020B0400000000000000" pitchFamily="50" charset="-128"/>
                <a:ea typeface="BIZ UDPゴシック" panose="020B0400000000000000" pitchFamily="50" charset="-128"/>
              </a:rPr>
              <a:t>」</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0C92EF0-3163-0DA8-8CF4-AF3476F8BC8F}"/>
              </a:ext>
            </a:extLst>
          </p:cNvPr>
          <p:cNvSpPr txBox="1"/>
          <p:nvPr/>
        </p:nvSpPr>
        <p:spPr>
          <a:xfrm>
            <a:off x="207037" y="1234734"/>
            <a:ext cx="4140000" cy="4366773"/>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ja-JP" altLang="en-US" sz="1600" b="1" u="sng" dirty="0">
                <a:solidFill>
                  <a:schemeClr val="tx1"/>
                </a:solidFill>
                <a:latin typeface="BIZ UDPゴシック" panose="020B0400000000000000" pitchFamily="50" charset="-128"/>
                <a:ea typeface="BIZ UDPゴシック" panose="020B0400000000000000" pitchFamily="50" charset="-128"/>
              </a:rPr>
              <a:t>マッチングサービス事業者の概要 </a:t>
            </a:r>
          </a:p>
          <a:p>
            <a:pPr marL="449263" indent="-285750">
              <a:lnSpc>
                <a:spcPts val="2200"/>
              </a:lnSpc>
              <a:buFont typeface="Arial" panose="020B0604020202020204" pitchFamily="34" charset="0"/>
              <a:buChar char="•"/>
            </a:pPr>
            <a:r>
              <a:rPr lang="en-US" altLang="ja-JP" sz="1400" b="0" dirty="0">
                <a:solidFill>
                  <a:schemeClr val="tx1"/>
                </a:solidFill>
                <a:latin typeface="BIZ UDPゴシック" panose="020B0400000000000000" pitchFamily="50" charset="-128"/>
                <a:ea typeface="BIZ UDPゴシック" panose="020B0400000000000000" pitchFamily="50" charset="-128"/>
              </a:rPr>
              <a:t>NPO </a:t>
            </a:r>
            <a:r>
              <a:rPr lang="ja-JP" altLang="en-US" sz="1400" b="0" dirty="0">
                <a:solidFill>
                  <a:schemeClr val="tx1"/>
                </a:solidFill>
                <a:latin typeface="BIZ UDPゴシック" panose="020B0400000000000000" pitchFamily="50" charset="-128"/>
                <a:ea typeface="BIZ UDPゴシック" panose="020B0400000000000000" pitchFamily="50" charset="-128"/>
              </a:rPr>
              <a:t>法人コミュニティリンクは、</a:t>
            </a:r>
            <a:r>
              <a:rPr lang="en-US" altLang="ja-JP" sz="1400" b="0" dirty="0">
                <a:solidFill>
                  <a:schemeClr val="tx1"/>
                </a:solidFill>
                <a:latin typeface="BIZ UDPゴシック" panose="020B0400000000000000" pitchFamily="50" charset="-128"/>
                <a:ea typeface="BIZ UDPゴシック" panose="020B0400000000000000" pitchFamily="50" charset="-128"/>
              </a:rPr>
              <a:t>2008 </a:t>
            </a:r>
            <a:r>
              <a:rPr lang="ja-JP" altLang="en-US" sz="1400" b="0" dirty="0">
                <a:solidFill>
                  <a:schemeClr val="tx1"/>
                </a:solidFill>
                <a:latin typeface="BIZ UDPゴシック" panose="020B0400000000000000" pitchFamily="50" charset="-128"/>
                <a:ea typeface="BIZ UDPゴシック" panose="020B0400000000000000" pitchFamily="50" charset="-128"/>
              </a:rPr>
              <a:t>年に設立された</a:t>
            </a:r>
            <a:r>
              <a:rPr lang="en-US" altLang="ja-JP" sz="1400" b="0" dirty="0">
                <a:solidFill>
                  <a:schemeClr val="tx1"/>
                </a:solidFill>
                <a:latin typeface="BIZ UDPゴシック" panose="020B0400000000000000" pitchFamily="50" charset="-128"/>
                <a:ea typeface="BIZ UDPゴシック" panose="020B0400000000000000" pitchFamily="50" charset="-128"/>
              </a:rPr>
              <a:t>NPO </a:t>
            </a:r>
            <a:r>
              <a:rPr lang="ja-JP" altLang="en-US" sz="1400" b="0" dirty="0">
                <a:solidFill>
                  <a:schemeClr val="tx1"/>
                </a:solidFill>
                <a:latin typeface="BIZ UDPゴシック" panose="020B0400000000000000" pitchFamily="50" charset="-128"/>
                <a:ea typeface="BIZ UDPゴシック" panose="020B0400000000000000" pitchFamily="50" charset="-128"/>
              </a:rPr>
              <a:t>法人で、まちづくりの推進を図る活動及び情報化社会の発展を図る活動に取り組んでいます。</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同法人により実施されている</a:t>
            </a:r>
            <a:r>
              <a:rPr lang="en-US" altLang="ja-JP" sz="1400" b="0" dirty="0">
                <a:solidFill>
                  <a:schemeClr val="tx1"/>
                </a:solidFill>
                <a:latin typeface="BIZ UDPゴシック" panose="020B0400000000000000" pitchFamily="50" charset="-128"/>
                <a:ea typeface="BIZ UDPゴシック" panose="020B0400000000000000" pitchFamily="50" charset="-128"/>
              </a:rPr>
              <a:t>Urban Innovation JAPAN</a:t>
            </a:r>
            <a:r>
              <a:rPr lang="ja-JP" altLang="en-US" sz="1400" b="0" dirty="0">
                <a:solidFill>
                  <a:schemeClr val="tx1"/>
                </a:solidFill>
                <a:latin typeface="BIZ UDPゴシック" panose="020B0400000000000000" pitchFamily="50" charset="-128"/>
                <a:ea typeface="BIZ UDPゴシック" panose="020B0400000000000000" pitchFamily="50" charset="-128"/>
              </a:rPr>
              <a:t>（以下、「</a:t>
            </a:r>
            <a:r>
              <a:rPr lang="en-US" altLang="ja-JP" sz="1400" b="0" dirty="0">
                <a:solidFill>
                  <a:schemeClr val="tx1"/>
                </a:solidFill>
                <a:latin typeface="BIZ UDPゴシック" panose="020B0400000000000000" pitchFamily="50" charset="-128"/>
                <a:ea typeface="BIZ UDPゴシック" panose="020B0400000000000000" pitchFamily="50" charset="-128"/>
              </a:rPr>
              <a:t>UIJ</a:t>
            </a:r>
            <a:r>
              <a:rPr lang="ja-JP" altLang="en-US" sz="1400" b="0" dirty="0">
                <a:solidFill>
                  <a:schemeClr val="tx1"/>
                </a:solidFill>
                <a:latin typeface="BIZ UDPゴシック" panose="020B0400000000000000" pitchFamily="50" charset="-128"/>
                <a:ea typeface="BIZ UDPゴシック" panose="020B0400000000000000" pitchFamily="50" charset="-128"/>
              </a:rPr>
              <a:t>」という）は、全国の自治体課題とスタートアップを含めた民間事業者などをマッチングするオープンイノベーションプラットフォーム。 </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神戸市をはじめ全国</a:t>
            </a:r>
            <a:r>
              <a:rPr lang="en-US" altLang="ja-JP" sz="1400" b="0" dirty="0">
                <a:solidFill>
                  <a:schemeClr val="tx1"/>
                </a:solidFill>
                <a:latin typeface="BIZ UDPゴシック" panose="020B0400000000000000" pitchFamily="50" charset="-128"/>
                <a:ea typeface="BIZ UDPゴシック" panose="020B0400000000000000" pitchFamily="50" charset="-128"/>
              </a:rPr>
              <a:t>22 </a:t>
            </a:r>
            <a:r>
              <a:rPr lang="ja-JP" altLang="en-US" sz="1400" b="0" dirty="0">
                <a:solidFill>
                  <a:schemeClr val="tx1"/>
                </a:solidFill>
                <a:latin typeface="BIZ UDPゴシック" panose="020B0400000000000000" pitchFamily="50" charset="-128"/>
                <a:ea typeface="BIZ UDPゴシック" panose="020B0400000000000000" pitchFamily="50" charset="-128"/>
              </a:rPr>
              <a:t>自治体が参画。</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地域・社会・行政課題に詳しい自治体職員と柔軟な発想や優れた技術力を持つ民間事業者が協働し、最適な解決策・サービスの検証を実施。</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7EE8476-EBB8-8731-EB49-D6864F0EBDEB}"/>
              </a:ext>
            </a:extLst>
          </p:cNvPr>
          <p:cNvSpPr txBox="1"/>
          <p:nvPr/>
        </p:nvSpPr>
        <p:spPr>
          <a:xfrm>
            <a:off x="4470399" y="1234734"/>
            <a:ext cx="4140000" cy="3238259"/>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ja-JP" altLang="en-US" sz="1600" b="1" u="sng" dirty="0">
                <a:solidFill>
                  <a:schemeClr val="tx1"/>
                </a:solidFill>
                <a:latin typeface="BIZ UDPゴシック" panose="020B0400000000000000" pitchFamily="50" charset="-128"/>
                <a:ea typeface="BIZ UDPゴシック" panose="020B0400000000000000" pitchFamily="50" charset="-128"/>
              </a:rPr>
              <a:t>事業の内容 </a:t>
            </a:r>
          </a:p>
          <a:p>
            <a:pPr marL="449263" indent="-285750">
              <a:lnSpc>
                <a:spcPts val="2200"/>
              </a:lnSpc>
              <a:buFont typeface="Arial" panose="020B0604020202020204" pitchFamily="34" charset="0"/>
              <a:buChar char="•"/>
            </a:pPr>
            <a:r>
              <a:rPr lang="en-US" altLang="ja-JP" sz="1400" b="0" dirty="0">
                <a:solidFill>
                  <a:schemeClr val="tx1"/>
                </a:solidFill>
                <a:latin typeface="BIZ UDPゴシック" panose="020B0400000000000000" pitchFamily="50" charset="-128"/>
                <a:ea typeface="BIZ UDPゴシック" panose="020B0400000000000000" pitchFamily="50" charset="-128"/>
              </a:rPr>
              <a:t>UIJ </a:t>
            </a:r>
            <a:r>
              <a:rPr lang="ja-JP" altLang="en-US" sz="1400" b="0" dirty="0">
                <a:solidFill>
                  <a:schemeClr val="tx1"/>
                </a:solidFill>
                <a:latin typeface="BIZ UDPゴシック" panose="020B0400000000000000" pitchFamily="50" charset="-128"/>
                <a:ea typeface="BIZ UDPゴシック" panose="020B0400000000000000" pitchFamily="50" charset="-128"/>
              </a:rPr>
              <a:t>は、挑戦する自治体職員及び民間事業者に伴走し、地域や行政課題の解決に向けた公共サービスのアップデートの目的に対して、新しい手法や技術の活用効果を最大化させることを目標に、マッチング支援を</a:t>
            </a:r>
            <a:r>
              <a:rPr lang="ja-JP" altLang="en-US" sz="1400" dirty="0">
                <a:latin typeface="BIZ UDPゴシック" panose="020B0400000000000000" pitchFamily="50" charset="-128"/>
                <a:ea typeface="BIZ UDPゴシック" panose="020B0400000000000000" pitchFamily="50" charset="-128"/>
              </a:rPr>
              <a:t>実施。</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en-US" altLang="ja-JP" sz="1400" b="0" dirty="0">
                <a:solidFill>
                  <a:schemeClr val="tx1"/>
                </a:solidFill>
                <a:latin typeface="BIZ UDPゴシック" panose="020B0400000000000000" pitchFamily="50" charset="-128"/>
                <a:ea typeface="BIZ UDPゴシック" panose="020B0400000000000000" pitchFamily="50" charset="-128"/>
              </a:rPr>
              <a:t>UIJ </a:t>
            </a:r>
            <a:r>
              <a:rPr lang="ja-JP" altLang="en-US" sz="1400" b="0" dirty="0">
                <a:solidFill>
                  <a:schemeClr val="tx1"/>
                </a:solidFill>
                <a:latin typeface="BIZ UDPゴシック" panose="020B0400000000000000" pitchFamily="50" charset="-128"/>
                <a:ea typeface="BIZ UDPゴシック" panose="020B0400000000000000" pitchFamily="50" charset="-128"/>
              </a:rPr>
              <a:t>では、自治体職員と共に自治体課題の洗い出しを行い、課題解決に最適な民間事業者とのマッチングを目指すため、課題を</a:t>
            </a:r>
            <a:r>
              <a:rPr lang="en-US" altLang="ja-JP" sz="1400" b="0" dirty="0">
                <a:solidFill>
                  <a:schemeClr val="tx1"/>
                </a:solidFill>
                <a:latin typeface="BIZ UDPゴシック" panose="020B0400000000000000" pitchFamily="50" charset="-128"/>
                <a:ea typeface="BIZ UDPゴシック" panose="020B0400000000000000" pitchFamily="50" charset="-128"/>
              </a:rPr>
              <a:t>UIJ </a:t>
            </a:r>
            <a:r>
              <a:rPr lang="ja-JP" altLang="en-US" sz="1400" b="0" dirty="0">
                <a:solidFill>
                  <a:schemeClr val="tx1"/>
                </a:solidFill>
                <a:latin typeface="BIZ UDPゴシック" panose="020B0400000000000000" pitchFamily="50" charset="-128"/>
                <a:ea typeface="BIZ UDPゴシック" panose="020B0400000000000000" pitchFamily="50" charset="-128"/>
              </a:rPr>
              <a:t>の</a:t>
            </a:r>
            <a:r>
              <a:rPr lang="en-US" altLang="ja-JP" sz="1400" b="0" dirty="0">
                <a:solidFill>
                  <a:schemeClr val="tx1"/>
                </a:solidFill>
                <a:latin typeface="BIZ UDPゴシック" panose="020B0400000000000000" pitchFamily="50" charset="-128"/>
                <a:ea typeface="BIZ UDPゴシック" panose="020B0400000000000000" pitchFamily="50" charset="-128"/>
              </a:rPr>
              <a:t>HP </a:t>
            </a:r>
            <a:r>
              <a:rPr lang="ja-JP" altLang="en-US" sz="1400" b="0" dirty="0">
                <a:solidFill>
                  <a:schemeClr val="tx1"/>
                </a:solidFill>
                <a:latin typeface="BIZ UDPゴシック" panose="020B0400000000000000" pitchFamily="50" charset="-128"/>
                <a:ea typeface="BIZ UDPゴシック" panose="020B0400000000000000" pitchFamily="50" charset="-128"/>
              </a:rPr>
              <a:t>上に掲載し、民間事業者からの応募を募る形態を取っています。 </a:t>
            </a:r>
          </a:p>
        </p:txBody>
      </p:sp>
      <p:sp>
        <p:nvSpPr>
          <p:cNvPr id="5" name="テキスト ボックス 4">
            <a:extLst>
              <a:ext uri="{FF2B5EF4-FFF2-40B4-BE49-F238E27FC236}">
                <a16:creationId xmlns:a16="http://schemas.microsoft.com/office/drawing/2014/main" id="{84D72740-5402-271C-4C08-43814B72F144}"/>
              </a:ext>
            </a:extLst>
          </p:cNvPr>
          <p:cNvSpPr txBox="1"/>
          <p:nvPr/>
        </p:nvSpPr>
        <p:spPr>
          <a:xfrm>
            <a:off x="101600" y="425187"/>
            <a:ext cx="4605866" cy="307777"/>
          </a:xfrm>
          <a:prstGeom prst="rect">
            <a:avLst/>
          </a:prstGeom>
          <a:noFill/>
        </p:spPr>
        <p:txBody>
          <a:bodyPr wrap="square">
            <a:spAutoFit/>
          </a:bodyPr>
          <a:lstStyle/>
          <a:p>
            <a:r>
              <a:rPr kumimoji="1" lang="en-US" altLang="ja-JP" sz="1400" b="1" dirty="0">
                <a:solidFill>
                  <a:srgbClr val="000000"/>
                </a:solidFill>
                <a:latin typeface="BIZ UDPゴシック" panose="020B0400000000000000" pitchFamily="50" charset="-128"/>
                <a:ea typeface="BIZ UDPゴシック" panose="020B0400000000000000" pitchFamily="50" charset="-128"/>
              </a:rPr>
              <a:t>【</a:t>
            </a:r>
            <a:r>
              <a:rPr kumimoji="1" lang="ja-JP" altLang="en-US" sz="1400" b="1" dirty="0">
                <a:solidFill>
                  <a:srgbClr val="000000"/>
                </a:solidFill>
                <a:latin typeface="BIZ UDPゴシック" panose="020B0400000000000000" pitchFamily="50" charset="-128"/>
                <a:ea typeface="BIZ UDPゴシック" panose="020B0400000000000000" pitchFamily="50" charset="-128"/>
              </a:rPr>
              <a:t>事例：民間の</a:t>
            </a:r>
            <a:r>
              <a:rPr lang="ja-JP" altLang="en-US" sz="1400" b="1" dirty="0">
                <a:solidFill>
                  <a:srgbClr val="000000"/>
                </a:solidFill>
                <a:latin typeface="BIZ UDPゴシック" panose="020B0400000000000000" pitchFamily="50" charset="-128"/>
                <a:ea typeface="BIZ UDPゴシック" panose="020B0400000000000000" pitchFamily="50" charset="-128"/>
              </a:rPr>
              <a:t>マッチングサービス①</a:t>
            </a:r>
            <a:r>
              <a:rPr kumimoji="1" lang="ja-JP" altLang="en-US" sz="1400" baseline="30000" dirty="0">
                <a:solidFill>
                  <a:srgbClr val="000000"/>
                </a:solidFill>
                <a:latin typeface="BIZ UDPゴシック" panose="020B0400000000000000" pitchFamily="50" charset="-128"/>
                <a:ea typeface="BIZ UDPゴシック" panose="020B0400000000000000" pitchFamily="50" charset="-128"/>
              </a:rPr>
              <a:t> （注） </a:t>
            </a:r>
            <a:r>
              <a:rPr kumimoji="1" lang="en-US" altLang="ja-JP" sz="1400" b="1" dirty="0">
                <a:solidFill>
                  <a:srgbClr val="000000"/>
                </a:solidFill>
                <a:latin typeface="BIZ UDPゴシック" panose="020B0400000000000000" pitchFamily="50" charset="-128"/>
                <a:ea typeface="BIZ UDPゴシック" panose="020B0400000000000000" pitchFamily="50" charset="-128"/>
              </a:rPr>
              <a:t>】</a:t>
            </a:r>
            <a:endParaRPr lang="ja-JP" altLang="en-US" sz="1400" dirty="0"/>
          </a:p>
        </p:txBody>
      </p:sp>
      <p:sp>
        <p:nvSpPr>
          <p:cNvPr id="6" name="テキスト ボックス 5">
            <a:extLst>
              <a:ext uri="{FF2B5EF4-FFF2-40B4-BE49-F238E27FC236}">
                <a16:creationId xmlns:a16="http://schemas.microsoft.com/office/drawing/2014/main" id="{46CBBE2B-A843-68BC-BB59-7609D650788C}"/>
              </a:ext>
            </a:extLst>
          </p:cNvPr>
          <p:cNvSpPr txBox="1"/>
          <p:nvPr/>
        </p:nvSpPr>
        <p:spPr>
          <a:xfrm>
            <a:off x="502660" y="5844116"/>
            <a:ext cx="7095344" cy="246221"/>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（注）本事例詳細は、令和３年度及び令和</a:t>
            </a:r>
            <a:r>
              <a:rPr lang="en-US" altLang="ja-JP" sz="1000" dirty="0">
                <a:latin typeface="BIZ UDPゴシック" panose="020B0400000000000000" pitchFamily="50" charset="-128"/>
                <a:ea typeface="BIZ UDPゴシック" panose="020B0400000000000000" pitchFamily="50" charset="-128"/>
              </a:rPr>
              <a:t>5</a:t>
            </a:r>
            <a:r>
              <a:rPr lang="ja-JP" altLang="en-US" sz="1000" dirty="0">
                <a:latin typeface="BIZ UDPゴシック" panose="020B0400000000000000" pitchFamily="50" charset="-128"/>
                <a:ea typeface="BIZ UDPゴシック" panose="020B0400000000000000" pitchFamily="50" charset="-128"/>
              </a:rPr>
              <a:t>年度の地域イノベーション連携研究会にて実施した事例調査を基に作成しています</a:t>
            </a:r>
          </a:p>
        </p:txBody>
      </p:sp>
      <p:sp>
        <p:nvSpPr>
          <p:cNvPr id="4" name="テキスト ボックス 3">
            <a:extLst>
              <a:ext uri="{FF2B5EF4-FFF2-40B4-BE49-F238E27FC236}">
                <a16:creationId xmlns:a16="http://schemas.microsoft.com/office/drawing/2014/main" id="{6496E616-439E-40AD-5A0C-C11F9B9743C2}"/>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5391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179D1-E3C8-5042-5C9A-5F713BB525D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6664C2C-CB9B-87E4-2C4C-2836466E9438}"/>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31</a:t>
            </a:fld>
            <a:endParaRPr kumimoji="1" lang="ja-JP" altLang="en-US"/>
          </a:p>
        </p:txBody>
      </p:sp>
      <p:sp>
        <p:nvSpPr>
          <p:cNvPr id="8" name="テキスト ボックス 7">
            <a:extLst>
              <a:ext uri="{FF2B5EF4-FFF2-40B4-BE49-F238E27FC236}">
                <a16:creationId xmlns:a16="http://schemas.microsoft.com/office/drawing/2014/main" id="{3A2CA268-3F57-D7DF-0DC2-0F8B7F12D531}"/>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B1D7F55A-D803-05DD-8711-FB807416D3A1}"/>
              </a:ext>
            </a:extLst>
          </p:cNvPr>
          <p:cNvPicPr>
            <a:picLocks noChangeAspect="1"/>
          </p:cNvPicPr>
          <p:nvPr/>
        </p:nvPicPr>
        <p:blipFill>
          <a:blip r:embed="rId3"/>
          <a:stretch>
            <a:fillRect/>
          </a:stretch>
        </p:blipFill>
        <p:spPr>
          <a:xfrm>
            <a:off x="1378942" y="1148518"/>
            <a:ext cx="5918025" cy="5318486"/>
          </a:xfrm>
          <a:prstGeom prst="rect">
            <a:avLst/>
          </a:prstGeom>
          <a:ln>
            <a:solidFill>
              <a:schemeClr val="bg1">
                <a:lumMod val="65000"/>
              </a:schemeClr>
            </a:solidFill>
          </a:ln>
        </p:spPr>
      </p:pic>
      <p:sp>
        <p:nvSpPr>
          <p:cNvPr id="11" name="テキスト ボックス 10">
            <a:extLst>
              <a:ext uri="{FF2B5EF4-FFF2-40B4-BE49-F238E27FC236}">
                <a16:creationId xmlns:a16="http://schemas.microsoft.com/office/drawing/2014/main" id="{E4122C09-E84F-9994-1828-43639FD443F6}"/>
              </a:ext>
            </a:extLst>
          </p:cNvPr>
          <p:cNvSpPr txBox="1"/>
          <p:nvPr/>
        </p:nvSpPr>
        <p:spPr>
          <a:xfrm>
            <a:off x="101600" y="425187"/>
            <a:ext cx="4605866" cy="307777"/>
          </a:xfrm>
          <a:prstGeom prst="rect">
            <a:avLst/>
          </a:prstGeom>
          <a:noFill/>
        </p:spPr>
        <p:txBody>
          <a:bodyPr wrap="square">
            <a:spAutoFit/>
          </a:bodyPr>
          <a:lstStyle/>
          <a:p>
            <a:r>
              <a:rPr kumimoji="1" lang="en-US" altLang="ja-JP" sz="1400" b="1">
                <a:solidFill>
                  <a:srgbClr val="000000"/>
                </a:solidFill>
                <a:latin typeface="BIZ UDPゴシック" panose="020B0400000000000000" pitchFamily="50" charset="-128"/>
                <a:ea typeface="BIZ UDPゴシック" panose="020B0400000000000000" pitchFamily="50" charset="-128"/>
              </a:rPr>
              <a:t>【</a:t>
            </a:r>
            <a:r>
              <a:rPr kumimoji="1" lang="ja-JP" altLang="en-US" sz="1400" b="1">
                <a:solidFill>
                  <a:srgbClr val="000000"/>
                </a:solidFill>
                <a:latin typeface="BIZ UDPゴシック" panose="020B0400000000000000" pitchFamily="50" charset="-128"/>
                <a:ea typeface="BIZ UDPゴシック" panose="020B0400000000000000" pitchFamily="50" charset="-128"/>
              </a:rPr>
              <a:t>事例：民間の</a:t>
            </a:r>
            <a:r>
              <a:rPr lang="ja-JP" altLang="en-US" sz="1400" b="1">
                <a:solidFill>
                  <a:srgbClr val="000000"/>
                </a:solidFill>
                <a:latin typeface="BIZ UDPゴシック" panose="020B0400000000000000" pitchFamily="50" charset="-128"/>
                <a:ea typeface="BIZ UDPゴシック" panose="020B0400000000000000" pitchFamily="50" charset="-128"/>
              </a:rPr>
              <a:t>マッチングサービス①</a:t>
            </a:r>
            <a:r>
              <a:rPr kumimoji="1" lang="en-US" altLang="ja-JP" sz="1400" b="1">
                <a:solidFill>
                  <a:srgbClr val="000000"/>
                </a:solidFill>
                <a:latin typeface="BIZ UDPゴシック" panose="020B0400000000000000" pitchFamily="50" charset="-128"/>
                <a:ea typeface="BIZ UDPゴシック" panose="020B0400000000000000" pitchFamily="50" charset="-128"/>
              </a:rPr>
              <a:t>】</a:t>
            </a:r>
            <a:endParaRPr lang="ja-JP" altLang="en-US" sz="1400"/>
          </a:p>
        </p:txBody>
      </p:sp>
      <p:sp>
        <p:nvSpPr>
          <p:cNvPr id="3" name="テキスト ボックス 2">
            <a:extLst>
              <a:ext uri="{FF2B5EF4-FFF2-40B4-BE49-F238E27FC236}">
                <a16:creationId xmlns:a16="http://schemas.microsoft.com/office/drawing/2014/main" id="{35754CAB-E7E6-601E-045D-48E5F1D4F4DE}"/>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4" name="TextBox 30">
            <a:extLst>
              <a:ext uri="{FF2B5EF4-FFF2-40B4-BE49-F238E27FC236}">
                <a16:creationId xmlns:a16="http://schemas.microsoft.com/office/drawing/2014/main" id="{C67F2C62-A3B8-04CF-2B9C-7DF3A6C0D10B}"/>
              </a:ext>
            </a:extLst>
          </p:cNvPr>
          <p:cNvSpPr txBox="1"/>
          <p:nvPr/>
        </p:nvSpPr>
        <p:spPr>
          <a:xfrm>
            <a:off x="212697" y="724769"/>
            <a:ext cx="7817467" cy="338554"/>
          </a:xfrm>
          <a:prstGeom prst="rect">
            <a:avLst/>
          </a:prstGeom>
          <a:noFill/>
        </p:spPr>
        <p:txBody>
          <a:bodyPr wrap="square" lIns="0" rIns="0" rtlCol="0" anchor="b">
            <a:spAutoFit/>
          </a:bodyPr>
          <a:lstStyle/>
          <a:p>
            <a:r>
              <a:rPr lang="ja-JP" altLang="en-US" sz="1600" b="1" u="sng">
                <a:solidFill>
                  <a:srgbClr val="000000"/>
                </a:solidFill>
                <a:latin typeface="BIZ UDPゴシック" panose="020B0400000000000000" pitchFamily="50" charset="-128"/>
                <a:ea typeface="BIZ UDPゴシック" panose="020B0400000000000000" pitchFamily="50" charset="-128"/>
              </a:rPr>
              <a:t>「</a:t>
            </a:r>
            <a:r>
              <a:rPr lang="en-US" altLang="ja-JP" sz="1600" b="1" u="sng">
                <a:solidFill>
                  <a:schemeClr val="tx1"/>
                </a:solidFill>
                <a:latin typeface="BIZ UDPゴシック" panose="020B0400000000000000" pitchFamily="50" charset="-128"/>
                <a:ea typeface="BIZ UDPゴシック" panose="020B0400000000000000" pitchFamily="50" charset="-128"/>
              </a:rPr>
              <a:t> NPO </a:t>
            </a:r>
            <a:r>
              <a:rPr lang="ja-JP" altLang="en-US" sz="1600" b="1" u="sng">
                <a:solidFill>
                  <a:schemeClr val="tx1"/>
                </a:solidFill>
                <a:latin typeface="BIZ UDPゴシック" panose="020B0400000000000000" pitchFamily="50" charset="-128"/>
                <a:ea typeface="BIZ UDPゴシック" panose="020B0400000000000000" pitchFamily="50" charset="-128"/>
              </a:rPr>
              <a:t>法人コミュニティリンク：</a:t>
            </a:r>
            <a:r>
              <a:rPr lang="en-US" altLang="ja-JP" sz="1600" b="1" u="sng">
                <a:solidFill>
                  <a:schemeClr val="tx1"/>
                </a:solidFill>
                <a:latin typeface="BIZ UDPゴシック" panose="020B0400000000000000" pitchFamily="50" charset="-128"/>
                <a:ea typeface="BIZ UDPゴシック" panose="020B0400000000000000" pitchFamily="50" charset="-128"/>
              </a:rPr>
              <a:t>Urban Innovation JAPAN </a:t>
            </a:r>
            <a:r>
              <a:rPr lang="ja-JP" altLang="en-US" sz="1600" b="1" u="sng">
                <a:solidFill>
                  <a:srgbClr val="000000"/>
                </a:solidFill>
                <a:latin typeface="BIZ UDPゴシック" panose="020B0400000000000000" pitchFamily="50" charset="-128"/>
                <a:ea typeface="BIZ UDPゴシック" panose="020B0400000000000000" pitchFamily="50" charset="-128"/>
              </a:rPr>
              <a:t>」</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603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69B4-91CA-D8AC-1408-9FF9F04AE72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7AC5F2A-E486-21D8-0045-D281EE6272E0}"/>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32</a:t>
            </a:fld>
            <a:endParaRPr kumimoji="1" lang="ja-JP" altLang="en-US"/>
          </a:p>
        </p:txBody>
      </p:sp>
      <p:sp>
        <p:nvSpPr>
          <p:cNvPr id="8" name="テキスト ボックス 7">
            <a:extLst>
              <a:ext uri="{FF2B5EF4-FFF2-40B4-BE49-F238E27FC236}">
                <a16:creationId xmlns:a16="http://schemas.microsoft.com/office/drawing/2014/main" id="{5BE793F8-4631-5DD4-7DF2-0D881F00C93E}"/>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27B9D04-9AC6-7356-6D3E-AB9AA2B46577}"/>
              </a:ext>
            </a:extLst>
          </p:cNvPr>
          <p:cNvSpPr txBox="1"/>
          <p:nvPr/>
        </p:nvSpPr>
        <p:spPr>
          <a:xfrm>
            <a:off x="223502" y="1383469"/>
            <a:ext cx="4140000" cy="3238259"/>
          </a:xfrm>
          <a:prstGeom prst="rect">
            <a:avLst/>
          </a:prstGeom>
          <a:noFill/>
        </p:spPr>
        <p:txBody>
          <a:bodyPr wrap="square">
            <a:spAutoFit/>
          </a:bodyPr>
          <a:lstStyle/>
          <a:p>
            <a:pPr marL="171450" indent="-171450">
              <a:lnSpc>
                <a:spcPct val="150000"/>
              </a:lnSpc>
              <a:buFont typeface="Wingdings" panose="05000000000000000000" pitchFamily="2" charset="2"/>
              <a:buChar char="l"/>
            </a:pPr>
            <a:r>
              <a:rPr lang="ja-JP" altLang="en-US" sz="1600" b="1" u="sng" dirty="0">
                <a:solidFill>
                  <a:schemeClr val="tx1"/>
                </a:solidFill>
                <a:latin typeface="BIZ UDPゴシック" panose="020B0400000000000000" pitchFamily="50" charset="-128"/>
                <a:ea typeface="BIZ UDPゴシック" panose="020B0400000000000000" pitchFamily="50" charset="-128"/>
              </a:rPr>
              <a:t>マッチングサービス事業者の概要 </a:t>
            </a: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株式会社ソーシャル・エックスは、元横浜市議会議員である伊藤代表と元東京海上日動火災保険株式会社社員である伊佐治代表両名により設立されたマッチングサービス事業者。 </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同社が提供する逆プロポは、従来の官民連携の手法とは真逆で、民間事業者が事業化したい課題を公募し、それに対して自治体が解決に向けた企画やアイデアを提案する形を取る官民共創プラットフォームとしてサービスを展開。</a:t>
            </a:r>
            <a:endParaRPr lang="ja-JP" altLang="en-US" sz="1400" u="sng"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E0ED8093-3B1D-3C2B-3963-A2C056F7281B}"/>
              </a:ext>
            </a:extLst>
          </p:cNvPr>
          <p:cNvSpPr txBox="1"/>
          <p:nvPr/>
        </p:nvSpPr>
        <p:spPr>
          <a:xfrm>
            <a:off x="4572000" y="1383469"/>
            <a:ext cx="4140000" cy="4084644"/>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ja-JP" altLang="en-US" sz="1600" b="1" u="sng" dirty="0">
                <a:solidFill>
                  <a:schemeClr val="tx1"/>
                </a:solidFill>
                <a:latin typeface="BIZ UDPゴシック" panose="020B0400000000000000" pitchFamily="50" charset="-128"/>
                <a:ea typeface="BIZ UDPゴシック" panose="020B0400000000000000" pitchFamily="50" charset="-128"/>
              </a:rPr>
              <a:t>事業の内容 </a:t>
            </a: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同社は、官民共創のマッチング支援として、</a:t>
            </a:r>
            <a:r>
              <a:rPr lang="en-US" altLang="ja-JP" sz="1400" b="0" dirty="0">
                <a:solidFill>
                  <a:schemeClr val="tx1"/>
                </a:solidFill>
                <a:latin typeface="BIZ UDPゴシック" panose="020B0400000000000000" pitchFamily="50" charset="-128"/>
                <a:ea typeface="BIZ UDPゴシック" panose="020B0400000000000000" pitchFamily="50" charset="-128"/>
              </a:rPr>
              <a:t>2020</a:t>
            </a:r>
            <a:r>
              <a:rPr lang="ja-JP" altLang="en-US" sz="1400" b="0" dirty="0">
                <a:solidFill>
                  <a:schemeClr val="tx1"/>
                </a:solidFill>
                <a:latin typeface="BIZ UDPゴシック" panose="020B0400000000000000" pitchFamily="50" charset="-128"/>
                <a:ea typeface="BIZ UDPゴシック" panose="020B0400000000000000" pitchFamily="50" charset="-128"/>
              </a:rPr>
              <a:t>年から逆プロポを展開。</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従来の官民連携では、自治体が地域の課題を明確にし、その課題を解決することができる民間事業者を募集する形だが、逆プロポは民間事業者が事業化したい課題を公募し、それに対して自治体が応募する形を取っている。 </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マッチングに至るまでの間、同社は自治体に対しては窓口として公募情報の発信や問い合わせ対応を実施</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200"/>
              </a:lnSpc>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民間事業者には募集テーマの検討や寄付に関するアドバイスなど、マッチング及びマッチング後の事業成功に向けた伴走支援を実施。 </a:t>
            </a:r>
          </a:p>
        </p:txBody>
      </p:sp>
      <p:sp>
        <p:nvSpPr>
          <p:cNvPr id="4" name="TextBox 30">
            <a:extLst>
              <a:ext uri="{FF2B5EF4-FFF2-40B4-BE49-F238E27FC236}">
                <a16:creationId xmlns:a16="http://schemas.microsoft.com/office/drawing/2014/main" id="{42ED2B48-5605-85C2-8BB6-3B20FC8F7918}"/>
              </a:ext>
            </a:extLst>
          </p:cNvPr>
          <p:cNvSpPr txBox="1"/>
          <p:nvPr/>
        </p:nvSpPr>
        <p:spPr>
          <a:xfrm>
            <a:off x="223502" y="758041"/>
            <a:ext cx="7817467" cy="338554"/>
          </a:xfrm>
          <a:prstGeom prst="rect">
            <a:avLst/>
          </a:prstGeom>
          <a:noFill/>
        </p:spPr>
        <p:txBody>
          <a:bodyPr wrap="square" lIns="0" rIns="0" rtlCol="0" anchor="b">
            <a:spAutoFit/>
          </a:bodyPr>
          <a:lstStyle/>
          <a:p>
            <a:r>
              <a:rPr lang="ja-JP" altLang="en-US" sz="1600" b="1" u="sng">
                <a:solidFill>
                  <a:srgbClr val="000000"/>
                </a:solidFill>
                <a:latin typeface="BIZ UDPゴシック" panose="020B0400000000000000" pitchFamily="50" charset="-128"/>
                <a:ea typeface="BIZ UDPゴシック" panose="020B0400000000000000" pitchFamily="50" charset="-128"/>
              </a:rPr>
              <a:t>「</a:t>
            </a:r>
            <a:r>
              <a:rPr lang="ja-JP" altLang="en-US" sz="1600" b="1" u="sng">
                <a:solidFill>
                  <a:schemeClr val="tx1"/>
                </a:solidFill>
                <a:latin typeface="BIZ UDPゴシック" panose="020B0400000000000000" pitchFamily="50" charset="-128"/>
                <a:ea typeface="BIZ UDPゴシック" panose="020B0400000000000000" pitchFamily="50" charset="-128"/>
              </a:rPr>
              <a:t>株式会社ソーシャル・エックス：逆プロポ</a:t>
            </a:r>
            <a:r>
              <a:rPr lang="ja-JP" altLang="en-US" sz="1600" b="1" u="sng">
                <a:solidFill>
                  <a:srgbClr val="000000"/>
                </a:solidFill>
                <a:latin typeface="BIZ UDPゴシック" panose="020B0400000000000000" pitchFamily="50" charset="-128"/>
                <a:ea typeface="BIZ UDPゴシック" panose="020B0400000000000000" pitchFamily="50" charset="-128"/>
              </a:rPr>
              <a:t>」</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7BB5BB8-5636-D259-7609-E1D6800FF1E2}"/>
              </a:ext>
            </a:extLst>
          </p:cNvPr>
          <p:cNvSpPr txBox="1"/>
          <p:nvPr/>
        </p:nvSpPr>
        <p:spPr>
          <a:xfrm>
            <a:off x="101600" y="425187"/>
            <a:ext cx="4605866" cy="307777"/>
          </a:xfrm>
          <a:prstGeom prst="rect">
            <a:avLst/>
          </a:prstGeom>
          <a:noFill/>
        </p:spPr>
        <p:txBody>
          <a:bodyPr wrap="square">
            <a:spAutoFit/>
          </a:bodyPr>
          <a:lstStyle/>
          <a:p>
            <a:r>
              <a:rPr kumimoji="1" lang="en-US" altLang="ja-JP" sz="1400" b="1">
                <a:solidFill>
                  <a:srgbClr val="000000"/>
                </a:solidFill>
                <a:latin typeface="BIZ UDPゴシック" panose="020B0400000000000000" pitchFamily="50" charset="-128"/>
                <a:ea typeface="BIZ UDPゴシック" panose="020B0400000000000000" pitchFamily="50" charset="-128"/>
              </a:rPr>
              <a:t>【</a:t>
            </a:r>
            <a:r>
              <a:rPr kumimoji="1" lang="ja-JP" altLang="en-US" sz="1400" b="1">
                <a:solidFill>
                  <a:srgbClr val="000000"/>
                </a:solidFill>
                <a:latin typeface="BIZ UDPゴシック" panose="020B0400000000000000" pitchFamily="50" charset="-128"/>
                <a:ea typeface="BIZ UDPゴシック" panose="020B0400000000000000" pitchFamily="50" charset="-128"/>
              </a:rPr>
              <a:t>事例：民間の</a:t>
            </a:r>
            <a:r>
              <a:rPr lang="ja-JP" altLang="en-US" sz="1400" b="1">
                <a:solidFill>
                  <a:srgbClr val="000000"/>
                </a:solidFill>
                <a:latin typeface="BIZ UDPゴシック" panose="020B0400000000000000" pitchFamily="50" charset="-128"/>
                <a:ea typeface="BIZ UDPゴシック" panose="020B0400000000000000" pitchFamily="50" charset="-128"/>
              </a:rPr>
              <a:t>マッチングサービス②</a:t>
            </a:r>
            <a:r>
              <a:rPr kumimoji="1" lang="ja-JP" altLang="en-US" sz="1400" baseline="30000">
                <a:solidFill>
                  <a:srgbClr val="000000"/>
                </a:solidFill>
                <a:latin typeface="BIZ UDPゴシック" panose="020B0400000000000000" pitchFamily="50" charset="-128"/>
                <a:ea typeface="BIZ UDPゴシック" panose="020B0400000000000000" pitchFamily="50" charset="-128"/>
              </a:rPr>
              <a:t> （注） </a:t>
            </a:r>
            <a:r>
              <a:rPr kumimoji="1" lang="en-US" altLang="ja-JP" sz="1400" b="1">
                <a:solidFill>
                  <a:srgbClr val="000000"/>
                </a:solidFill>
                <a:latin typeface="BIZ UDPゴシック" panose="020B0400000000000000" pitchFamily="50" charset="-128"/>
                <a:ea typeface="BIZ UDPゴシック" panose="020B0400000000000000" pitchFamily="50" charset="-128"/>
              </a:rPr>
              <a:t>】</a:t>
            </a:r>
            <a:endParaRPr lang="ja-JP" altLang="en-US" sz="1400"/>
          </a:p>
        </p:txBody>
      </p:sp>
      <p:sp>
        <p:nvSpPr>
          <p:cNvPr id="3" name="テキスト ボックス 2">
            <a:extLst>
              <a:ext uri="{FF2B5EF4-FFF2-40B4-BE49-F238E27FC236}">
                <a16:creationId xmlns:a16="http://schemas.microsoft.com/office/drawing/2014/main" id="{5F70D0EF-6222-DE7E-86A7-181522DA53BD}"/>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47F7155-050E-3F91-E572-76F02B4A5BB4}"/>
              </a:ext>
            </a:extLst>
          </p:cNvPr>
          <p:cNvSpPr txBox="1"/>
          <p:nvPr/>
        </p:nvSpPr>
        <p:spPr>
          <a:xfrm>
            <a:off x="502660" y="5844116"/>
            <a:ext cx="7095344" cy="246221"/>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（注）本事例詳細は、令和５年度及び令和</a:t>
            </a:r>
            <a:r>
              <a:rPr lang="en-US" altLang="ja-JP" sz="1000" dirty="0">
                <a:latin typeface="BIZ UDPゴシック" panose="020B0400000000000000" pitchFamily="50" charset="-128"/>
                <a:ea typeface="BIZ UDPゴシック" panose="020B0400000000000000" pitchFamily="50" charset="-128"/>
              </a:rPr>
              <a:t>5</a:t>
            </a:r>
            <a:r>
              <a:rPr lang="ja-JP" altLang="en-US" sz="1000" dirty="0">
                <a:latin typeface="BIZ UDPゴシック" panose="020B0400000000000000" pitchFamily="50" charset="-128"/>
                <a:ea typeface="BIZ UDPゴシック" panose="020B0400000000000000" pitchFamily="50" charset="-128"/>
              </a:rPr>
              <a:t>年度の地域イノベーション連携研究会にて実施した事例調査を基に作成しています</a:t>
            </a:r>
          </a:p>
        </p:txBody>
      </p:sp>
    </p:spTree>
    <p:extLst>
      <p:ext uri="{BB962C8B-B14F-4D97-AF65-F5344CB8AC3E}">
        <p14:creationId xmlns:p14="http://schemas.microsoft.com/office/powerpoint/2010/main" val="3655235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3A7C-DA26-29A6-4DEB-35147A5E362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9FC77E-82F6-4242-9F7B-F0ACF0C9CF5B}"/>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33</a:t>
            </a:fld>
            <a:endParaRPr kumimoji="1" lang="ja-JP" altLang="en-US"/>
          </a:p>
        </p:txBody>
      </p:sp>
      <p:sp>
        <p:nvSpPr>
          <p:cNvPr id="8" name="テキスト ボックス 7">
            <a:extLst>
              <a:ext uri="{FF2B5EF4-FFF2-40B4-BE49-F238E27FC236}">
                <a16:creationId xmlns:a16="http://schemas.microsoft.com/office/drawing/2014/main" id="{DB650C7B-ABC5-9ECD-05E0-DEDA847481E4}"/>
              </a:ext>
            </a:extLst>
          </p:cNvPr>
          <p:cNvSpPr txBox="1"/>
          <p:nvPr/>
        </p:nvSpPr>
        <p:spPr>
          <a:xfrm>
            <a:off x="8763362" y="0"/>
            <a:ext cx="369332" cy="1535036"/>
          </a:xfrm>
          <a:prstGeom prst="rect">
            <a:avLst/>
          </a:prstGeom>
          <a:solidFill>
            <a:srgbClr val="92D05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②マッチングフェーズ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3080F31-8C1A-ABD7-16CD-88C49679F567}"/>
              </a:ext>
            </a:extLst>
          </p:cNvPr>
          <p:cNvPicPr>
            <a:picLocks noChangeAspect="1"/>
          </p:cNvPicPr>
          <p:nvPr/>
        </p:nvPicPr>
        <p:blipFill>
          <a:blip r:embed="rId3"/>
          <a:stretch>
            <a:fillRect/>
          </a:stretch>
        </p:blipFill>
        <p:spPr>
          <a:xfrm>
            <a:off x="1303020" y="1121672"/>
            <a:ext cx="6175694" cy="5366064"/>
          </a:xfrm>
          <a:prstGeom prst="rect">
            <a:avLst/>
          </a:prstGeom>
          <a:ln>
            <a:solidFill>
              <a:schemeClr val="bg1">
                <a:lumMod val="65000"/>
              </a:schemeClr>
            </a:solidFill>
          </a:ln>
        </p:spPr>
      </p:pic>
      <p:sp>
        <p:nvSpPr>
          <p:cNvPr id="3" name="テキスト ボックス 2">
            <a:extLst>
              <a:ext uri="{FF2B5EF4-FFF2-40B4-BE49-F238E27FC236}">
                <a16:creationId xmlns:a16="http://schemas.microsoft.com/office/drawing/2014/main" id="{FDBF1B84-33AC-EBE2-B74D-53F45BCBF738}"/>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9" name="TextBox 30">
            <a:extLst>
              <a:ext uri="{FF2B5EF4-FFF2-40B4-BE49-F238E27FC236}">
                <a16:creationId xmlns:a16="http://schemas.microsoft.com/office/drawing/2014/main" id="{9675A600-852D-2619-F35A-90E567D411AE}"/>
              </a:ext>
            </a:extLst>
          </p:cNvPr>
          <p:cNvSpPr txBox="1"/>
          <p:nvPr/>
        </p:nvSpPr>
        <p:spPr>
          <a:xfrm>
            <a:off x="223502" y="758041"/>
            <a:ext cx="7817467" cy="338554"/>
          </a:xfrm>
          <a:prstGeom prst="rect">
            <a:avLst/>
          </a:prstGeom>
          <a:noFill/>
        </p:spPr>
        <p:txBody>
          <a:bodyPr wrap="square" lIns="0" rIns="0" rtlCol="0" anchor="b">
            <a:spAutoFit/>
          </a:bodyPr>
          <a:lstStyle/>
          <a:p>
            <a:r>
              <a:rPr lang="ja-JP" altLang="en-US" sz="1600" b="1" u="sng">
                <a:solidFill>
                  <a:srgbClr val="000000"/>
                </a:solidFill>
                <a:latin typeface="BIZ UDPゴシック" panose="020B0400000000000000" pitchFamily="50" charset="-128"/>
                <a:ea typeface="BIZ UDPゴシック" panose="020B0400000000000000" pitchFamily="50" charset="-128"/>
              </a:rPr>
              <a:t>「</a:t>
            </a:r>
            <a:r>
              <a:rPr lang="ja-JP" altLang="en-US" sz="1600" b="1" u="sng">
                <a:solidFill>
                  <a:schemeClr val="tx1"/>
                </a:solidFill>
                <a:latin typeface="BIZ UDPゴシック" panose="020B0400000000000000" pitchFamily="50" charset="-128"/>
                <a:ea typeface="BIZ UDPゴシック" panose="020B0400000000000000" pitchFamily="50" charset="-128"/>
              </a:rPr>
              <a:t>株式会社ソーシャル・エックス：逆プロポ</a:t>
            </a:r>
            <a:r>
              <a:rPr lang="ja-JP" altLang="en-US" sz="1600" b="1" u="sng">
                <a:solidFill>
                  <a:srgbClr val="000000"/>
                </a:solidFill>
                <a:latin typeface="BIZ UDPゴシック" panose="020B0400000000000000" pitchFamily="50" charset="-128"/>
                <a:ea typeface="BIZ UDPゴシック" panose="020B0400000000000000" pitchFamily="50" charset="-128"/>
              </a:rPr>
              <a:t>」</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0150F94-E882-C5F2-7CCF-FE86DC8F5A62}"/>
              </a:ext>
            </a:extLst>
          </p:cNvPr>
          <p:cNvSpPr txBox="1"/>
          <p:nvPr/>
        </p:nvSpPr>
        <p:spPr>
          <a:xfrm>
            <a:off x="101600" y="425187"/>
            <a:ext cx="4605866" cy="307777"/>
          </a:xfrm>
          <a:prstGeom prst="rect">
            <a:avLst/>
          </a:prstGeom>
          <a:noFill/>
        </p:spPr>
        <p:txBody>
          <a:bodyPr wrap="square">
            <a:spAutoFit/>
          </a:bodyPr>
          <a:lstStyle/>
          <a:p>
            <a:r>
              <a:rPr kumimoji="1" lang="en-US" altLang="ja-JP" sz="1400" b="1">
                <a:solidFill>
                  <a:srgbClr val="000000"/>
                </a:solidFill>
                <a:latin typeface="BIZ UDPゴシック" panose="020B0400000000000000" pitchFamily="50" charset="-128"/>
                <a:ea typeface="BIZ UDPゴシック" panose="020B0400000000000000" pitchFamily="50" charset="-128"/>
              </a:rPr>
              <a:t>【</a:t>
            </a:r>
            <a:r>
              <a:rPr kumimoji="1" lang="ja-JP" altLang="en-US" sz="1400" b="1">
                <a:solidFill>
                  <a:srgbClr val="000000"/>
                </a:solidFill>
                <a:latin typeface="BIZ UDPゴシック" panose="020B0400000000000000" pitchFamily="50" charset="-128"/>
                <a:ea typeface="BIZ UDPゴシック" panose="020B0400000000000000" pitchFamily="50" charset="-128"/>
              </a:rPr>
              <a:t>事例：民間の</a:t>
            </a:r>
            <a:r>
              <a:rPr lang="ja-JP" altLang="en-US" sz="1400" b="1">
                <a:solidFill>
                  <a:srgbClr val="000000"/>
                </a:solidFill>
                <a:latin typeface="BIZ UDPゴシック" panose="020B0400000000000000" pitchFamily="50" charset="-128"/>
                <a:ea typeface="BIZ UDPゴシック" panose="020B0400000000000000" pitchFamily="50" charset="-128"/>
              </a:rPr>
              <a:t>マッチングサービス②</a:t>
            </a:r>
            <a:r>
              <a:rPr kumimoji="1" lang="ja-JP" altLang="en-US" sz="1400" baseline="30000">
                <a:solidFill>
                  <a:srgbClr val="000000"/>
                </a:solidFill>
                <a:latin typeface="BIZ UDPゴシック" panose="020B0400000000000000" pitchFamily="50" charset="-128"/>
                <a:ea typeface="BIZ UDPゴシック" panose="020B0400000000000000" pitchFamily="50" charset="-128"/>
              </a:rPr>
              <a:t> </a:t>
            </a:r>
            <a:r>
              <a:rPr kumimoji="1" lang="en-US" altLang="ja-JP" sz="1400" b="1">
                <a:solidFill>
                  <a:srgbClr val="000000"/>
                </a:solidFill>
                <a:latin typeface="BIZ UDPゴシック" panose="020B0400000000000000" pitchFamily="50" charset="-128"/>
                <a:ea typeface="BIZ UDPゴシック" panose="020B0400000000000000" pitchFamily="50" charset="-128"/>
              </a:rPr>
              <a:t>】</a:t>
            </a:r>
            <a:endParaRPr lang="ja-JP" altLang="en-US" sz="1400"/>
          </a:p>
        </p:txBody>
      </p:sp>
    </p:spTree>
    <p:extLst>
      <p:ext uri="{BB962C8B-B14F-4D97-AF65-F5344CB8AC3E}">
        <p14:creationId xmlns:p14="http://schemas.microsoft.com/office/powerpoint/2010/main" val="3739183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97456-6133-E169-0F3D-15F6673636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6D85C0-A84C-9B40-C241-9915E648A544}"/>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34</a:t>
            </a:fld>
            <a:endParaRPr kumimoji="1" lang="ja-JP" altLang="en-US"/>
          </a:p>
        </p:txBody>
      </p:sp>
      <p:sp>
        <p:nvSpPr>
          <p:cNvPr id="10" name="テキスト ボックス 9">
            <a:extLst>
              <a:ext uri="{FF2B5EF4-FFF2-40B4-BE49-F238E27FC236}">
                <a16:creationId xmlns:a16="http://schemas.microsoft.com/office/drawing/2014/main" id="{09E46DA5-625A-359E-1CB7-E18CBBC0D0B9}"/>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BCE8F8-0B7F-5D24-198C-E3F7E21BB102}"/>
              </a:ext>
            </a:extLst>
          </p:cNvPr>
          <p:cNvSpPr txBox="1"/>
          <p:nvPr/>
        </p:nvSpPr>
        <p:spPr>
          <a:xfrm>
            <a:off x="223502" y="1367600"/>
            <a:ext cx="8334140" cy="900439"/>
          </a:xfrm>
          <a:prstGeom prst="rect">
            <a:avLst/>
          </a:prstGeom>
          <a:noFill/>
        </p:spPr>
        <p:txBody>
          <a:bodyPr wrap="square">
            <a:spAutoFit/>
          </a:bodyPr>
          <a:lstStyle/>
          <a:p>
            <a:pPr marL="285750" indent="-285750" algn="l">
              <a:lnSpc>
                <a:spcPts val="2000"/>
              </a:lnSpc>
              <a:spcBef>
                <a:spcPts val="600"/>
              </a:spcBef>
              <a:buFont typeface="Arial" panose="020B0604020202020204" pitchFamily="34" charset="0"/>
              <a:buChar char="•"/>
            </a:pPr>
            <a:r>
              <a:rPr lang="ja-JP" altLang="en-US" sz="1400" b="0" i="0" u="none" strike="noStrike" baseline="0">
                <a:latin typeface="BIZ UDPゴシック" panose="020B0400000000000000" pitchFamily="50" charset="-128"/>
                <a:ea typeface="BIZ UDPゴシック" panose="020B0400000000000000" pitchFamily="50" charset="-128"/>
              </a:rPr>
              <a:t>連携事業者と自治体が、実証実験の内容を調整し、実施するフェーズ。</a:t>
            </a:r>
            <a:endParaRPr lang="en-US" altLang="ja-JP" sz="1400" b="0" i="0" u="none" strike="noStrike" baseline="0">
              <a:latin typeface="BIZ UDPゴシック" panose="020B0400000000000000" pitchFamily="50" charset="-128"/>
              <a:ea typeface="BIZ UDPゴシック" panose="020B0400000000000000" pitchFamily="50" charset="-128"/>
            </a:endParaRPr>
          </a:p>
          <a:p>
            <a:pPr marL="285750" indent="-285750" algn="l">
              <a:lnSpc>
                <a:spcPts val="2000"/>
              </a:lnSpc>
              <a:spcBef>
                <a:spcPts val="600"/>
              </a:spcBef>
              <a:buFont typeface="Arial" panose="020B0604020202020204" pitchFamily="34" charset="0"/>
              <a:buChar char="•"/>
            </a:pPr>
            <a:r>
              <a:rPr lang="ja-JP" altLang="en-US" sz="1400" b="0" i="0" u="none" strike="noStrike" baseline="0">
                <a:latin typeface="BIZ UDPゴシック" panose="020B0400000000000000" pitchFamily="50" charset="-128"/>
                <a:ea typeface="BIZ UDPゴシック" panose="020B0400000000000000" pitchFamily="50" charset="-128"/>
              </a:rPr>
              <a:t>実証実験から得られる成果とは、成功だけではなく、効果が得られないという失敗も含めて柔軟に取組みを継続することで課題解決を目指します。</a:t>
            </a:r>
            <a:endParaRPr lang="ja-JP" altLang="en-US" sz="140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8EBA678-010E-FDD2-9EF2-2A5A432B514C}"/>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916693E-1CAA-8B8B-54CA-EE6494F88235}"/>
              </a:ext>
            </a:extLst>
          </p:cNvPr>
          <p:cNvSpPr txBox="1"/>
          <p:nvPr/>
        </p:nvSpPr>
        <p:spPr>
          <a:xfrm>
            <a:off x="8763362" y="0"/>
            <a:ext cx="369332" cy="1435649"/>
          </a:xfrm>
          <a:prstGeom prst="rect">
            <a:avLst/>
          </a:prstGeom>
          <a:solidFill>
            <a:srgbClr val="FFC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③実証実験フェーズ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11" name="Rectangle: Rounded Corners 47">
            <a:extLst>
              <a:ext uri="{FF2B5EF4-FFF2-40B4-BE49-F238E27FC236}">
                <a16:creationId xmlns:a16="http://schemas.microsoft.com/office/drawing/2014/main" id="{DA5DE860-AF63-A898-D10F-81C01752C8D5}"/>
              </a:ext>
            </a:extLst>
          </p:cNvPr>
          <p:cNvSpPr/>
          <p:nvPr/>
        </p:nvSpPr>
        <p:spPr>
          <a:xfrm>
            <a:off x="223502" y="988345"/>
            <a:ext cx="82358" cy="346249"/>
          </a:xfrm>
          <a:prstGeom prst="roundRect">
            <a:avLst>
              <a:gd name="adj" fmla="val 27600"/>
            </a:avLst>
          </a:prstGeom>
          <a:solidFill>
            <a:srgbClr val="FFC000"/>
          </a:solidFill>
          <a:ln w="12700" cap="flat" cmpd="sng" algn="ctr">
            <a:solidFill>
              <a:srgbClr val="FFC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ホームベース 10">
            <a:extLst>
              <a:ext uri="{FF2B5EF4-FFF2-40B4-BE49-F238E27FC236}">
                <a16:creationId xmlns:a16="http://schemas.microsoft.com/office/drawing/2014/main" id="{F995E30D-8E2F-C9E3-11F8-5972E88D6A8A}"/>
              </a:ext>
            </a:extLst>
          </p:cNvPr>
          <p:cNvSpPr/>
          <p:nvPr/>
        </p:nvSpPr>
        <p:spPr bwMode="auto">
          <a:xfrm>
            <a:off x="225945" y="512513"/>
            <a:ext cx="8104877" cy="412346"/>
          </a:xfrm>
          <a:prstGeom prst="homePlate">
            <a:avLst/>
          </a:prstGeom>
          <a:solidFill>
            <a:srgbClr val="FFC000"/>
          </a:solidFill>
          <a:ln w="28575" cap="flat" cmpd="sng" algn="ctr">
            <a:solidFill>
              <a:srgbClr val="FFC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③ 連携事業者と自治体が実証実験のプロジェクトを実施するフェーズ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6088FA9-F35A-9737-61BC-B1F367927883}"/>
              </a:ext>
            </a:extLst>
          </p:cNvPr>
          <p:cNvSpPr txBox="1"/>
          <p:nvPr/>
        </p:nvSpPr>
        <p:spPr>
          <a:xfrm>
            <a:off x="345470" y="996040"/>
            <a:ext cx="7865825" cy="338554"/>
          </a:xfrm>
          <a:prstGeom prst="rect">
            <a:avLst/>
          </a:prstGeom>
          <a:noFill/>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cs typeface="Times New Roman" panose="02020603050405020304" pitchFamily="18" charset="0"/>
              </a:rPr>
              <a:t>実証実験の「事業効果を最大化」する</a:t>
            </a:r>
            <a:endParaRPr lang="en-US" altLang="ja-JP" sz="1600" b="1"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74B48B7A-FDAD-08C6-69B6-3D1BDAD5F3A2}"/>
              </a:ext>
            </a:extLst>
          </p:cNvPr>
          <p:cNvPicPr>
            <a:picLocks noChangeAspect="1"/>
          </p:cNvPicPr>
          <p:nvPr/>
        </p:nvPicPr>
        <p:blipFill>
          <a:blip r:embed="rId3"/>
          <a:stretch>
            <a:fillRect/>
          </a:stretch>
        </p:blipFill>
        <p:spPr>
          <a:xfrm>
            <a:off x="2356869" y="2509448"/>
            <a:ext cx="3999247" cy="3472016"/>
          </a:xfrm>
          <a:prstGeom prst="rect">
            <a:avLst/>
          </a:prstGeom>
          <a:ln>
            <a:solidFill>
              <a:schemeClr val="bg1">
                <a:lumMod val="65000"/>
              </a:schemeClr>
            </a:solidFill>
          </a:ln>
        </p:spPr>
      </p:pic>
    </p:spTree>
    <p:extLst>
      <p:ext uri="{BB962C8B-B14F-4D97-AF65-F5344CB8AC3E}">
        <p14:creationId xmlns:p14="http://schemas.microsoft.com/office/powerpoint/2010/main" val="2670657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13BD-BA75-2B0A-5E02-C89D3E9B5AD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B025D64-499F-4046-0775-8E2EBA7740FA}"/>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35</a:t>
            </a:fld>
            <a:endParaRPr kumimoji="1" lang="ja-JP" altLang="en-US"/>
          </a:p>
        </p:txBody>
      </p:sp>
      <p:sp>
        <p:nvSpPr>
          <p:cNvPr id="10" name="テキスト ボックス 9">
            <a:extLst>
              <a:ext uri="{FF2B5EF4-FFF2-40B4-BE49-F238E27FC236}">
                <a16:creationId xmlns:a16="http://schemas.microsoft.com/office/drawing/2014/main" id="{36DE031E-55A7-B5B5-1B9D-F8B599A1A748}"/>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A70B886-B731-8021-48ED-D3B25A1BEC8F}"/>
              </a:ext>
            </a:extLst>
          </p:cNvPr>
          <p:cNvSpPr txBox="1"/>
          <p:nvPr/>
        </p:nvSpPr>
        <p:spPr>
          <a:xfrm>
            <a:off x="194153" y="942920"/>
            <a:ext cx="6432890" cy="398892"/>
          </a:xfrm>
          <a:prstGeom prst="rect">
            <a:avLst/>
          </a:prstGeom>
          <a:noFill/>
        </p:spPr>
        <p:txBody>
          <a:bodyPr wrap="square">
            <a:spAutoFit/>
          </a:bodyPr>
          <a:lstStyle/>
          <a:p>
            <a:pPr marL="285750" indent="-285750">
              <a:lnSpc>
                <a:spcPct val="150000"/>
              </a:lnSpc>
              <a:buClr>
                <a:srgbClr val="FE9313"/>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課題解決のサービスやプロダクトの効果</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を最大化するための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手順</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2EA2B3B-C7D3-ECD2-A95E-87F5849E2D42}"/>
              </a:ext>
            </a:extLst>
          </p:cNvPr>
          <p:cNvSpPr txBox="1"/>
          <p:nvPr/>
        </p:nvSpPr>
        <p:spPr>
          <a:xfrm>
            <a:off x="253097" y="1384545"/>
            <a:ext cx="4153440" cy="2992038"/>
          </a:xfrm>
          <a:prstGeom prst="rect">
            <a:avLst/>
          </a:prstGeom>
          <a:noFill/>
        </p:spPr>
        <p:txBody>
          <a:bodyPr wrap="square">
            <a:spAutoFit/>
          </a:bodyPr>
          <a:lstStyle/>
          <a:p>
            <a:pPr marL="358775" indent="-358775"/>
            <a:r>
              <a:rPr lang="ja-JP" altLang="en-US" sz="1400" b="1" dirty="0">
                <a:latin typeface="BIZ UDPゴシック" panose="020B0400000000000000" pitchFamily="50" charset="-128"/>
                <a:ea typeface="BIZ UDPゴシック" panose="020B0400000000000000" pitchFamily="50" charset="-128"/>
              </a:rPr>
              <a:t>（１）地域課題解決につながる実証実験を実施する</a:t>
            </a:r>
            <a:endParaRPr lang="en-US" altLang="ja-JP" sz="1400" b="1" dirty="0">
              <a:latin typeface="BIZ UDPゴシック" panose="020B0400000000000000" pitchFamily="50" charset="-128"/>
              <a:ea typeface="BIZ UDPゴシック" panose="020B0400000000000000" pitchFamily="50" charset="-128"/>
            </a:endParaRPr>
          </a:p>
          <a:p>
            <a:pPr marL="360363" indent="-269875">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地域課題解決につながる実証実験を実施するためには、連携事業者、自治体の何れもが、実証実験の機会を活用し、積極的に解決に向けてチャレンジしなければなりません。</a:t>
            </a:r>
          </a:p>
          <a:p>
            <a:pPr marL="360363" indent="-269875">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チャレンジには失敗がつきものでもあり、あくまでも目的は課題解決であることを忘れず、実施内容も柔軟に変更しながら実証実験を行います。</a:t>
            </a:r>
            <a:endParaRPr lang="en-US" altLang="ja-JP" sz="1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2A564F0-5C70-142A-8213-3CBD7C2B149B}"/>
              </a:ext>
            </a:extLst>
          </p:cNvPr>
          <p:cNvSpPr txBox="1"/>
          <p:nvPr/>
        </p:nvSpPr>
        <p:spPr>
          <a:xfrm>
            <a:off x="4502331" y="1397999"/>
            <a:ext cx="4066903" cy="3207481"/>
          </a:xfrm>
          <a:prstGeom prst="rect">
            <a:avLst/>
          </a:prstGeom>
          <a:noFill/>
        </p:spPr>
        <p:txBody>
          <a:bodyPr wrap="square">
            <a:spAutoFit/>
          </a:bodyPr>
          <a:lstStyle/>
          <a:p>
            <a:pPr marL="358775" indent="-358775"/>
            <a:r>
              <a:rPr lang="ja-JP" altLang="en-US" sz="1400" b="1" dirty="0">
                <a:latin typeface="BIZ UDPゴシック" panose="020B0400000000000000" pitchFamily="50" charset="-128"/>
                <a:ea typeface="BIZ UDPゴシック" panose="020B0400000000000000" pitchFamily="50" charset="-128"/>
              </a:rPr>
              <a:t>（２）調整・変更を加えながら柔軟かつ継続的に取り組む</a:t>
            </a:r>
            <a:endParaRPr lang="en-US" altLang="ja-JP" sz="1400" b="1" dirty="0">
              <a:latin typeface="BIZ UDPゴシック" panose="020B0400000000000000" pitchFamily="50" charset="-128"/>
              <a:ea typeface="BIZ UDPゴシック" panose="020B0400000000000000" pitchFamily="50" charset="-128"/>
            </a:endParaRPr>
          </a:p>
          <a:p>
            <a:pPr marL="360363" indent="-269875">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連携事業者、自治体の双方が地域課題解決に取り組む主体であることを前提に、スピード感をもって実証実験に取り組みます。</a:t>
            </a:r>
          </a:p>
          <a:p>
            <a:pPr marL="360363" indent="-269875">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証実験は１度実施したから終わりではなく、実施したことから得られた知見を活用し、内容を調整してまた実証実験に取り組むといったように、地域課題解決へ向けた取組みのサイクルを継続することを重視します。</a:t>
            </a:r>
          </a:p>
        </p:txBody>
      </p:sp>
      <p:sp>
        <p:nvSpPr>
          <p:cNvPr id="12" name="テキスト ボックス 11">
            <a:extLst>
              <a:ext uri="{FF2B5EF4-FFF2-40B4-BE49-F238E27FC236}">
                <a16:creationId xmlns:a16="http://schemas.microsoft.com/office/drawing/2014/main" id="{AFDBB663-C280-8D2D-F9EF-BE620ADF8551}"/>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E3C0488-3BCF-0296-6659-820CAF467CFA}"/>
              </a:ext>
            </a:extLst>
          </p:cNvPr>
          <p:cNvSpPr txBox="1"/>
          <p:nvPr/>
        </p:nvSpPr>
        <p:spPr>
          <a:xfrm>
            <a:off x="8763362" y="0"/>
            <a:ext cx="369332" cy="1435649"/>
          </a:xfrm>
          <a:prstGeom prst="rect">
            <a:avLst/>
          </a:prstGeom>
          <a:solidFill>
            <a:srgbClr val="FFC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③実証実験フェーズ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8" name="ホームベース 10">
            <a:extLst>
              <a:ext uri="{FF2B5EF4-FFF2-40B4-BE49-F238E27FC236}">
                <a16:creationId xmlns:a16="http://schemas.microsoft.com/office/drawing/2014/main" id="{FC1AFDD7-271B-93C3-211F-307368EE3E1B}"/>
              </a:ext>
            </a:extLst>
          </p:cNvPr>
          <p:cNvSpPr/>
          <p:nvPr/>
        </p:nvSpPr>
        <p:spPr bwMode="auto">
          <a:xfrm>
            <a:off x="225945" y="512513"/>
            <a:ext cx="8104877" cy="412346"/>
          </a:xfrm>
          <a:prstGeom prst="homePlate">
            <a:avLst/>
          </a:prstGeom>
          <a:solidFill>
            <a:srgbClr val="FFC000"/>
          </a:solidFill>
          <a:ln w="28575" cap="flat" cmpd="sng" algn="ctr">
            <a:solidFill>
              <a:srgbClr val="FFC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③ 連携事業者と自治体が実証実験のプロジェクトを実施するフェーズ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29690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E120D-BB0F-4E41-6993-9EE4589AD7B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066D9E7-8033-42E4-2CBE-0D3826E9AF0E}"/>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36</a:t>
            </a:fld>
            <a:endParaRPr kumimoji="1" lang="ja-JP" altLang="en-US"/>
          </a:p>
        </p:txBody>
      </p:sp>
      <p:sp>
        <p:nvSpPr>
          <p:cNvPr id="10" name="テキスト ボックス 9">
            <a:extLst>
              <a:ext uri="{FF2B5EF4-FFF2-40B4-BE49-F238E27FC236}">
                <a16:creationId xmlns:a16="http://schemas.microsoft.com/office/drawing/2014/main" id="{865CB022-46F0-2A2F-1CDB-184B5A147AC8}"/>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B907CE1-CF7D-4C2F-4559-FB6D7DCF0E1F}"/>
              </a:ext>
            </a:extLst>
          </p:cNvPr>
          <p:cNvSpPr txBox="1"/>
          <p:nvPr/>
        </p:nvSpPr>
        <p:spPr>
          <a:xfrm>
            <a:off x="194153" y="942920"/>
            <a:ext cx="6885377" cy="398892"/>
          </a:xfrm>
          <a:prstGeom prst="rect">
            <a:avLst/>
          </a:prstGeom>
          <a:noFill/>
        </p:spPr>
        <p:txBody>
          <a:bodyPr wrap="square">
            <a:spAutoFit/>
          </a:bodyPr>
          <a:lstStyle/>
          <a:p>
            <a:pPr marL="285750" indent="-285750">
              <a:lnSpc>
                <a:spcPct val="150000"/>
              </a:lnSpc>
              <a:buClr>
                <a:srgbClr val="FE9313"/>
              </a:buClr>
              <a:buFont typeface="Wingdings" panose="05000000000000000000" pitchFamily="2" charset="2"/>
              <a:buChar char="l"/>
            </a:pPr>
            <a:r>
              <a:rPr lang="ja-JP" altLang="ja-JP" sz="1600" b="1" u="sng">
                <a:effectLst/>
                <a:latin typeface="BIZ UDPゴシック" panose="020B0400000000000000" pitchFamily="50" charset="-128"/>
                <a:ea typeface="BIZ UDPゴシック" panose="020B0400000000000000" pitchFamily="50" charset="-128"/>
                <a:cs typeface="Times New Roman" panose="02020603050405020304" pitchFamily="18" charset="0"/>
              </a:rPr>
              <a:t>課題解決のサービスやプロダクトの効果</a:t>
            </a:r>
            <a:r>
              <a:rPr lang="ja-JP" altLang="en-US" sz="1600" b="1" u="sng">
                <a:effectLst/>
                <a:latin typeface="BIZ UDPゴシック" panose="020B0400000000000000" pitchFamily="50" charset="-128"/>
                <a:ea typeface="BIZ UDPゴシック" panose="020B0400000000000000" pitchFamily="50" charset="-128"/>
                <a:cs typeface="Times New Roman" panose="02020603050405020304" pitchFamily="18" charset="0"/>
              </a:rPr>
              <a:t>を最大化するための</a:t>
            </a:r>
            <a:r>
              <a:rPr lang="ja-JP" altLang="en-US" sz="1600" b="1" u="sng">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15358E4-907F-08F8-BBAA-9838A4381B7E}"/>
              </a:ext>
            </a:extLst>
          </p:cNvPr>
          <p:cNvSpPr txBox="1"/>
          <p:nvPr/>
        </p:nvSpPr>
        <p:spPr>
          <a:xfrm>
            <a:off x="253097" y="1709383"/>
            <a:ext cx="4066903" cy="4760278"/>
          </a:xfrm>
          <a:prstGeom prst="rect">
            <a:avLst/>
          </a:prstGeom>
          <a:noFill/>
        </p:spPr>
        <p:txBody>
          <a:bodyPr wrap="square">
            <a:spAutoFit/>
          </a:bodyPr>
          <a:lstStyle/>
          <a:p>
            <a:pPr marL="285750" indent="-285750" defTabSz="844083" fontAlgn="ctr">
              <a:lnSpc>
                <a:spcPts val="2000"/>
              </a:lnSpc>
              <a:buFont typeface="Wingdings" panose="05000000000000000000" pitchFamily="2" charset="2"/>
              <a:buChar char="Ø"/>
              <a:defRPr/>
            </a:pPr>
            <a:r>
              <a:rPr lang="ja-JP" altLang="en-US" sz="1400" b="1" dirty="0">
                <a:solidFill>
                  <a:srgbClr val="000000"/>
                </a:solidFill>
                <a:latin typeface="BIZ UDPゴシック" panose="020B0400000000000000" pitchFamily="50" charset="-128"/>
                <a:ea typeface="BIZ UDPゴシック" panose="020B0400000000000000" pitchFamily="50" charset="-128"/>
              </a:rPr>
              <a:t>公民が適切に役割分担する</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連携事業者が、課題解決の仮説に基づき、技術を活用した実証実験を提案した場合、そのために必要なフィールドやデータを自治体が提供するなど民間事業者のサポートが求められます。</a:t>
            </a:r>
          </a:p>
          <a:p>
            <a:pPr marL="449263" indent="-285750">
              <a:lnSpc>
                <a:spcPts val="2000"/>
              </a:lnSpc>
              <a:spcBef>
                <a:spcPts val="600"/>
              </a:spcBef>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自治体は、課題解決に向けた仮説及び実証実験の内容に対し助言するとともに、必要なフィールドやデータが提供できるよう、関係機関などとの調整を行い可能な限り迅速に対応することが望まれます。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en-US" altLang="ja-JP" sz="1400" dirty="0">
                <a:solidFill>
                  <a:schemeClr val="tx1"/>
                </a:solidFill>
                <a:latin typeface="BIZ UDPゴシック" panose="020B0400000000000000" pitchFamily="50" charset="-128"/>
                <a:ea typeface="BIZ UDPゴシック" panose="020B0400000000000000" pitchFamily="50" charset="-128"/>
              </a:rPr>
              <a:t>LIP</a:t>
            </a:r>
            <a:r>
              <a:rPr lang="ja-JP" altLang="en-US" sz="1400" dirty="0">
                <a:solidFill>
                  <a:schemeClr val="tx1"/>
                </a:solidFill>
                <a:latin typeface="BIZ UDPゴシック" panose="020B0400000000000000" pitchFamily="50" charset="-128"/>
                <a:ea typeface="BIZ UDPゴシック" panose="020B0400000000000000" pitchFamily="50" charset="-128"/>
              </a:rPr>
              <a:t>担当課は具体的には、経費支援、専門家助言支援、実証フィールドやモニターの斡旋、大学・研究機関への技術相談斡旋、</a:t>
            </a:r>
            <a:r>
              <a:rPr lang="en-US" altLang="ja-JP" sz="1400" dirty="0">
                <a:solidFill>
                  <a:schemeClr val="tx1"/>
                </a:solidFill>
                <a:latin typeface="BIZ UDPゴシック" panose="020B0400000000000000" pitchFamily="50" charset="-128"/>
                <a:ea typeface="BIZ UDPゴシック" panose="020B0400000000000000" pitchFamily="50" charset="-128"/>
              </a:rPr>
              <a:t>PR</a:t>
            </a:r>
            <a:r>
              <a:rPr lang="ja-JP" altLang="en-US" sz="1400" dirty="0">
                <a:solidFill>
                  <a:schemeClr val="tx1"/>
                </a:solidFill>
                <a:latin typeface="BIZ UDPゴシック" panose="020B0400000000000000" pitchFamily="50" charset="-128"/>
                <a:ea typeface="BIZ UDPゴシック" panose="020B0400000000000000" pitchFamily="50" charset="-128"/>
              </a:rPr>
              <a:t>の場の提供など、地域プレイヤーの紹介を軸にコーディネートを行います</a:t>
            </a:r>
            <a:r>
              <a:rPr lang="ja-JP" altLang="en-US" sz="1400" b="0" dirty="0">
                <a:solidFill>
                  <a:schemeClr val="tx1"/>
                </a:solidFill>
                <a:latin typeface="BIZ UDPゴシック" panose="020B0400000000000000" pitchFamily="50" charset="-128"/>
                <a:ea typeface="BIZ UDPゴシック" panose="020B0400000000000000" pitchFamily="50" charset="-128"/>
              </a:rPr>
              <a:t>。 </a:t>
            </a:r>
            <a:endParaRPr lang="en-US" altLang="ja-JP" sz="1400" b="0" i="0" dirty="0">
              <a:solidFill>
                <a:srgbClr val="000000"/>
              </a:solidFill>
              <a:effectLst/>
              <a:latin typeface="BIZ UDPゴシック" panose="020B0400000000000000" pitchFamily="50" charset="-128"/>
              <a:ea typeface="BIZ UDPゴシック" panose="020B0400000000000000" pitchFamily="50" charset="-128"/>
            </a:endParaRPr>
          </a:p>
          <a:p>
            <a:pPr marL="444500" indent="-285750" defTabSz="844083" fontAlgn="ctr">
              <a:lnSpc>
                <a:spcPts val="2000"/>
              </a:lnSpc>
              <a:spcBef>
                <a:spcPts val="600"/>
              </a:spcBef>
              <a:buFont typeface="Arial" panose="020B0604020202020204" pitchFamily="34" charset="0"/>
              <a:buChar char="•"/>
              <a:defRPr/>
            </a:pP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EF01B2C-532C-0D0A-2E11-5AD62CE716CC}"/>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665870D-7A4B-5F8D-D279-4EAB834DE06A}"/>
              </a:ext>
            </a:extLst>
          </p:cNvPr>
          <p:cNvSpPr txBox="1"/>
          <p:nvPr/>
        </p:nvSpPr>
        <p:spPr>
          <a:xfrm>
            <a:off x="253097" y="1343761"/>
            <a:ext cx="8243356" cy="360548"/>
          </a:xfrm>
          <a:prstGeom prst="rect">
            <a:avLst/>
          </a:prstGeom>
          <a:noFill/>
        </p:spPr>
        <p:txBody>
          <a:bodyPr wrap="square">
            <a:spAutoFit/>
          </a:bodyPr>
          <a:lstStyle/>
          <a:p>
            <a:pPr>
              <a:lnSpc>
                <a:spcPct val="150000"/>
              </a:lnSpc>
            </a:pPr>
            <a:r>
              <a:rPr lang="en-US" altLang="ja-JP" sz="1400" b="1"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en-US" altLang="ja-JP" sz="1400" b="1" dirty="0">
                <a:solidFill>
                  <a:srgbClr val="000000"/>
                </a:solidFill>
                <a:latin typeface="BIZ UDPゴシック" panose="020B0400000000000000" pitchFamily="50" charset="-128"/>
                <a:ea typeface="BIZ UDPゴシック" panose="020B0400000000000000" pitchFamily="50" charset="-128"/>
              </a:rPr>
              <a:t> </a:t>
            </a:r>
            <a:r>
              <a:rPr lang="ja-JP" altLang="en-US" sz="1400" b="1" dirty="0">
                <a:solidFill>
                  <a:srgbClr val="000000"/>
                </a:solidFill>
                <a:latin typeface="BIZ UDPゴシック" panose="020B0400000000000000" pitchFamily="50" charset="-128"/>
                <a:ea typeface="BIZ UDPゴシック" panose="020B0400000000000000" pitchFamily="50" charset="-128"/>
              </a:rPr>
              <a:t>実施内容の協議</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481833F-4AF2-9660-5E88-F8C6B7570127}"/>
              </a:ext>
            </a:extLst>
          </p:cNvPr>
          <p:cNvSpPr txBox="1"/>
          <p:nvPr/>
        </p:nvSpPr>
        <p:spPr>
          <a:xfrm>
            <a:off x="8763362" y="0"/>
            <a:ext cx="369332" cy="1435649"/>
          </a:xfrm>
          <a:prstGeom prst="rect">
            <a:avLst/>
          </a:prstGeom>
          <a:solidFill>
            <a:srgbClr val="FFC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③実証実験フェーズ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8" name="ホームベース 10">
            <a:extLst>
              <a:ext uri="{FF2B5EF4-FFF2-40B4-BE49-F238E27FC236}">
                <a16:creationId xmlns:a16="http://schemas.microsoft.com/office/drawing/2014/main" id="{F84F9D9B-C93B-DBB6-F137-346DE83EF2FF}"/>
              </a:ext>
            </a:extLst>
          </p:cNvPr>
          <p:cNvSpPr/>
          <p:nvPr/>
        </p:nvSpPr>
        <p:spPr bwMode="auto">
          <a:xfrm>
            <a:off x="225945" y="512513"/>
            <a:ext cx="8104877" cy="412346"/>
          </a:xfrm>
          <a:prstGeom prst="homePlate">
            <a:avLst/>
          </a:prstGeom>
          <a:solidFill>
            <a:srgbClr val="FFC000"/>
          </a:solidFill>
          <a:ln w="28575" cap="flat" cmpd="sng" algn="ctr">
            <a:solidFill>
              <a:srgbClr val="FFC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③ 連携事業者と自治体が実証実験のプロジェクトを実施するフェーズ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9082E0B-30D1-5096-0BF7-49BCA0EE2DB9}"/>
              </a:ext>
            </a:extLst>
          </p:cNvPr>
          <p:cNvSpPr txBox="1"/>
          <p:nvPr/>
        </p:nvSpPr>
        <p:spPr>
          <a:xfrm>
            <a:off x="4573097" y="1963741"/>
            <a:ext cx="4066903" cy="1926361"/>
          </a:xfrm>
          <a:prstGeom prst="rect">
            <a:avLst/>
          </a:prstGeom>
          <a:noFill/>
        </p:spPr>
        <p:txBody>
          <a:bodyPr wrap="square">
            <a:spAutoFit/>
          </a:bodyPr>
          <a:lstStyle/>
          <a:p>
            <a:pPr marL="285750"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定期的なミーティングを通じて、事業進捗管理やコーディネートの支援を実施します。</a:t>
            </a:r>
          </a:p>
          <a:p>
            <a:pPr marL="285750" indent="-285750">
              <a:lnSpc>
                <a:spcPts val="2000"/>
              </a:lnSpc>
              <a:spcBef>
                <a:spcPts val="600"/>
              </a:spcBef>
              <a:buFont typeface="Arial" panose="020B0604020202020204" pitchFamily="34" charset="0"/>
              <a:buChar char="•"/>
            </a:pPr>
            <a:r>
              <a:rPr lang="ja-JP" altLang="en-US" sz="1400" b="0" dirty="0">
                <a:solidFill>
                  <a:schemeClr val="tx1"/>
                </a:solidFill>
                <a:latin typeface="BIZ UDPゴシック" panose="020B0400000000000000" pitchFamily="50" charset="-128"/>
                <a:ea typeface="BIZ UDPゴシック" panose="020B0400000000000000" pitchFamily="50" charset="-128"/>
              </a:rPr>
              <a:t>連携事業者は、社内体制の構築、外部を活用する場合には共同研究や外部委託などの契約を結び、実証体制を構築します。</a:t>
            </a:r>
            <a:r>
              <a:rPr lang="ja-JP" altLang="en-US" sz="1400" dirty="0">
                <a:latin typeface="BIZ UDPゴシック" panose="020B0400000000000000" pitchFamily="50" charset="-128"/>
                <a:ea typeface="BIZ UDPゴシック" panose="020B0400000000000000" pitchFamily="50" charset="-128"/>
              </a:rPr>
              <a:t>その際に</a:t>
            </a:r>
            <a:r>
              <a:rPr lang="ja-JP" altLang="en-US" sz="1400" b="0" dirty="0">
                <a:solidFill>
                  <a:schemeClr val="tx1"/>
                </a:solidFill>
                <a:latin typeface="BIZ UDPゴシック" panose="020B0400000000000000" pitchFamily="50" charset="-128"/>
                <a:ea typeface="BIZ UDPゴシック" panose="020B0400000000000000" pitchFamily="50" charset="-128"/>
              </a:rPr>
              <a:t>必要な資源を洗い出し、</a:t>
            </a:r>
            <a:r>
              <a:rPr lang="en-US" altLang="ja-JP" sz="1400" b="0" dirty="0">
                <a:solidFill>
                  <a:schemeClr val="tx1"/>
                </a:solidFill>
                <a:latin typeface="BIZ UDPゴシック" panose="020B0400000000000000" pitchFamily="50" charset="-128"/>
                <a:ea typeface="BIZ UDPゴシック" panose="020B0400000000000000" pitchFamily="50" charset="-128"/>
              </a:rPr>
              <a:t>LIP</a:t>
            </a:r>
            <a:r>
              <a:rPr lang="ja-JP" altLang="en-US" sz="1400" b="0" dirty="0">
                <a:solidFill>
                  <a:schemeClr val="tx1"/>
                </a:solidFill>
                <a:latin typeface="BIZ UDPゴシック" panose="020B0400000000000000" pitchFamily="50" charset="-128"/>
                <a:ea typeface="BIZ UDPゴシック" panose="020B0400000000000000" pitchFamily="50" charset="-128"/>
              </a:rPr>
              <a:t>担当課が</a:t>
            </a:r>
            <a:r>
              <a:rPr lang="ja-JP" altLang="en-US" sz="1400" dirty="0">
                <a:latin typeface="BIZ UDPゴシック" panose="020B0400000000000000" pitchFamily="50" charset="-128"/>
                <a:ea typeface="BIZ UDPゴシック" panose="020B0400000000000000" pitchFamily="50" charset="-128"/>
              </a:rPr>
              <a:t>繋ぐ</a:t>
            </a:r>
            <a:r>
              <a:rPr lang="ja-JP" altLang="en-US" sz="1400" b="0" dirty="0">
                <a:solidFill>
                  <a:schemeClr val="tx1"/>
                </a:solidFill>
                <a:latin typeface="BIZ UDPゴシック" panose="020B0400000000000000" pitchFamily="50" charset="-128"/>
                <a:ea typeface="BIZ UDPゴシック" panose="020B0400000000000000" pitchFamily="50" charset="-128"/>
              </a:rPr>
              <a:t>などの支援が考えられます。</a:t>
            </a:r>
          </a:p>
        </p:txBody>
      </p:sp>
    </p:spTree>
    <p:extLst>
      <p:ext uri="{BB962C8B-B14F-4D97-AF65-F5344CB8AC3E}">
        <p14:creationId xmlns:p14="http://schemas.microsoft.com/office/powerpoint/2010/main" val="2278321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DA9D-485C-512A-2AFB-9F48033A895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B99E48-8AC6-7D7D-DD4E-B4AC9EEC8D74}"/>
              </a:ext>
            </a:extLst>
          </p:cNvPr>
          <p:cNvSpPr txBox="1"/>
          <p:nvPr/>
        </p:nvSpPr>
        <p:spPr>
          <a:xfrm>
            <a:off x="4573097" y="1748317"/>
            <a:ext cx="4066903" cy="2772747"/>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事業の継続や中止を柔軟に判断する</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当初想定していた事業スケジュールに関わらず、社会状況の変化などにより実証実験が完遂できない場合もあれば、事業を予定通りに遂行することが事業効果の最大化につながらない場合もあります。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事業そのものの継続や中止について、連携事業者や自治体といった関係者のうち誰が判断できるのか、その場合の手続きをどうするかを予め明確化します。</a:t>
            </a:r>
          </a:p>
        </p:txBody>
      </p:sp>
      <p:sp>
        <p:nvSpPr>
          <p:cNvPr id="9" name="テキスト ボックス 8">
            <a:extLst>
              <a:ext uri="{FF2B5EF4-FFF2-40B4-BE49-F238E27FC236}">
                <a16:creationId xmlns:a16="http://schemas.microsoft.com/office/drawing/2014/main" id="{10855B67-0E46-1AA5-F160-7EFEB69B4580}"/>
              </a:ext>
            </a:extLst>
          </p:cNvPr>
          <p:cNvSpPr txBox="1"/>
          <p:nvPr/>
        </p:nvSpPr>
        <p:spPr>
          <a:xfrm>
            <a:off x="4548103" y="1367166"/>
            <a:ext cx="3847563" cy="360548"/>
          </a:xfrm>
          <a:prstGeom prst="rect">
            <a:avLst/>
          </a:prstGeom>
          <a:noFill/>
        </p:spPr>
        <p:txBody>
          <a:bodyPr wrap="square">
            <a:spAutoFit/>
          </a:bodyPr>
          <a:lstStyle/>
          <a:p>
            <a:pPr>
              <a:lnSpc>
                <a:spcPct val="150000"/>
              </a:lnSpc>
            </a:pPr>
            <a:r>
              <a:rPr lang="en-US" altLang="ja-JP" sz="1400" b="1"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400" b="1"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調整・変更</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79785F2-6A8C-A2EB-5415-190E9F005FF9}"/>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37</a:t>
            </a:fld>
            <a:endParaRPr kumimoji="1" lang="ja-JP" altLang="en-US"/>
          </a:p>
        </p:txBody>
      </p:sp>
      <p:sp>
        <p:nvSpPr>
          <p:cNvPr id="10" name="テキスト ボックス 9">
            <a:extLst>
              <a:ext uri="{FF2B5EF4-FFF2-40B4-BE49-F238E27FC236}">
                <a16:creationId xmlns:a16="http://schemas.microsoft.com/office/drawing/2014/main" id="{530A15CD-BF16-E9FF-1EB5-2D1A0DC344F9}"/>
              </a:ext>
            </a:extLst>
          </p:cNvPr>
          <p:cNvSpPr txBox="1"/>
          <p:nvPr/>
        </p:nvSpPr>
        <p:spPr>
          <a:xfrm>
            <a:off x="0" y="-6322"/>
            <a:ext cx="8640000" cy="400110"/>
          </a:xfrm>
          <a:prstGeom prst="rect">
            <a:avLst/>
          </a:prstGeom>
          <a:solidFill>
            <a:schemeClr val="bg1">
              <a:lumMod val="95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３</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lang="en-US"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5FC15FF-EAA5-7AED-5B61-29318DB481D6}"/>
              </a:ext>
            </a:extLst>
          </p:cNvPr>
          <p:cNvSpPr txBox="1"/>
          <p:nvPr/>
        </p:nvSpPr>
        <p:spPr>
          <a:xfrm>
            <a:off x="194153" y="942922"/>
            <a:ext cx="6885377" cy="398892"/>
          </a:xfrm>
          <a:prstGeom prst="rect">
            <a:avLst/>
          </a:prstGeom>
          <a:noFill/>
        </p:spPr>
        <p:txBody>
          <a:bodyPr wrap="square">
            <a:spAutoFit/>
          </a:bodyPr>
          <a:lstStyle/>
          <a:p>
            <a:pPr marL="285750" indent="-285750">
              <a:lnSpc>
                <a:spcPct val="150000"/>
              </a:lnSpc>
              <a:buClr>
                <a:srgbClr val="FE9313"/>
              </a:buClr>
              <a:buFont typeface="Wingdings" panose="05000000000000000000" pitchFamily="2" charset="2"/>
              <a:buChar char="l"/>
            </a:pPr>
            <a:r>
              <a:rPr lang="ja-JP" altLang="ja-JP"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課題解決のサービスやプロダクトの効果</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を最大化するための</a:t>
            </a:r>
            <a:r>
              <a:rPr lang="ja-JP" altLang="en-US" sz="1600" b="1" u="sng" dirty="0">
                <a:solidFill>
                  <a:srgbClr val="000000"/>
                </a:solidFill>
                <a:latin typeface="BIZ UDPゴシック" panose="020B0400000000000000" pitchFamily="50" charset="-128"/>
                <a:ea typeface="BIZ UDPゴシック" panose="020B0400000000000000" pitchFamily="50" charset="-128"/>
              </a:rPr>
              <a:t>留意点</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89CFDC9-F1BA-675C-63E7-95081683DAF2}"/>
              </a:ext>
            </a:extLst>
          </p:cNvPr>
          <p:cNvSpPr txBox="1"/>
          <p:nvPr/>
        </p:nvSpPr>
        <p:spPr>
          <a:xfrm>
            <a:off x="268000" y="1723422"/>
            <a:ext cx="4066903" cy="4055149"/>
          </a:xfrm>
          <a:prstGeom prst="rect">
            <a:avLst/>
          </a:prstGeom>
          <a:noFill/>
        </p:spPr>
        <p:txBody>
          <a:bodyPr wrap="square">
            <a:spAutoFit/>
          </a:bodyPr>
          <a:lstStyle/>
          <a:p>
            <a:pPr marL="285750" indent="-285750" defTabSz="844083" fontAlgn="ctr">
              <a:lnSpc>
                <a:spcPts val="2000"/>
              </a:lnSpc>
              <a:spcBef>
                <a:spcPts val="600"/>
              </a:spcBef>
              <a:buFont typeface="Wingdings" panose="05000000000000000000" pitchFamily="2" charset="2"/>
              <a:buChar char="Ø"/>
              <a:defRPr/>
            </a:pPr>
            <a:r>
              <a:rPr lang="ja-JP" altLang="en-US" sz="1400" b="1" dirty="0">
                <a:solidFill>
                  <a:srgbClr val="000000"/>
                </a:solidFill>
                <a:latin typeface="BIZ UDPゴシック" panose="020B0400000000000000" pitchFamily="50" charset="-128"/>
                <a:ea typeface="BIZ UDPゴシック" panose="020B0400000000000000" pitchFamily="50" charset="-128"/>
              </a:rPr>
              <a:t>柔軟かつ継続的に取り組む</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a:lnSpc>
                <a:spcPts val="2000"/>
              </a:lnSpc>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LIP</a:t>
            </a:r>
            <a:r>
              <a:rPr lang="ja-JP" altLang="en-US" sz="1400" dirty="0">
                <a:latin typeface="BIZ UDPゴシック" panose="020B0400000000000000" pitchFamily="50" charset="-128"/>
                <a:ea typeface="BIZ UDPゴシック" panose="020B0400000000000000" pitchFamily="50" charset="-128"/>
              </a:rPr>
              <a:t>は</a:t>
            </a:r>
            <a:r>
              <a:rPr lang="ja-JP" altLang="en-US" sz="1400" b="0" dirty="0">
                <a:solidFill>
                  <a:schemeClr val="tx1"/>
                </a:solidFill>
                <a:latin typeface="BIZ UDPゴシック" panose="020B0400000000000000" pitchFamily="50" charset="-128"/>
                <a:ea typeface="BIZ UDPゴシック" panose="020B0400000000000000" pitchFamily="50" charset="-128"/>
              </a:rPr>
              <a:t>当初の計画に変更があることが前提。取組みを進めていきながら、徐々にすり合わせ</a:t>
            </a:r>
            <a:r>
              <a:rPr lang="ja-JP" altLang="en-US" sz="1400" dirty="0">
                <a:solidFill>
                  <a:schemeClr val="tx1"/>
                </a:solidFill>
                <a:latin typeface="BIZ UDPゴシック" panose="020B0400000000000000" pitchFamily="50" charset="-128"/>
                <a:ea typeface="BIZ UDPゴシック" panose="020B0400000000000000" pitchFamily="50" charset="-128"/>
              </a:rPr>
              <a:t>や検証を重ねていくというアプローチをとるものです。計画は「絶対こうすべき」というものはありません。不確実性も</a:t>
            </a:r>
            <a:r>
              <a:rPr lang="en-US" altLang="ja-JP" sz="1400" dirty="0">
                <a:solidFill>
                  <a:schemeClr val="tx1"/>
                </a:solidFill>
                <a:latin typeface="BIZ UDPゴシック" panose="020B0400000000000000" pitchFamily="50" charset="-128"/>
                <a:ea typeface="BIZ UDPゴシック" panose="020B0400000000000000" pitchFamily="50" charset="-128"/>
              </a:rPr>
              <a:t>LIP</a:t>
            </a:r>
            <a:r>
              <a:rPr lang="ja-JP" altLang="en-US" sz="1400" dirty="0">
                <a:solidFill>
                  <a:schemeClr val="tx1"/>
                </a:solidFill>
                <a:latin typeface="BIZ UDPゴシック" panose="020B0400000000000000" pitchFamily="50" charset="-128"/>
                <a:ea typeface="BIZ UDPゴシック" panose="020B0400000000000000" pitchFamily="50" charset="-128"/>
              </a:rPr>
              <a:t>の醍醐味として楽しむ計画の柔軟性が大切です。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連携事業者、自治体の双方が地域課題解決に取り組む主体であることを前提に、スピード感をもって実証実験に取り組みます。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dirty="0">
                <a:solidFill>
                  <a:schemeClr val="tx1"/>
                </a:solidFill>
                <a:latin typeface="BIZ UDPゴシック" panose="020B0400000000000000" pitchFamily="50" charset="-128"/>
                <a:ea typeface="BIZ UDPゴシック" panose="020B0400000000000000" pitchFamily="50" charset="-128"/>
              </a:rPr>
              <a:t>実証実験は１度実施したから終わりではなく、実施したことから得られた知見を活用し、内容を調整してまた挑戦するといったように、地域課題解決へ向けた取組みを継続することを重視</a:t>
            </a:r>
            <a:r>
              <a:rPr lang="ja-JP" altLang="en-US" sz="1400" dirty="0">
                <a:latin typeface="BIZ UDPゴシック" panose="020B0400000000000000" pitchFamily="50" charset="-128"/>
                <a:ea typeface="BIZ UDPゴシック" panose="020B0400000000000000" pitchFamily="50" charset="-128"/>
              </a:rPr>
              <a:t>します</a:t>
            </a:r>
            <a:r>
              <a:rPr lang="ja-JP" altLang="en-US" sz="1400" b="0" dirty="0">
                <a:solidFill>
                  <a:schemeClr val="tx1"/>
                </a:solidFill>
                <a:latin typeface="BIZ UDPゴシック" panose="020B0400000000000000" pitchFamily="50" charset="-128"/>
                <a:ea typeface="BIZ UDPゴシック" panose="020B0400000000000000" pitchFamily="50" charset="-128"/>
              </a:rPr>
              <a:t>。 </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EE29DB1-D2F2-40C7-61AA-92D7075C1548}"/>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66F64B7-6CA4-A0B7-EDF5-66979FF0907C}"/>
              </a:ext>
            </a:extLst>
          </p:cNvPr>
          <p:cNvSpPr txBox="1"/>
          <p:nvPr/>
        </p:nvSpPr>
        <p:spPr>
          <a:xfrm>
            <a:off x="268000" y="1367166"/>
            <a:ext cx="3847563" cy="360548"/>
          </a:xfrm>
          <a:prstGeom prst="rect">
            <a:avLst/>
          </a:prstGeom>
          <a:noFill/>
        </p:spPr>
        <p:txBody>
          <a:bodyPr wrap="square">
            <a:spAutoFit/>
          </a:bodyPr>
          <a:lstStyle/>
          <a:p>
            <a:pPr>
              <a:lnSpc>
                <a:spcPct val="150000"/>
              </a:lnSpc>
            </a:pPr>
            <a:r>
              <a:rPr lang="en-US" altLang="ja-JP" sz="1400" b="1"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en-US" altLang="ja-JP" sz="1400" b="1" dirty="0">
                <a:solidFill>
                  <a:srgbClr val="000000"/>
                </a:solidFill>
                <a:latin typeface="BIZ UDPゴシック" panose="020B0400000000000000" pitchFamily="50" charset="-128"/>
                <a:ea typeface="BIZ UDPゴシック" panose="020B0400000000000000" pitchFamily="50" charset="-128"/>
              </a:rPr>
              <a:t> </a:t>
            </a:r>
            <a:r>
              <a:rPr lang="ja-JP" altLang="en-US" sz="1400" b="1" dirty="0">
                <a:solidFill>
                  <a:srgbClr val="000000"/>
                </a:solidFill>
                <a:latin typeface="BIZ UDPゴシック" panose="020B0400000000000000" pitchFamily="50" charset="-128"/>
                <a:ea typeface="BIZ UDPゴシック" panose="020B0400000000000000" pitchFamily="50" charset="-128"/>
              </a:rPr>
              <a:t>実証実験</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1A06F71-EC77-FD01-5C99-29A8ADB5DB1B}"/>
              </a:ext>
            </a:extLst>
          </p:cNvPr>
          <p:cNvSpPr txBox="1"/>
          <p:nvPr/>
        </p:nvSpPr>
        <p:spPr>
          <a:xfrm>
            <a:off x="8763362" y="0"/>
            <a:ext cx="369332" cy="1435649"/>
          </a:xfrm>
          <a:prstGeom prst="rect">
            <a:avLst/>
          </a:prstGeom>
          <a:solidFill>
            <a:srgbClr val="FFC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③実証実験フェーズ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8" name="ホームベース 10">
            <a:extLst>
              <a:ext uri="{FF2B5EF4-FFF2-40B4-BE49-F238E27FC236}">
                <a16:creationId xmlns:a16="http://schemas.microsoft.com/office/drawing/2014/main" id="{F8BBC798-F79E-5763-7E9D-E6EE46210803}"/>
              </a:ext>
            </a:extLst>
          </p:cNvPr>
          <p:cNvSpPr/>
          <p:nvPr/>
        </p:nvSpPr>
        <p:spPr bwMode="auto">
          <a:xfrm>
            <a:off x="225945" y="512513"/>
            <a:ext cx="8104877" cy="412346"/>
          </a:xfrm>
          <a:prstGeom prst="homePlate">
            <a:avLst/>
          </a:prstGeom>
          <a:solidFill>
            <a:srgbClr val="FFC000"/>
          </a:solidFill>
          <a:ln w="28575" cap="flat" cmpd="sng" algn="ctr">
            <a:solidFill>
              <a:srgbClr val="FFC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③ 連携事業者と自治体が実証実験のプロジェクトを実施するフェーズ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37620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99945-8E8C-EDCA-97B8-E22B0BB9B70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BBAEE5-E8CE-2FE7-C3A3-C2D51DAC9A54}"/>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38</a:t>
            </a:fld>
            <a:endParaRPr kumimoji="1" lang="ja-JP" altLang="en-US"/>
          </a:p>
        </p:txBody>
      </p:sp>
      <p:sp>
        <p:nvSpPr>
          <p:cNvPr id="9" name="テキスト ボックス 8">
            <a:extLst>
              <a:ext uri="{FF2B5EF4-FFF2-40B4-BE49-F238E27FC236}">
                <a16:creationId xmlns:a16="http://schemas.microsoft.com/office/drawing/2014/main" id="{D59D9C71-F854-808A-BFEC-292AAE651950}"/>
              </a:ext>
            </a:extLst>
          </p:cNvPr>
          <p:cNvSpPr txBox="1"/>
          <p:nvPr/>
        </p:nvSpPr>
        <p:spPr>
          <a:xfrm>
            <a:off x="8763362" y="0"/>
            <a:ext cx="369332" cy="1435649"/>
          </a:xfrm>
          <a:prstGeom prst="rect">
            <a:avLst/>
          </a:prstGeom>
          <a:solidFill>
            <a:srgbClr val="C00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④効果検証フェーズ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7" name="TextBox 30">
            <a:extLst>
              <a:ext uri="{FF2B5EF4-FFF2-40B4-BE49-F238E27FC236}">
                <a16:creationId xmlns:a16="http://schemas.microsoft.com/office/drawing/2014/main" id="{A55785DC-A914-6F29-53BA-F2DE224AB1AC}"/>
              </a:ext>
            </a:extLst>
          </p:cNvPr>
          <p:cNvSpPr txBox="1"/>
          <p:nvPr/>
        </p:nvSpPr>
        <p:spPr>
          <a:xfrm>
            <a:off x="305992" y="951777"/>
            <a:ext cx="7817467" cy="338554"/>
          </a:xfrm>
          <a:prstGeom prst="rect">
            <a:avLst/>
          </a:prstGeom>
          <a:noFill/>
        </p:spPr>
        <p:txBody>
          <a:bodyPr wrap="square" lIns="0" rIns="0" rtlCol="0" anchor="b">
            <a:spAutoFit/>
          </a:bodyPr>
          <a:lstStyle/>
          <a:p>
            <a:pPr marL="285750" indent="-285750">
              <a:buClr>
                <a:srgbClr val="C00000"/>
              </a:buClr>
              <a:buFont typeface="Wingdings" panose="05000000000000000000" pitchFamily="2" charset="2"/>
              <a:buChar char="l"/>
            </a:pPr>
            <a:r>
              <a:rPr lang="ja-JP" altLang="en-US" sz="1600" b="1" u="sng"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検証する“効果”とは何か？</a:t>
            </a:r>
            <a:endParaRPr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11" name="ホームベース 10">
            <a:extLst>
              <a:ext uri="{FF2B5EF4-FFF2-40B4-BE49-F238E27FC236}">
                <a16:creationId xmlns:a16="http://schemas.microsoft.com/office/drawing/2014/main" id="{2E748423-A58A-1734-6812-879C0A7B6DAB}"/>
              </a:ext>
            </a:extLst>
          </p:cNvPr>
          <p:cNvSpPr/>
          <p:nvPr/>
        </p:nvSpPr>
        <p:spPr bwMode="auto">
          <a:xfrm>
            <a:off x="223502" y="487113"/>
            <a:ext cx="8104877" cy="412346"/>
          </a:xfrm>
          <a:prstGeom prst="homePlate">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④ プロジェクトの効果を検証し、事業化を促すフェーズ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DC0DF5C-89A5-A746-66F1-3728B2A3CE9D}"/>
              </a:ext>
            </a:extLst>
          </p:cNvPr>
          <p:cNvSpPr txBox="1"/>
          <p:nvPr/>
        </p:nvSpPr>
        <p:spPr>
          <a:xfrm>
            <a:off x="323475" y="1239269"/>
            <a:ext cx="8234968" cy="1490344"/>
          </a:xfrm>
          <a:prstGeom prst="rect">
            <a:avLst/>
          </a:prstGeom>
          <a:noFill/>
        </p:spPr>
        <p:txBody>
          <a:bodyPr wrap="square">
            <a:spAutoFit/>
          </a:bodyPr>
          <a:lstStyle/>
          <a:p>
            <a:pPr marL="285750" indent="-285750">
              <a:lnSpc>
                <a:spcPts val="2000"/>
              </a:lnSpc>
              <a:spcBef>
                <a:spcPts val="600"/>
              </a:spcBef>
              <a:buFont typeface="Arial" panose="020B0604020202020204" pitchFamily="34" charset="0"/>
              <a:buChar char="•"/>
            </a:pPr>
            <a:r>
              <a:rPr lang="ja-JP" altLang="en-US" sz="1400" i="0">
                <a:solidFill>
                  <a:srgbClr val="000000"/>
                </a:solidFill>
                <a:effectLst/>
                <a:latin typeface="BIZ UDPゴシック" panose="020B0400000000000000" pitchFamily="50" charset="-128"/>
                <a:ea typeface="BIZ UDPゴシック" panose="020B0400000000000000" pitchFamily="50" charset="-128"/>
              </a:rPr>
              <a:t>効果はプロジェクトの直接的、かつ短期的な成果や変化を測定</a:t>
            </a:r>
            <a:r>
              <a:rPr lang="ja-JP" altLang="en-US" sz="1400">
                <a:solidFill>
                  <a:srgbClr val="000000"/>
                </a:solidFill>
                <a:latin typeface="BIZ UDPゴシック" panose="020B0400000000000000" pitchFamily="50" charset="-128"/>
                <a:ea typeface="BIZ UDPゴシック" panose="020B0400000000000000" pitchFamily="50" charset="-128"/>
              </a:rPr>
              <a:t>するものです。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効果検証フェーズでは、実証実験が持つインパクトや実績の分析を通じて、今後の事業展開可能性を判断するための基盤を確立します。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実証実験の実施結果が当初設定した成果目標に到達しているかどうかを下記の視点で確認し、効果を検証します。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E33EFFA-60EA-3C4A-9F0E-5C18B8146B0B}"/>
              </a:ext>
            </a:extLst>
          </p:cNvPr>
          <p:cNvSpPr txBox="1"/>
          <p:nvPr/>
        </p:nvSpPr>
        <p:spPr>
          <a:xfrm>
            <a:off x="252000" y="2729613"/>
            <a:ext cx="4068000" cy="3272691"/>
          </a:xfrm>
          <a:prstGeom prst="rect">
            <a:avLst/>
          </a:prstGeom>
          <a:noFill/>
        </p:spPr>
        <p:txBody>
          <a:bodyPr wrap="square">
            <a:spAutoFit/>
          </a:bodyPr>
          <a:lstStyle/>
          <a:p>
            <a:pPr marL="285750" indent="-285750" defTabSz="844083" fontAlgn="ctr">
              <a:lnSpc>
                <a:spcPts val="2200"/>
              </a:lnSpc>
              <a:defRPr/>
            </a:pPr>
            <a:r>
              <a:rPr lang="ja-JP" altLang="en-US" sz="1400" b="1" dirty="0">
                <a:solidFill>
                  <a:srgbClr val="000000"/>
                </a:solidFill>
                <a:latin typeface="BIZ UDPゴシック" panose="020B0400000000000000" pitchFamily="50" charset="-128"/>
                <a:ea typeface="BIZ UDPゴシック" panose="020B0400000000000000" pitchFamily="50" charset="-128"/>
              </a:rPr>
              <a:t>（１）目的の達成度</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サービスやプロダクトが最初に設定された課題解決に対する目的をどの程度達成しているかを確認します。量的な変化だけでなく、住民生活の質の向上、行政サービスの質の向上など質的な変化が含まれます。</a:t>
            </a:r>
          </a:p>
          <a:p>
            <a:pPr marL="285750" indent="-285750" defTabSz="844083" fontAlgn="ctr">
              <a:lnSpc>
                <a:spcPts val="2200"/>
              </a:lnSpc>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200"/>
              </a:lnSpc>
              <a:defRPr/>
            </a:pPr>
            <a:r>
              <a:rPr lang="ja-JP" altLang="en-US" sz="1400" b="1" dirty="0">
                <a:solidFill>
                  <a:srgbClr val="000000"/>
                </a:solidFill>
                <a:latin typeface="BIZ UDPゴシック" panose="020B0400000000000000" pitchFamily="50" charset="-128"/>
                <a:ea typeface="BIZ UDPゴシック" panose="020B0400000000000000" pitchFamily="50" charset="-128"/>
              </a:rPr>
              <a:t>（２）</a:t>
            </a:r>
            <a:r>
              <a:rPr lang="en-US" altLang="ja-JP" sz="1400" b="1" dirty="0">
                <a:solidFill>
                  <a:srgbClr val="000000"/>
                </a:solidFill>
                <a:latin typeface="BIZ UDPゴシック" panose="020B0400000000000000" pitchFamily="50" charset="-128"/>
                <a:ea typeface="BIZ UDPゴシック" panose="020B0400000000000000" pitchFamily="50" charset="-128"/>
              </a:rPr>
              <a:t>KPI</a:t>
            </a:r>
            <a:r>
              <a:rPr lang="ja-JP" altLang="en-US" sz="1400" b="1" dirty="0">
                <a:solidFill>
                  <a:srgbClr val="000000"/>
                </a:solidFill>
                <a:latin typeface="BIZ UDPゴシック" panose="020B0400000000000000" pitchFamily="50" charset="-128"/>
                <a:ea typeface="BIZ UDPゴシック" panose="020B0400000000000000" pitchFamily="50" charset="-128"/>
              </a:rPr>
              <a:t>（</a:t>
            </a:r>
            <a:r>
              <a:rPr lang="en-US" altLang="ja-JP" sz="1400" b="1" dirty="0">
                <a:solidFill>
                  <a:srgbClr val="000000"/>
                </a:solidFill>
                <a:latin typeface="BIZ UDPゴシック" panose="020B0400000000000000" pitchFamily="50" charset="-128"/>
                <a:ea typeface="BIZ UDPゴシック" panose="020B0400000000000000" pitchFamily="50" charset="-128"/>
              </a:rPr>
              <a:t>Key Performance Indicators</a:t>
            </a:r>
            <a:r>
              <a:rPr lang="ja-JP" altLang="en-US" sz="1400" b="1" dirty="0">
                <a:solidFill>
                  <a:srgbClr val="000000"/>
                </a:solidFill>
                <a:latin typeface="BIZ UDPゴシック" panose="020B0400000000000000" pitchFamily="50" charset="-128"/>
                <a:ea typeface="BIZ UDPゴシック" panose="020B0400000000000000" pitchFamily="50" charset="-128"/>
              </a:rPr>
              <a:t>）の達成</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実証実験の前に設定された</a:t>
            </a:r>
            <a:r>
              <a:rPr lang="en-US" altLang="ja-JP" sz="1400" dirty="0">
                <a:solidFill>
                  <a:srgbClr val="000000"/>
                </a:solidFill>
                <a:latin typeface="BIZ UDPゴシック" panose="020B0400000000000000" pitchFamily="50" charset="-128"/>
                <a:ea typeface="BIZ UDPゴシック" panose="020B0400000000000000" pitchFamily="50" charset="-128"/>
              </a:rPr>
              <a:t>KPI</a:t>
            </a:r>
            <a:r>
              <a:rPr lang="ja-JP" altLang="en-US" sz="1400" dirty="0">
                <a:solidFill>
                  <a:srgbClr val="000000"/>
                </a:solidFill>
                <a:latin typeface="BIZ UDPゴシック" panose="020B0400000000000000" pitchFamily="50" charset="-128"/>
                <a:ea typeface="BIZ UDPゴシック" panose="020B0400000000000000" pitchFamily="50" charset="-128"/>
              </a:rPr>
              <a:t>がどれだけ達成されたかを確認します。利用者数や満足度、稼働率など、具体的な数値目標が含まれます。</a:t>
            </a:r>
          </a:p>
        </p:txBody>
      </p:sp>
      <p:sp>
        <p:nvSpPr>
          <p:cNvPr id="13" name="テキスト ボックス 12">
            <a:extLst>
              <a:ext uri="{FF2B5EF4-FFF2-40B4-BE49-F238E27FC236}">
                <a16:creationId xmlns:a16="http://schemas.microsoft.com/office/drawing/2014/main" id="{09A4440A-9B2D-7E83-4BEE-714345F4C39B}"/>
              </a:ext>
            </a:extLst>
          </p:cNvPr>
          <p:cNvSpPr txBox="1"/>
          <p:nvPr/>
        </p:nvSpPr>
        <p:spPr>
          <a:xfrm>
            <a:off x="4592903" y="2729613"/>
            <a:ext cx="4068000" cy="3811300"/>
          </a:xfrm>
          <a:prstGeom prst="rect">
            <a:avLst/>
          </a:prstGeom>
          <a:noFill/>
        </p:spPr>
        <p:txBody>
          <a:bodyPr wrap="square">
            <a:spAutoFit/>
          </a:bodyPr>
          <a:lstStyle/>
          <a:p>
            <a:pPr marL="285750" indent="-285750" defTabSz="844083" fontAlgn="ctr">
              <a:lnSpc>
                <a:spcPts val="2200"/>
              </a:lnSpc>
              <a:defRPr/>
            </a:pPr>
            <a:r>
              <a:rPr lang="ja-JP" altLang="en-US" sz="1400" b="1" dirty="0">
                <a:solidFill>
                  <a:srgbClr val="000000"/>
                </a:solidFill>
                <a:latin typeface="BIZ UDPゴシック" panose="020B0400000000000000" pitchFamily="50" charset="-128"/>
                <a:ea typeface="BIZ UDPゴシック" panose="020B0400000000000000" pitchFamily="50" charset="-128"/>
              </a:rPr>
              <a:t>（３）課題解決の有効性</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課題に対する解決策として効果的であるかなど、住民の利便性向上や行政コスト削減につながっているかなどがあります。</a:t>
            </a:r>
          </a:p>
          <a:p>
            <a:pPr marL="285750" indent="-285750" defTabSz="844083" fontAlgn="ctr">
              <a:lnSpc>
                <a:spcPts val="2200"/>
              </a:lnSpc>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200"/>
              </a:lnSpc>
              <a:defRPr/>
            </a:pPr>
            <a:r>
              <a:rPr lang="ja-JP" altLang="en-US" sz="1400" b="1" dirty="0">
                <a:solidFill>
                  <a:srgbClr val="000000"/>
                </a:solidFill>
                <a:latin typeface="BIZ UDPゴシック" panose="020B0400000000000000" pitchFamily="50" charset="-128"/>
                <a:ea typeface="BIZ UDPゴシック" panose="020B0400000000000000" pitchFamily="50" charset="-128"/>
              </a:rPr>
              <a:t>（４）社会的インパクト</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地域社会や関係者にとってどのような影響があったか、あるいは、社会的な価値が創造されているかどうかなどが考えられます。</a:t>
            </a:r>
          </a:p>
          <a:p>
            <a:pPr marL="285750" indent="-285750" defTabSz="844083" fontAlgn="ctr">
              <a:lnSpc>
                <a:spcPts val="2200"/>
              </a:lnSpc>
              <a:defRPr/>
            </a:pP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200"/>
              </a:lnSpc>
              <a:defRPr/>
            </a:pPr>
            <a:r>
              <a:rPr lang="ja-JP" altLang="en-US" sz="1400" b="1" dirty="0">
                <a:solidFill>
                  <a:srgbClr val="000000"/>
                </a:solidFill>
                <a:latin typeface="BIZ UDPゴシック" panose="020B0400000000000000" pitchFamily="50" charset="-128"/>
                <a:ea typeface="BIZ UDPゴシック" panose="020B0400000000000000" pitchFamily="50" charset="-128"/>
              </a:rPr>
              <a:t>（５）持続可能性</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長期的に継続可能なものか、サービスやプロダクトが安定して運用できるかが考えられます。</a:t>
            </a:r>
          </a:p>
        </p:txBody>
      </p:sp>
      <p:sp>
        <p:nvSpPr>
          <p:cNvPr id="3" name="テキスト ボックス 2">
            <a:extLst>
              <a:ext uri="{FF2B5EF4-FFF2-40B4-BE49-F238E27FC236}">
                <a16:creationId xmlns:a16="http://schemas.microsoft.com/office/drawing/2014/main" id="{6469BD14-74D2-DE56-FDEE-179866AE5CCC}"/>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7034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E41DF-7CDF-C7F6-9576-A94427740AB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04F9E0B-E7ED-9592-663A-BE9D73349F51}"/>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39</a:t>
            </a:fld>
            <a:endParaRPr kumimoji="1" lang="ja-JP" altLang="en-US"/>
          </a:p>
        </p:txBody>
      </p:sp>
      <p:sp>
        <p:nvSpPr>
          <p:cNvPr id="12" name="TextBox 30">
            <a:extLst>
              <a:ext uri="{FF2B5EF4-FFF2-40B4-BE49-F238E27FC236}">
                <a16:creationId xmlns:a16="http://schemas.microsoft.com/office/drawing/2014/main" id="{4548C988-A902-4606-C809-DC710633D240}"/>
              </a:ext>
            </a:extLst>
          </p:cNvPr>
          <p:cNvSpPr txBox="1"/>
          <p:nvPr/>
        </p:nvSpPr>
        <p:spPr>
          <a:xfrm>
            <a:off x="411266" y="970630"/>
            <a:ext cx="7817467" cy="338554"/>
          </a:xfrm>
          <a:prstGeom prst="rect">
            <a:avLst/>
          </a:prstGeom>
          <a:noFill/>
        </p:spPr>
        <p:txBody>
          <a:bodyPr wrap="square" lIns="0" rIns="0" rtlCol="0" anchor="b">
            <a:spAutoFit/>
          </a:bodyPr>
          <a:lstStyle/>
          <a:p>
            <a:r>
              <a:rPr lang="ja-JP" altLang="en-US" sz="1600" b="1" dirty="0">
                <a:solidFill>
                  <a:srgbClr val="000000"/>
                </a:solidFill>
                <a:latin typeface="BIZ UDPゴシック" panose="020B0400000000000000" pitchFamily="50" charset="-128"/>
                <a:ea typeface="BIZ UDPゴシック" panose="020B0400000000000000" pitchFamily="50" charset="-128"/>
              </a:rPr>
              <a:t>地域社会、自治体、連携事業者それぞれにメリットがある事業となるか確認する</a:t>
            </a:r>
            <a:endParaRPr lang="en-US" altLang="ja-JP" sz="1600" b="1" dirty="0">
              <a:solidFill>
                <a:srgbClr val="000000"/>
              </a:solidFill>
              <a:latin typeface="BIZ UDPゴシック" panose="020B0400000000000000" pitchFamily="50" charset="-128"/>
              <a:ea typeface="BIZ UDPゴシック" panose="020B0400000000000000" pitchFamily="50" charset="-128"/>
            </a:endParaRPr>
          </a:p>
        </p:txBody>
      </p:sp>
      <p:sp>
        <p:nvSpPr>
          <p:cNvPr id="13" name="Rectangle: Rounded Corners 47">
            <a:extLst>
              <a:ext uri="{FF2B5EF4-FFF2-40B4-BE49-F238E27FC236}">
                <a16:creationId xmlns:a16="http://schemas.microsoft.com/office/drawing/2014/main" id="{A5C6E3E7-C2D2-F588-A85B-39E5F035A31D}"/>
              </a:ext>
            </a:extLst>
          </p:cNvPr>
          <p:cNvSpPr/>
          <p:nvPr/>
        </p:nvSpPr>
        <p:spPr>
          <a:xfrm>
            <a:off x="223502" y="970630"/>
            <a:ext cx="82358" cy="346249"/>
          </a:xfrm>
          <a:prstGeom prst="roundRect">
            <a:avLst>
              <a:gd name="adj" fmla="val 27600"/>
            </a:avLst>
          </a:prstGeom>
          <a:solidFill>
            <a:srgbClr val="C00000"/>
          </a:solidFill>
          <a:ln w="12700" cap="flat" cmpd="sng" algn="ctr">
            <a:solidFill>
              <a:srgbClr val="C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テキスト ボックス 8">
            <a:extLst>
              <a:ext uri="{FF2B5EF4-FFF2-40B4-BE49-F238E27FC236}">
                <a16:creationId xmlns:a16="http://schemas.microsoft.com/office/drawing/2014/main" id="{CD1B49B0-B4AB-5E79-7D41-54D7EA668D0B}"/>
              </a:ext>
            </a:extLst>
          </p:cNvPr>
          <p:cNvSpPr txBox="1"/>
          <p:nvPr/>
        </p:nvSpPr>
        <p:spPr>
          <a:xfrm>
            <a:off x="8763362" y="0"/>
            <a:ext cx="369332" cy="1435649"/>
          </a:xfrm>
          <a:prstGeom prst="rect">
            <a:avLst/>
          </a:prstGeom>
          <a:solidFill>
            <a:srgbClr val="C00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④効果検証フェーズ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3" name="ホームベース 10">
            <a:extLst>
              <a:ext uri="{FF2B5EF4-FFF2-40B4-BE49-F238E27FC236}">
                <a16:creationId xmlns:a16="http://schemas.microsoft.com/office/drawing/2014/main" id="{DE9C2760-8910-29D3-383A-78282E63A77B}"/>
              </a:ext>
            </a:extLst>
          </p:cNvPr>
          <p:cNvSpPr/>
          <p:nvPr/>
        </p:nvSpPr>
        <p:spPr bwMode="auto">
          <a:xfrm>
            <a:off x="223502" y="487113"/>
            <a:ext cx="8104877" cy="412346"/>
          </a:xfrm>
          <a:prstGeom prst="homePlate">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④ プロジェクトの効果を検証し、事業化を促すフェーズ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1A0C99FD-16DD-73E6-1D8D-8BC978A652F5}"/>
              </a:ext>
            </a:extLst>
          </p:cNvPr>
          <p:cNvSpPr txBox="1"/>
          <p:nvPr/>
        </p:nvSpPr>
        <p:spPr>
          <a:xfrm>
            <a:off x="205632" y="1411978"/>
            <a:ext cx="8228734" cy="307777"/>
          </a:xfrm>
          <a:prstGeom prst="rect">
            <a:avLst/>
          </a:prstGeom>
          <a:noFill/>
        </p:spPr>
        <p:txBody>
          <a:bodyPr wrap="square">
            <a:spAutoFit/>
          </a:bodyPr>
          <a:lstStyle/>
          <a:p>
            <a:pPr marL="285750" indent="-285750" algn="l">
              <a:buFont typeface="Arial" panose="020B0604020202020204" pitchFamily="34" charset="0"/>
              <a:buChar char="•"/>
            </a:pPr>
            <a:r>
              <a:rPr lang="ja-JP" altLang="en-US" sz="1400" b="0" i="0" u="none" strike="noStrike" baseline="0">
                <a:latin typeface="BIZ UDPゴシック" panose="020B0400000000000000" pitchFamily="50" charset="-128"/>
                <a:ea typeface="BIZ UDPゴシック" panose="020B0400000000000000" pitchFamily="50" charset="-128"/>
              </a:rPr>
              <a:t>実証実験による効果を検証し、民間サービスとして事業化を促進するフェーズ。</a:t>
            </a:r>
            <a:endParaRPr lang="ja-JP" altLang="en-US" sz="140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AEF5143-0390-9B0A-4F44-85126C96E99D}"/>
              </a:ext>
            </a:extLst>
          </p:cNvPr>
          <p:cNvSpPr txBox="1"/>
          <p:nvPr/>
        </p:nvSpPr>
        <p:spPr>
          <a:xfrm>
            <a:off x="161573" y="1917649"/>
            <a:ext cx="4068000" cy="2099486"/>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l"/>
            </a:pPr>
            <a:r>
              <a:rPr lang="ja-JP" altLang="en-US" sz="1600" b="1" u="sng" dirty="0">
                <a:latin typeface="BIZ UDPゴシック" panose="020B0400000000000000" pitchFamily="50" charset="-128"/>
                <a:ea typeface="BIZ UDPゴシック" panose="020B0400000000000000" pitchFamily="50" charset="-128"/>
              </a:rPr>
              <a:t>効果を明らかにする</a:t>
            </a:r>
          </a:p>
          <a:p>
            <a:pPr marL="449263" indent="-290513">
              <a:lnSpc>
                <a:spcPct val="150000"/>
              </a:lnSpc>
              <a:buFont typeface="Arial" panose="020B0604020202020204" pitchFamily="34" charset="0"/>
              <a:buChar char="•"/>
              <a:tabLst>
                <a:tab pos="449263" algn="l"/>
              </a:tabLst>
            </a:pPr>
            <a:r>
              <a:rPr lang="ja-JP" altLang="en-US" sz="1400" dirty="0">
                <a:latin typeface="BIZ UDPゴシック" panose="020B0400000000000000" pitchFamily="50" charset="-128"/>
                <a:ea typeface="BIZ UDPゴシック" panose="020B0400000000000000" pitchFamily="50" charset="-128"/>
              </a:rPr>
              <a:t>実証実験を行う過程で、事業内容に応じてKPIを始めとした効果を計測するための指標を設定します。</a:t>
            </a:r>
            <a:endParaRPr lang="en-US" altLang="ja-JP" sz="1400" dirty="0">
              <a:latin typeface="BIZ UDPゴシック" panose="020B0400000000000000" pitchFamily="50" charset="-128"/>
              <a:ea typeface="BIZ UDPゴシック" panose="020B0400000000000000" pitchFamily="50" charset="-128"/>
            </a:endParaRPr>
          </a:p>
          <a:p>
            <a:pPr marL="449263" indent="-290513">
              <a:lnSpc>
                <a:spcPct val="150000"/>
              </a:lnSpc>
              <a:spcBef>
                <a:spcPts val="600"/>
              </a:spcBef>
              <a:buFont typeface="Arial" panose="020B0604020202020204" pitchFamily="34" charset="0"/>
              <a:buChar char="•"/>
              <a:tabLst>
                <a:tab pos="449263" algn="l"/>
              </a:tabLst>
            </a:pPr>
            <a:r>
              <a:rPr lang="ja-JP" altLang="en-US" sz="1400" b="1" u="sng" dirty="0">
                <a:latin typeface="BIZ UDPゴシック" panose="020B0400000000000000" pitchFamily="50" charset="-128"/>
                <a:ea typeface="BIZ UDPゴシック" panose="020B0400000000000000" pitchFamily="50" charset="-128"/>
              </a:rPr>
              <a:t>実施内容の変更に応じて指標も変更し事業効果を把握</a:t>
            </a:r>
            <a:r>
              <a:rPr lang="ja-JP" altLang="en-US" sz="1400" dirty="0">
                <a:latin typeface="BIZ UDPゴシック" panose="020B0400000000000000" pitchFamily="50" charset="-128"/>
                <a:ea typeface="BIZ UDPゴシック" panose="020B0400000000000000" pitchFamily="50" charset="-128"/>
              </a:rPr>
              <a:t>します。</a:t>
            </a:r>
          </a:p>
        </p:txBody>
      </p:sp>
      <p:sp>
        <p:nvSpPr>
          <p:cNvPr id="7" name="テキスト ボックス 6">
            <a:extLst>
              <a:ext uri="{FF2B5EF4-FFF2-40B4-BE49-F238E27FC236}">
                <a16:creationId xmlns:a16="http://schemas.microsoft.com/office/drawing/2014/main" id="{367BE715-5850-924B-5126-32A4A694A4F9}"/>
              </a:ext>
            </a:extLst>
          </p:cNvPr>
          <p:cNvSpPr txBox="1"/>
          <p:nvPr/>
        </p:nvSpPr>
        <p:spPr>
          <a:xfrm>
            <a:off x="4572000" y="1911327"/>
            <a:ext cx="4068000" cy="2822760"/>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l"/>
            </a:pPr>
            <a:r>
              <a:rPr lang="ja-JP" altLang="en-US" sz="1600" b="1" u="sng" dirty="0">
                <a:latin typeface="BIZ UDPゴシック" panose="020B0400000000000000" pitchFamily="50" charset="-128"/>
                <a:ea typeface="BIZ UDPゴシック" panose="020B0400000000000000" pitchFamily="50" charset="-128"/>
              </a:rPr>
              <a:t>地域課題解決と事業化</a:t>
            </a:r>
          </a:p>
          <a:p>
            <a:pPr marL="444500" indent="-2857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LIPの目的は地域課題の解決です。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実証実験の実施で終わるのではなく、効果が確認できた場合、</a:t>
            </a:r>
            <a:r>
              <a:rPr lang="ja-JP" altLang="en-US" sz="1400" b="1" u="sng" dirty="0">
                <a:latin typeface="BIZ UDPゴシック" panose="020B0400000000000000" pitchFamily="50" charset="-128"/>
                <a:ea typeface="BIZ UDPゴシック" panose="020B0400000000000000" pitchFamily="50" charset="-128"/>
              </a:rPr>
              <a:t>地域課題の解決と、連携事業者の事業化によるマネタイズを両立</a:t>
            </a:r>
            <a:r>
              <a:rPr lang="ja-JP" altLang="en-US" sz="1400" dirty="0">
                <a:latin typeface="BIZ UDPゴシック" panose="020B0400000000000000" pitchFamily="50" charset="-128"/>
                <a:ea typeface="BIZ UDPゴシック" panose="020B0400000000000000" pitchFamily="50" charset="-128"/>
              </a:rPr>
              <a:t>させる事業化に協力します。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ct val="150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内容に応じて、自治体がサービスやプロダクトを調達することも検討します。</a:t>
            </a:r>
          </a:p>
        </p:txBody>
      </p:sp>
      <p:sp>
        <p:nvSpPr>
          <p:cNvPr id="6" name="テキスト ボックス 5">
            <a:extLst>
              <a:ext uri="{FF2B5EF4-FFF2-40B4-BE49-F238E27FC236}">
                <a16:creationId xmlns:a16="http://schemas.microsoft.com/office/drawing/2014/main" id="{9C7AC110-653E-EF91-1365-6C6702F626AD}"/>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0244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481E0-AADB-94AD-3704-0882FC9AD41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7D38E7-5D5A-95FA-E16F-0C14880B8FE2}"/>
              </a:ext>
            </a:extLst>
          </p:cNvPr>
          <p:cNvSpPr>
            <a:spLocks noGrp="1"/>
          </p:cNvSpPr>
          <p:nvPr>
            <p:ph type="sldNum" sz="quarter" idx="12"/>
          </p:nvPr>
        </p:nvSpPr>
        <p:spPr>
          <a:xfrm>
            <a:off x="6066059" y="6338933"/>
            <a:ext cx="2057400" cy="365125"/>
          </a:xfrm>
        </p:spPr>
        <p:txBody>
          <a:bodyPr/>
          <a:lstStyle/>
          <a:p>
            <a:fld id="{7E3F9684-CD3D-4898-B204-F8304A97F24A}" type="slidenum">
              <a:rPr kumimoji="1" lang="ja-JP" altLang="en-US" smtClean="0"/>
              <a:t>4</a:t>
            </a:fld>
            <a:endParaRPr kumimoji="1" lang="ja-JP" altLang="en-US"/>
          </a:p>
        </p:txBody>
      </p:sp>
      <p:sp>
        <p:nvSpPr>
          <p:cNvPr id="29" name="テキスト ボックス 28">
            <a:extLst>
              <a:ext uri="{FF2B5EF4-FFF2-40B4-BE49-F238E27FC236}">
                <a16:creationId xmlns:a16="http://schemas.microsoft.com/office/drawing/2014/main" id="{475F8C25-89BE-3CC2-83BF-D65A3E7417F1}"/>
              </a:ext>
            </a:extLst>
          </p:cNvPr>
          <p:cNvSpPr txBox="1"/>
          <p:nvPr/>
        </p:nvSpPr>
        <p:spPr>
          <a:xfrm>
            <a:off x="226423" y="386101"/>
            <a:ext cx="4284236" cy="461665"/>
          </a:xfrm>
          <a:prstGeom prst="rect">
            <a:avLst/>
          </a:prstGeom>
          <a:noFill/>
          <a:ln>
            <a:noFill/>
          </a:ln>
        </p:spPr>
        <p:txBody>
          <a:bodyPr wrap="square">
            <a:spAutoFit/>
          </a:bodyPr>
          <a:lstStyle/>
          <a:p>
            <a:pPr marL="171450" indent="-171450" defTabSz="844083" fontAlgn="ctr">
              <a:lnSpc>
                <a:spcPct val="150000"/>
              </a:lnSpc>
              <a:buFont typeface="Wingdings" panose="05000000000000000000" pitchFamily="2" charset="2"/>
              <a:buChar char="l"/>
              <a:defRPr/>
            </a:pPr>
            <a:r>
              <a:rPr kumimoji="1" lang="ja-JP" altLang="en-US" sz="1600" b="1" u="sng" dirty="0">
                <a:solidFill>
                  <a:srgbClr val="000000"/>
                </a:solidFill>
                <a:latin typeface="BIZ UDPゴシック" panose="020B0400000000000000" pitchFamily="50" charset="-128"/>
                <a:ea typeface="BIZ UDPゴシック" panose="020B0400000000000000" pitchFamily="50" charset="-128"/>
              </a:rPr>
              <a:t>地域課題や社会課題とは何か？　</a:t>
            </a:r>
            <a:endParaRPr kumimoji="1"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D0E5CFA-BA79-B003-ABEA-4D656723C283}"/>
              </a:ext>
            </a:extLst>
          </p:cNvPr>
          <p:cNvSpPr txBox="1"/>
          <p:nvPr/>
        </p:nvSpPr>
        <p:spPr>
          <a:xfrm>
            <a:off x="226423" y="847766"/>
            <a:ext cx="4134396" cy="3685817"/>
          </a:xfrm>
          <a:prstGeom prst="rect">
            <a:avLst/>
          </a:prstGeom>
          <a:noFill/>
        </p:spPr>
        <p:txBody>
          <a:bodyPr wrap="square">
            <a:spAutoFit/>
          </a:bodyPr>
          <a:lstStyle/>
          <a:p>
            <a:pPr>
              <a:lnSpc>
                <a:spcPct val="150000"/>
              </a:lnSpc>
            </a:pP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社会課題とは</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環境負荷軽減やジェンダー、子どもの貧困などの特定の地域に留まらない社会全体の課題。</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マイケル・</a:t>
            </a:r>
            <a:r>
              <a:rPr lang="en-US" altLang="ja-JP" sz="1400" dirty="0">
                <a:latin typeface="BIZ UDPゴシック" panose="020B0400000000000000" pitchFamily="50" charset="-128"/>
                <a:ea typeface="BIZ UDPゴシック" panose="020B0400000000000000" pitchFamily="50" charset="-128"/>
              </a:rPr>
              <a:t>E</a:t>
            </a:r>
            <a:r>
              <a:rPr lang="ja-JP" altLang="en-US" sz="1400" dirty="0">
                <a:latin typeface="BIZ UDPゴシック" panose="020B0400000000000000" pitchFamily="50" charset="-128"/>
                <a:ea typeface="BIZ UDPゴシック" panose="020B0400000000000000" pitchFamily="50" charset="-128"/>
              </a:rPr>
              <a:t>・ポーターらは、社会課題の解決を通じて自らの競争力を高め、企業と社会の共通の価値を生み出す</a:t>
            </a:r>
            <a:r>
              <a:rPr lang="en-US" altLang="ja-JP" sz="1400" dirty="0">
                <a:latin typeface="BIZ UDPゴシック" panose="020B0400000000000000" pitchFamily="50" charset="-128"/>
                <a:ea typeface="BIZ UDPゴシック" panose="020B0400000000000000" pitchFamily="50" charset="-128"/>
              </a:rPr>
              <a:t>CSV</a:t>
            </a:r>
            <a:r>
              <a:rPr lang="ja-JP" altLang="en-US" sz="1400" dirty="0">
                <a:latin typeface="BIZ UDPゴシック" panose="020B0400000000000000" pitchFamily="50" charset="-128"/>
                <a:ea typeface="BIZ UDPゴシック" panose="020B0400000000000000" pitchFamily="50" charset="-128"/>
              </a:rPr>
              <a:t>を提唱し、これを経営に取り入れる民間事業者が増えています。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リオ</a:t>
            </a:r>
            <a:r>
              <a:rPr lang="en-US" altLang="ja-JP" sz="1400" dirty="0">
                <a:latin typeface="BIZ UDPゴシック" panose="020B0400000000000000" pitchFamily="50" charset="-128"/>
                <a:ea typeface="BIZ UDPゴシック" panose="020B0400000000000000" pitchFamily="50" charset="-128"/>
              </a:rPr>
              <a:t>+20</a:t>
            </a:r>
            <a:r>
              <a:rPr lang="ja-JP" altLang="en-US" sz="1400" dirty="0">
                <a:latin typeface="BIZ UDPゴシック" panose="020B0400000000000000" pitchFamily="50" charset="-128"/>
                <a:ea typeface="BIZ UDPゴシック" panose="020B0400000000000000" pitchFamily="50" charset="-128"/>
              </a:rPr>
              <a:t>（国連持続可能な開発会議）を経て、</a:t>
            </a:r>
            <a:r>
              <a:rPr lang="en-US" altLang="ja-JP" sz="1400" dirty="0">
                <a:latin typeface="BIZ UDPゴシック" panose="020B0400000000000000" pitchFamily="50" charset="-128"/>
                <a:ea typeface="BIZ UDPゴシック" panose="020B0400000000000000" pitchFamily="50" charset="-128"/>
              </a:rPr>
              <a:t>2015</a:t>
            </a:r>
            <a:r>
              <a:rPr lang="ja-JP" altLang="en-US" sz="1400" dirty="0">
                <a:latin typeface="BIZ UDPゴシック" panose="020B0400000000000000" pitchFamily="50" charset="-128"/>
                <a:ea typeface="BIZ UDPゴシック" panose="020B0400000000000000" pitchFamily="50" charset="-128"/>
              </a:rPr>
              <a:t>年に開催された国連持続可能な開発サミットにて、</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が採択されました。当該採択においては、民間事業者が</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に設定された目標である社会的課題を解決する主体として位置付けられました。</a:t>
            </a:r>
            <a:endParaRPr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304D8DC-4251-9112-0162-1ECC853F63AD}"/>
              </a:ext>
            </a:extLst>
          </p:cNvPr>
          <p:cNvSpPr txBox="1"/>
          <p:nvPr/>
        </p:nvSpPr>
        <p:spPr>
          <a:xfrm>
            <a:off x="4575266" y="847765"/>
            <a:ext cx="4064734" cy="2839432"/>
          </a:xfrm>
          <a:prstGeom prst="rect">
            <a:avLst/>
          </a:prstGeom>
          <a:noFill/>
        </p:spPr>
        <p:txBody>
          <a:bodyPr wrap="square">
            <a:spAutoFit/>
          </a:bodyPr>
          <a:lstStyle/>
          <a:p>
            <a:pPr>
              <a:lnSpc>
                <a:spcPct val="150000"/>
              </a:lnSpc>
              <a:spcBef>
                <a:spcPts val="600"/>
              </a:spcBef>
            </a:pP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地域課題とは</a:t>
            </a: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地域産業の維持や地域福祉の向上、地域のまちづくりや地域インフラなどの地域独自の課題。</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近年、社会起業家と呼ばれる人々が、民間組織を設立し地域課題を解決しようとする取組みが増えています。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デジタル社会形成の動きに合わせて、</a:t>
            </a:r>
            <a:r>
              <a:rPr lang="en-US" altLang="ja-JP" sz="1400" dirty="0">
                <a:latin typeface="BIZ UDPゴシック" panose="020B0400000000000000" pitchFamily="50" charset="-128"/>
                <a:ea typeface="BIZ UDPゴシック" panose="020B0400000000000000" pitchFamily="50" charset="-128"/>
              </a:rPr>
              <a:t>DX</a:t>
            </a:r>
            <a:r>
              <a:rPr lang="ja-JP" altLang="en-US" sz="1400" dirty="0">
                <a:latin typeface="BIZ UDPゴシック" panose="020B0400000000000000" pitchFamily="50" charset="-128"/>
                <a:ea typeface="BIZ UDPゴシック" panose="020B0400000000000000" pitchFamily="50" charset="-128"/>
              </a:rPr>
              <a:t>で課題解決するサービスやプロダクトを提供する民間事業者が増えています。</a:t>
            </a:r>
          </a:p>
        </p:txBody>
      </p:sp>
      <p:sp>
        <p:nvSpPr>
          <p:cNvPr id="3" name="テキスト ボックス 2">
            <a:extLst>
              <a:ext uri="{FF2B5EF4-FFF2-40B4-BE49-F238E27FC236}">
                <a16:creationId xmlns:a16="http://schemas.microsoft.com/office/drawing/2014/main" id="{C293A9AA-13A8-8F79-5188-ED39C921F436}"/>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１．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が生まれた背景</a:t>
            </a:r>
            <a:endParaRPr kumimoji="1" lang="en-US" altLang="ja-JP" sz="20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B37F071-FF0F-72A4-2EB7-AD484B83056C}"/>
              </a:ext>
            </a:extLst>
          </p:cNvPr>
          <p:cNvSpPr txBox="1"/>
          <p:nvPr/>
        </p:nvSpPr>
        <p:spPr>
          <a:xfrm>
            <a:off x="586817" y="4495875"/>
            <a:ext cx="7970365" cy="190821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Ø"/>
            </a:pPr>
            <a:r>
              <a:rPr lang="en-US" altLang="ja-JP" sz="1200" dirty="0">
                <a:solidFill>
                  <a:srgbClr val="000000"/>
                </a:solidFill>
                <a:latin typeface="BIZ UDPゴシック" panose="020B0400000000000000" pitchFamily="50" charset="-128"/>
                <a:ea typeface="BIZ UDPゴシック" panose="020B0400000000000000" pitchFamily="50" charset="-128"/>
              </a:rPr>
              <a:t>CSV</a:t>
            </a:r>
            <a:r>
              <a:rPr lang="ja-JP" altLang="en-US" sz="1200" dirty="0">
                <a:solidFill>
                  <a:srgbClr val="000000"/>
                </a:solidFill>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「Creating Shared Value（共有価値の創造）」</a:t>
            </a:r>
            <a:endParaRPr lang="en-US" altLang="ja-JP" sz="1200" dirty="0">
              <a:latin typeface="BIZ UDPゴシック" panose="020B0400000000000000" pitchFamily="50" charset="-128"/>
              <a:ea typeface="BIZ UDPゴシック" panose="020B0400000000000000" pitchFamily="50" charset="-128"/>
            </a:endParaRPr>
          </a:p>
          <a:p>
            <a:pPr marL="285750" indent="-285750">
              <a:spcAft>
                <a:spcPts val="600"/>
              </a:spcAft>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社会問題を企業の事業戦略と一体のものとして扱い、企業が事業を営む地域社会の経済条件や社会状況を改善しながら自らの競争力を高めるといった、企業と社会の双方がその事業により共通の価値を生み出すこと。 </a:t>
            </a:r>
            <a:endParaRPr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en-US" altLang="ja-JP" sz="1200" i="0" strike="noStrike" dirty="0">
                <a:solidFill>
                  <a:srgbClr val="000000"/>
                </a:solidFill>
                <a:effectLst/>
                <a:latin typeface="BIZ UDPゴシック" panose="020B0400000000000000" pitchFamily="50" charset="-128"/>
                <a:ea typeface="BIZ UDPゴシック" panose="020B0400000000000000" pitchFamily="50" charset="-128"/>
              </a:rPr>
              <a:t>SDGs</a:t>
            </a:r>
            <a:r>
              <a:rPr lang="ja-JP" altLang="en-US" sz="1200" i="0"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「Sustainable Development Goals（持続可能な開発目標）」</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285750" indent="-285750">
              <a:spcAft>
                <a:spcPts val="600"/>
              </a:spcAft>
            </a:pPr>
            <a:r>
              <a:rPr lang="en-US" altLang="ja-JP" sz="1200" dirty="0">
                <a:solidFill>
                  <a:srgbClr val="000000"/>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国連持続可能な開発サミット」にて採択された、「我々の世界を変革する：持続可能な開発のための2030アジェンダ」において、人間、地球及び繁栄のための行動計画として、掲げられた17の目標と169のターゲットから構成される目標のこと。</a:t>
            </a:r>
            <a:endParaRPr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en-US" altLang="ja-JP" sz="1200" i="0" strike="noStrike" dirty="0">
                <a:solidFill>
                  <a:srgbClr val="000000"/>
                </a:solidFill>
                <a:effectLst/>
                <a:latin typeface="BIZ UDPゴシック" panose="020B0400000000000000" pitchFamily="50" charset="-128"/>
                <a:ea typeface="BIZ UDPゴシック" panose="020B0400000000000000" pitchFamily="50" charset="-128"/>
              </a:rPr>
              <a:t>DX</a:t>
            </a:r>
            <a:r>
              <a:rPr lang="ja-JP" altLang="en-US" sz="1200" i="0"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「Digital Transformation（デジタル・トランスフォーメーション）」</a:t>
            </a:r>
            <a:endParaRPr lang="en-US" altLang="ja-JP" sz="1200" dirty="0">
              <a:latin typeface="BIZ UDPゴシック" panose="020B0400000000000000" pitchFamily="50" charset="-128"/>
              <a:ea typeface="BIZ UDPゴシック" panose="020B0400000000000000" pitchFamily="50" charset="-128"/>
            </a:endParaRPr>
          </a:p>
          <a:p>
            <a:pPr marL="285750" indent="-285750"/>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データとデジタル技術を活用し、業務そのものや、組織、プロセス、企業文化・風土を変革すること。</a:t>
            </a:r>
          </a:p>
        </p:txBody>
      </p:sp>
    </p:spTree>
    <p:extLst>
      <p:ext uri="{BB962C8B-B14F-4D97-AF65-F5344CB8AC3E}">
        <p14:creationId xmlns:p14="http://schemas.microsoft.com/office/powerpoint/2010/main" val="3554242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C2F2-8439-2084-6145-BD06B97A2A3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4E3237-1930-71E9-C4B3-FD73FC60A977}"/>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40</a:t>
            </a:fld>
            <a:endParaRPr kumimoji="1" lang="ja-JP" altLang="en-US"/>
          </a:p>
        </p:txBody>
      </p:sp>
      <p:sp>
        <p:nvSpPr>
          <p:cNvPr id="9" name="テキスト ボックス 8">
            <a:extLst>
              <a:ext uri="{FF2B5EF4-FFF2-40B4-BE49-F238E27FC236}">
                <a16:creationId xmlns:a16="http://schemas.microsoft.com/office/drawing/2014/main" id="{3CE94367-D595-D6DA-DAFD-1351F589BC9B}"/>
              </a:ext>
            </a:extLst>
          </p:cNvPr>
          <p:cNvSpPr txBox="1"/>
          <p:nvPr/>
        </p:nvSpPr>
        <p:spPr>
          <a:xfrm>
            <a:off x="8763362" y="0"/>
            <a:ext cx="369332" cy="1435649"/>
          </a:xfrm>
          <a:prstGeom prst="rect">
            <a:avLst/>
          </a:prstGeom>
          <a:solidFill>
            <a:srgbClr val="C00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④効果検証フェーズ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19" name="ホームベース 10">
            <a:extLst>
              <a:ext uri="{FF2B5EF4-FFF2-40B4-BE49-F238E27FC236}">
                <a16:creationId xmlns:a16="http://schemas.microsoft.com/office/drawing/2014/main" id="{503B77E6-225B-4446-85AD-51CD4F06B90A}"/>
              </a:ext>
            </a:extLst>
          </p:cNvPr>
          <p:cNvSpPr/>
          <p:nvPr/>
        </p:nvSpPr>
        <p:spPr bwMode="auto">
          <a:xfrm>
            <a:off x="223502" y="487113"/>
            <a:ext cx="8104877" cy="412346"/>
          </a:xfrm>
          <a:prstGeom prst="homePlate">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④ プロジェクトの効果を検証し、事業化を促すフェーズ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58967C1F-1566-219A-1DB5-54F975B91001}"/>
              </a:ext>
            </a:extLst>
          </p:cNvPr>
          <p:cNvSpPr txBox="1"/>
          <p:nvPr/>
        </p:nvSpPr>
        <p:spPr>
          <a:xfrm>
            <a:off x="4543239" y="3644802"/>
            <a:ext cx="4068000" cy="2041585"/>
          </a:xfrm>
          <a:prstGeom prst="rect">
            <a:avLst/>
          </a:prstGeom>
          <a:noFill/>
        </p:spPr>
        <p:txBody>
          <a:bodyPr wrap="square">
            <a:spAutoFit/>
          </a:bodyPr>
          <a:lstStyle/>
          <a:p>
            <a:pPr defTabSz="844083" fontAlgn="ctr">
              <a:lnSpc>
                <a:spcPts val="2000"/>
              </a:lnSpc>
              <a:spcBef>
                <a:spcPts val="600"/>
              </a:spcBef>
              <a:defRPr/>
            </a:pPr>
            <a:r>
              <a:rPr lang="en-US" altLang="ja-JP" sz="1400" b="1" dirty="0">
                <a:solidFill>
                  <a:srgbClr val="000000"/>
                </a:solidFill>
                <a:latin typeface="BIZ UDPゴシック" panose="020B0400000000000000" pitchFamily="50" charset="-128"/>
                <a:ea typeface="BIZ UDPゴシック" panose="020B0400000000000000" pitchFamily="50" charset="-128"/>
              </a:rPr>
              <a:t>(3)</a:t>
            </a:r>
            <a:r>
              <a:rPr lang="ja-JP" altLang="en-US" sz="1400" b="1" dirty="0">
                <a:solidFill>
                  <a:srgbClr val="000000"/>
                </a:solidFill>
                <a:latin typeface="BIZ UDPゴシック" panose="020B0400000000000000" pitchFamily="50" charset="-128"/>
                <a:ea typeface="BIZ UDPゴシック" panose="020B0400000000000000" pitchFamily="50" charset="-128"/>
              </a:rPr>
              <a:t>自治体による調達手続き</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第三者評価において調達の妥当性が確認された場合、連携事業者と自治体は、実際の調達に向けた手続きを進めます。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spcBef>
                <a:spcPts val="600"/>
              </a:spcBef>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この手続きについては、正式な契約となるため、仕様を明らかにし、連携事業者は自治体からの業務として請け負います。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21" name="TextBox 30">
            <a:extLst>
              <a:ext uri="{FF2B5EF4-FFF2-40B4-BE49-F238E27FC236}">
                <a16:creationId xmlns:a16="http://schemas.microsoft.com/office/drawing/2014/main" id="{F859ABE6-C51A-60BE-C7F4-401510313362}"/>
              </a:ext>
            </a:extLst>
          </p:cNvPr>
          <p:cNvSpPr txBox="1"/>
          <p:nvPr/>
        </p:nvSpPr>
        <p:spPr>
          <a:xfrm>
            <a:off x="305992" y="937979"/>
            <a:ext cx="7817467" cy="338554"/>
          </a:xfrm>
          <a:prstGeom prst="rect">
            <a:avLst/>
          </a:prstGeom>
          <a:noFill/>
        </p:spPr>
        <p:txBody>
          <a:bodyPr wrap="square" lIns="0" rIns="0" rtlCol="0" anchor="b">
            <a:spAutoFit/>
          </a:bodyPr>
          <a:lstStyle/>
          <a:p>
            <a:pPr marL="285750" indent="-285750">
              <a:buClr>
                <a:srgbClr val="C00000"/>
              </a:buClr>
              <a:buFont typeface="Wingdings" panose="05000000000000000000" pitchFamily="2" charset="2"/>
              <a:buChar char="l"/>
            </a:pPr>
            <a:r>
              <a:rPr lang="ja-JP" altLang="en-US" sz="1600" b="1" u="sng">
                <a:effectLst/>
                <a:latin typeface="BIZ UDPゴシック" panose="020B0400000000000000" pitchFamily="50" charset="-128"/>
                <a:ea typeface="BIZ UDPゴシック" panose="020B0400000000000000" pitchFamily="50" charset="-128"/>
                <a:cs typeface="Times New Roman" panose="02020603050405020304" pitchFamily="18" charset="0"/>
              </a:rPr>
              <a:t>効果検証から事業化につなげるための留意点</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5C6CF37-1185-C1AB-95E4-56579B249AD7}"/>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7E65838-C3FF-4D39-13E3-19602AE884F0}"/>
              </a:ext>
            </a:extLst>
          </p:cNvPr>
          <p:cNvSpPr txBox="1"/>
          <p:nvPr/>
        </p:nvSpPr>
        <p:spPr>
          <a:xfrm>
            <a:off x="4543239" y="1322141"/>
            <a:ext cx="4134576" cy="2221121"/>
          </a:xfrm>
          <a:prstGeom prst="rect">
            <a:avLst/>
          </a:prstGeom>
          <a:noFill/>
        </p:spPr>
        <p:txBody>
          <a:bodyPr wrap="square">
            <a:spAutoFit/>
          </a:bodyPr>
          <a:lstStyle/>
          <a:p>
            <a:pPr defTabSz="844083" fontAlgn="ctr">
              <a:lnSpc>
                <a:spcPts val="2000"/>
              </a:lnSpc>
              <a:spcBef>
                <a:spcPts val="600"/>
              </a:spcBef>
              <a:defRPr/>
            </a:pPr>
            <a:r>
              <a:rPr lang="en-US" altLang="ja-JP" sz="1400" b="1" dirty="0">
                <a:solidFill>
                  <a:srgbClr val="000000"/>
                </a:solidFill>
                <a:latin typeface="BIZ UDPゴシック" panose="020B0400000000000000" pitchFamily="50" charset="-128"/>
                <a:ea typeface="BIZ UDPゴシック" panose="020B0400000000000000" pitchFamily="50" charset="-128"/>
              </a:rPr>
              <a:t>(2)</a:t>
            </a:r>
            <a:r>
              <a:rPr lang="ja-JP" altLang="en-US" sz="1400" b="1" dirty="0">
                <a:solidFill>
                  <a:srgbClr val="000000"/>
                </a:solidFill>
                <a:latin typeface="BIZ UDPゴシック" panose="020B0400000000000000" pitchFamily="50" charset="-128"/>
                <a:ea typeface="BIZ UDPゴシック" panose="020B0400000000000000" pitchFamily="50" charset="-128"/>
              </a:rPr>
              <a:t>第三者評価の実施</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効果の検証及び少額のため議決を要さない場合など、自治体の既存の手続きの規定の中で調達が可能な場合を除き、委員会などを設置して調達の可否についての評価を受けます。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spcBef>
                <a:spcPts val="600"/>
              </a:spcBef>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連携事業者及び自治体は、実証実験による効果や調達の妥当性についてわかりやすく示します。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1DB6D70-AE6E-36C7-0A76-715CADB147AC}"/>
              </a:ext>
            </a:extLst>
          </p:cNvPr>
          <p:cNvSpPr txBox="1"/>
          <p:nvPr/>
        </p:nvSpPr>
        <p:spPr>
          <a:xfrm>
            <a:off x="297283" y="1322141"/>
            <a:ext cx="4134576" cy="2887970"/>
          </a:xfrm>
          <a:prstGeom prst="rect">
            <a:avLst/>
          </a:prstGeom>
          <a:noFill/>
        </p:spPr>
        <p:txBody>
          <a:bodyPr wrap="square">
            <a:spAutoFit/>
          </a:bodyPr>
          <a:lstStyle/>
          <a:p>
            <a:pPr defTabSz="844083" fontAlgn="ctr">
              <a:lnSpc>
                <a:spcPts val="2000"/>
              </a:lnSpc>
              <a:spcBef>
                <a:spcPts val="600"/>
              </a:spcBef>
              <a:defRPr/>
            </a:pPr>
            <a:r>
              <a:rPr lang="en-US" altLang="ja-JP" sz="1400" b="1" dirty="0">
                <a:solidFill>
                  <a:srgbClr val="000000"/>
                </a:solidFill>
                <a:latin typeface="BIZ UDPゴシック" panose="020B0400000000000000" pitchFamily="50" charset="-128"/>
                <a:ea typeface="BIZ UDPゴシック" panose="020B0400000000000000" pitchFamily="50" charset="-128"/>
              </a:rPr>
              <a:t>(</a:t>
            </a:r>
            <a:r>
              <a:rPr lang="ja-JP" altLang="en-US" sz="1400" b="1" dirty="0">
                <a:solidFill>
                  <a:srgbClr val="000000"/>
                </a:solidFill>
                <a:latin typeface="BIZ UDPゴシック" panose="020B0400000000000000" pitchFamily="50" charset="-128"/>
                <a:ea typeface="BIZ UDPゴシック" panose="020B0400000000000000" pitchFamily="50" charset="-128"/>
              </a:rPr>
              <a:t>１</a:t>
            </a:r>
            <a:r>
              <a:rPr lang="en-US" altLang="ja-JP" sz="1400" b="1" dirty="0">
                <a:solidFill>
                  <a:srgbClr val="000000"/>
                </a:solidFill>
                <a:latin typeface="BIZ UDPゴシック" panose="020B0400000000000000" pitchFamily="50" charset="-128"/>
                <a:ea typeface="BIZ UDPゴシック" panose="020B0400000000000000" pitchFamily="50" charset="-128"/>
              </a:rPr>
              <a:t>)</a:t>
            </a:r>
            <a:r>
              <a:rPr lang="ja-JP" altLang="en-US" sz="1400" b="1" dirty="0">
                <a:solidFill>
                  <a:srgbClr val="000000"/>
                </a:solidFill>
                <a:latin typeface="BIZ UDPゴシック" panose="020B0400000000000000" pitchFamily="50" charset="-128"/>
                <a:ea typeface="BIZ UDPゴシック" panose="020B0400000000000000" pitchFamily="50" charset="-128"/>
              </a:rPr>
              <a:t>失敗の許容</a:t>
            </a:r>
          </a:p>
          <a:p>
            <a:pPr marL="360363" indent="-269875"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イノベーションにより地域課題を解決することは、多くは前例のない挑戦です。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spcBef>
                <a:spcPts val="600"/>
              </a:spcBef>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当初の意図した結果をもたらすような成功といえることもあれば、失敗とみなされることもあります。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spcBef>
                <a:spcPts val="600"/>
              </a:spcBef>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成功、失敗のいずれもが事業の成果であるという認識をもつことが肝要です。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360363" indent="-269875" defTabSz="844083" fontAlgn="ctr">
              <a:lnSpc>
                <a:spcPts val="2000"/>
              </a:lnSpc>
              <a:spcBef>
                <a:spcPts val="600"/>
              </a:spcBef>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自治体は、挑戦に失敗はつきものという認識を持つ姿勢が求められます。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4207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84E51-B2AD-735E-0E9A-5F47974CC78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FEAB86-493B-BD82-D135-DF612CFE6642}"/>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41</a:t>
            </a:fld>
            <a:endParaRPr kumimoji="1" lang="ja-JP" altLang="en-US"/>
          </a:p>
        </p:txBody>
      </p:sp>
      <p:sp>
        <p:nvSpPr>
          <p:cNvPr id="9" name="テキスト ボックス 8">
            <a:extLst>
              <a:ext uri="{FF2B5EF4-FFF2-40B4-BE49-F238E27FC236}">
                <a16:creationId xmlns:a16="http://schemas.microsoft.com/office/drawing/2014/main" id="{07E613A1-2B49-C698-8656-16E11F06A009}"/>
              </a:ext>
            </a:extLst>
          </p:cNvPr>
          <p:cNvSpPr txBox="1"/>
          <p:nvPr/>
        </p:nvSpPr>
        <p:spPr>
          <a:xfrm>
            <a:off x="8763362" y="0"/>
            <a:ext cx="369332" cy="1435649"/>
          </a:xfrm>
          <a:prstGeom prst="rect">
            <a:avLst/>
          </a:prstGeom>
          <a:solidFill>
            <a:srgbClr val="C00000"/>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④効果検証フェーズ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7" name="TextBox 30">
            <a:extLst>
              <a:ext uri="{FF2B5EF4-FFF2-40B4-BE49-F238E27FC236}">
                <a16:creationId xmlns:a16="http://schemas.microsoft.com/office/drawing/2014/main" id="{2BC7210B-F963-DFAD-C116-F426C7C81D04}"/>
              </a:ext>
            </a:extLst>
          </p:cNvPr>
          <p:cNvSpPr txBox="1"/>
          <p:nvPr/>
        </p:nvSpPr>
        <p:spPr>
          <a:xfrm>
            <a:off x="305992" y="951777"/>
            <a:ext cx="7817467" cy="338554"/>
          </a:xfrm>
          <a:prstGeom prst="rect">
            <a:avLst/>
          </a:prstGeom>
          <a:noFill/>
        </p:spPr>
        <p:txBody>
          <a:bodyPr wrap="square" lIns="0" rIns="0" rtlCol="0" anchor="b">
            <a:spAutoFit/>
          </a:bodyPr>
          <a:lstStyle/>
          <a:p>
            <a:pPr marL="285750" indent="-285750">
              <a:buClr>
                <a:srgbClr val="C00000"/>
              </a:buClr>
              <a:buFont typeface="Wingdings" panose="05000000000000000000" pitchFamily="2" charset="2"/>
              <a:buChar char="l"/>
            </a:pPr>
            <a:r>
              <a:rPr lang="ja-JP" altLang="en-US" sz="1600" b="1" u="sng">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実装化・事業化により想定されるリターン</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11" name="ホームベース 10">
            <a:extLst>
              <a:ext uri="{FF2B5EF4-FFF2-40B4-BE49-F238E27FC236}">
                <a16:creationId xmlns:a16="http://schemas.microsoft.com/office/drawing/2014/main" id="{C37DB018-8FCF-1AA6-D6A8-3B8F909C1252}"/>
              </a:ext>
            </a:extLst>
          </p:cNvPr>
          <p:cNvSpPr/>
          <p:nvPr/>
        </p:nvSpPr>
        <p:spPr bwMode="auto">
          <a:xfrm>
            <a:off x="223502" y="487113"/>
            <a:ext cx="8104877" cy="412346"/>
          </a:xfrm>
          <a:prstGeom prst="homePlate">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④ プロジェクトの効果を検証し、事業化を促すフェーズ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C28787C-0ABE-660C-241E-040EDDF5BFC2}"/>
              </a:ext>
            </a:extLst>
          </p:cNvPr>
          <p:cNvSpPr txBox="1"/>
          <p:nvPr/>
        </p:nvSpPr>
        <p:spPr>
          <a:xfrm>
            <a:off x="323475" y="1239269"/>
            <a:ext cx="8234968" cy="643959"/>
          </a:xfrm>
          <a:prstGeom prst="rect">
            <a:avLst/>
          </a:prstGeom>
          <a:noFill/>
        </p:spPr>
        <p:txBody>
          <a:bodyPr wrap="square">
            <a:spAutoFit/>
          </a:bodyPr>
          <a:lstStyle/>
          <a:p>
            <a:pPr marL="444500" indent="-285750">
              <a:lnSpc>
                <a:spcPts val="2000"/>
              </a:lnSpc>
              <a:spcBef>
                <a:spcPts val="600"/>
              </a:spcBef>
              <a:buFont typeface="Arial" panose="020B0604020202020204" pitchFamily="34" charset="0"/>
              <a:buChar char="•"/>
            </a:pPr>
            <a:r>
              <a:rPr lang="ja-JP" altLang="en-US" sz="1400" i="0">
                <a:solidFill>
                  <a:srgbClr val="000000"/>
                </a:solidFill>
                <a:effectLst/>
                <a:latin typeface="BIZ UDPゴシック" panose="020B0400000000000000" pitchFamily="50" charset="-128"/>
                <a:ea typeface="BIZ UDPゴシック" panose="020B0400000000000000" pitchFamily="50" charset="-128"/>
              </a:rPr>
              <a:t>検証された効果が中長期的にどの程度の価値や利益（リターン）をもたらすかを評価します。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a:solidFill>
                  <a:srgbClr val="000000"/>
                </a:solidFill>
                <a:latin typeface="BIZ UDPゴシック" panose="020B0400000000000000" pitchFamily="50" charset="-128"/>
                <a:ea typeface="BIZ UDPゴシック" panose="020B0400000000000000" pitchFamily="50" charset="-128"/>
              </a:rPr>
              <a:t>具体的には、「地域社会」「自治体」「連携する民間事業者」それぞれのリターンが考えられます。</a:t>
            </a:r>
            <a:endParaRPr lang="ja-JP" altLang="en-US" sz="140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E3F3AE3-68BB-BA26-9799-E42355A8427C}"/>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56B4656-3633-B709-D811-F0AF32AC6025}"/>
              </a:ext>
            </a:extLst>
          </p:cNvPr>
          <p:cNvSpPr txBox="1"/>
          <p:nvPr/>
        </p:nvSpPr>
        <p:spPr>
          <a:xfrm>
            <a:off x="305992" y="2319052"/>
            <a:ext cx="2796430" cy="3554819"/>
          </a:xfrm>
          <a:prstGeom prst="rect">
            <a:avLst/>
          </a:prstGeom>
          <a:noFill/>
        </p:spPr>
        <p:txBody>
          <a:bodyPr wrap="square">
            <a:spAutoFit/>
          </a:bodyPr>
          <a:lstStyle/>
          <a:p>
            <a:pPr marL="285750" indent="-285750" defTabSz="844083" fontAlgn="ctr">
              <a:lnSpc>
                <a:spcPts val="2200"/>
              </a:lnSpc>
              <a:buFont typeface="Wingdings" panose="05000000000000000000" pitchFamily="2" charset="2"/>
              <a:buChar char="Ø"/>
              <a:defRPr/>
            </a:pPr>
            <a:r>
              <a:rPr lang="ja-JP" altLang="en-US" sz="1400" b="1">
                <a:solidFill>
                  <a:srgbClr val="000000"/>
                </a:solidFill>
                <a:latin typeface="BIZ UDPゴシック" panose="020B0400000000000000" pitchFamily="50" charset="-128"/>
                <a:ea typeface="BIZ UDPゴシック" panose="020B0400000000000000" pitchFamily="50" charset="-128"/>
              </a:rPr>
              <a:t>地域の魅力向上</a:t>
            </a:r>
            <a:endParaRPr lang="en-US" altLang="ja-JP" sz="1400" b="1">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a:solidFill>
                  <a:srgbClr val="000000"/>
                </a:solidFill>
                <a:latin typeface="BIZ UDPゴシック" panose="020B0400000000000000" pitchFamily="50" charset="-128"/>
                <a:ea typeface="BIZ UDPゴシック" panose="020B0400000000000000" pitchFamily="50" charset="-128"/>
              </a:rPr>
              <a:t>地域の暮らしが改善され、生活利便性が向上します。</a:t>
            </a:r>
            <a:endParaRPr lang="en-US" altLang="ja-JP" sz="140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a:solidFill>
                  <a:srgbClr val="000000"/>
                </a:solidFill>
                <a:latin typeface="BIZ UDPゴシック" panose="020B0400000000000000" pitchFamily="50" charset="-128"/>
                <a:ea typeface="BIZ UDPゴシック" panose="020B0400000000000000" pitchFamily="50" charset="-128"/>
              </a:rPr>
              <a:t>地域の経済やコミュニティの活性化が促進されます。</a:t>
            </a:r>
            <a:endParaRPr lang="en-US" altLang="ja-JP" sz="140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a:solidFill>
                  <a:srgbClr val="000000"/>
                </a:solidFill>
                <a:latin typeface="BIZ UDPゴシック" panose="020B0400000000000000" pitchFamily="50" charset="-128"/>
                <a:ea typeface="BIZ UDPゴシック" panose="020B0400000000000000" pitchFamily="50" charset="-128"/>
              </a:rPr>
              <a:t>住民はもちろん、訪れる人々にとっても魅力的な地域が形成されます。</a:t>
            </a:r>
            <a:endParaRPr lang="en-US" altLang="ja-JP" sz="140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200"/>
              </a:lnSpc>
              <a:spcBef>
                <a:spcPts val="600"/>
              </a:spcBef>
              <a:buFont typeface="Wingdings" panose="05000000000000000000" pitchFamily="2" charset="2"/>
              <a:buChar char="Ø"/>
              <a:defRPr/>
            </a:pPr>
            <a:r>
              <a:rPr lang="ja-JP" altLang="en-US" sz="1400" b="1">
                <a:solidFill>
                  <a:srgbClr val="000000"/>
                </a:solidFill>
                <a:latin typeface="BIZ UDPゴシック" panose="020B0400000000000000" pitchFamily="50" charset="-128"/>
                <a:ea typeface="BIZ UDPゴシック" panose="020B0400000000000000" pitchFamily="50" charset="-128"/>
              </a:rPr>
              <a:t>持続可能な地域社会の構築</a:t>
            </a:r>
            <a:endParaRPr lang="en-US" altLang="ja-JP" sz="1400" b="1">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a:solidFill>
                  <a:srgbClr val="000000"/>
                </a:solidFill>
                <a:latin typeface="BIZ UDPゴシック" panose="020B0400000000000000" pitchFamily="50" charset="-128"/>
                <a:ea typeface="BIZ UDPゴシック" panose="020B0400000000000000" pitchFamily="50" charset="-128"/>
              </a:rPr>
              <a:t>課題が解決され、長期的に持続可能な地域社会の形成が期待されます。</a:t>
            </a:r>
            <a:endParaRPr lang="en-US" altLang="ja-JP" sz="1400">
              <a:solidFill>
                <a:srgbClr val="000000"/>
              </a:solidFill>
              <a:latin typeface="BIZ UDPゴシック" panose="020B0400000000000000" pitchFamily="50" charset="-128"/>
              <a:ea typeface="BIZ UDPゴシック" panose="020B0400000000000000" pitchFamily="50" charset="-128"/>
            </a:endParaRPr>
          </a:p>
          <a:p>
            <a:pPr marL="444500" indent="-285750" defTabSz="844083" fontAlgn="ctr">
              <a:lnSpc>
                <a:spcPts val="2000"/>
              </a:lnSpc>
              <a:buFont typeface="Arial" panose="020B0604020202020204" pitchFamily="34" charset="0"/>
              <a:buChar char="•"/>
              <a:defRPr/>
            </a:pPr>
            <a:endParaRPr lang="ja-JP" altLang="en-US" sz="1400">
              <a:solidFill>
                <a:srgbClr val="000000"/>
              </a:solidFill>
              <a:latin typeface="BIZ UDPゴシック" panose="020B0400000000000000" pitchFamily="50" charset="-128"/>
              <a:ea typeface="BIZ UDPゴシック" panose="020B0400000000000000" pitchFamily="50" charset="-128"/>
            </a:endParaRPr>
          </a:p>
        </p:txBody>
      </p:sp>
      <p:sp>
        <p:nvSpPr>
          <p:cNvPr id="18" name="TextBox 30">
            <a:extLst>
              <a:ext uri="{FF2B5EF4-FFF2-40B4-BE49-F238E27FC236}">
                <a16:creationId xmlns:a16="http://schemas.microsoft.com/office/drawing/2014/main" id="{F245D35C-ECE8-74CB-33BC-B03BA7227206}"/>
              </a:ext>
            </a:extLst>
          </p:cNvPr>
          <p:cNvSpPr txBox="1"/>
          <p:nvPr/>
        </p:nvSpPr>
        <p:spPr>
          <a:xfrm>
            <a:off x="305991" y="2059794"/>
            <a:ext cx="2796431" cy="307777"/>
          </a:xfrm>
          <a:prstGeom prst="rect">
            <a:avLst/>
          </a:prstGeom>
          <a:noFill/>
        </p:spPr>
        <p:txBody>
          <a:bodyPr wrap="square" lIns="0" rIns="0" rtlCol="0" anchor="b">
            <a:spAutoFit/>
          </a:bodyPr>
          <a:lstStyle/>
          <a:p>
            <a:pPr>
              <a:buClr>
                <a:srgbClr val="C00000"/>
              </a:buClr>
            </a:pPr>
            <a:r>
              <a:rPr lang="en-US" altLang="ja-JP" sz="1400" b="1">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400" b="1">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地域社会へのリターン</a:t>
            </a:r>
            <a:endParaRPr lang="en-US" altLang="ja-JP" sz="1400" b="1">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0FFADBF-73A6-E944-96F9-8AB9839AD4A4}"/>
              </a:ext>
            </a:extLst>
          </p:cNvPr>
          <p:cNvSpPr txBox="1"/>
          <p:nvPr/>
        </p:nvSpPr>
        <p:spPr>
          <a:xfrm>
            <a:off x="3173785" y="2319052"/>
            <a:ext cx="2796430" cy="3452227"/>
          </a:xfrm>
          <a:prstGeom prst="rect">
            <a:avLst/>
          </a:prstGeom>
          <a:noFill/>
        </p:spPr>
        <p:txBody>
          <a:bodyPr wrap="square">
            <a:spAutoFit/>
          </a:bodyPr>
          <a:lstStyle/>
          <a:p>
            <a:pPr marL="285750" indent="-285750" defTabSz="844083" fontAlgn="ctr">
              <a:lnSpc>
                <a:spcPts val="2200"/>
              </a:lnSpc>
              <a:buFont typeface="Wingdings" panose="05000000000000000000" pitchFamily="2" charset="2"/>
              <a:buChar char="Ø"/>
              <a:defRPr/>
            </a:pPr>
            <a:r>
              <a:rPr lang="ja-JP" altLang="en-US" sz="1400" b="1" dirty="0">
                <a:solidFill>
                  <a:srgbClr val="000000"/>
                </a:solidFill>
                <a:latin typeface="BIZ UDPゴシック" panose="020B0400000000000000" pitchFamily="50" charset="-128"/>
                <a:ea typeface="BIZ UDPゴシック" panose="020B0400000000000000" pitchFamily="50" charset="-128"/>
              </a:rPr>
              <a:t>課題解決能力の向上</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今後の施策やプロジェクト遂行において実践的なノウハウを得ることができます。 </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200"/>
              </a:lnSpc>
              <a:spcBef>
                <a:spcPts val="600"/>
              </a:spcBef>
              <a:buFont typeface="Wingdings" panose="05000000000000000000" pitchFamily="2" charset="2"/>
              <a:buChar char="Ø"/>
              <a:defRPr/>
            </a:pPr>
            <a:r>
              <a:rPr lang="ja-JP" altLang="en-US" sz="1400" b="1" dirty="0">
                <a:solidFill>
                  <a:srgbClr val="000000"/>
                </a:solidFill>
                <a:latin typeface="BIZ UDPゴシック" panose="020B0400000000000000" pitchFamily="50" charset="-128"/>
                <a:ea typeface="BIZ UDPゴシック" panose="020B0400000000000000" pitchFamily="50" charset="-128"/>
              </a:rPr>
              <a:t>コストの削減</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効率的に課題を解決することにより、自治体の財政健全化に貢献します。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000"/>
              </a:lnSpc>
              <a:spcBef>
                <a:spcPts val="1200"/>
              </a:spcBef>
              <a:buFont typeface="Wingdings" panose="05000000000000000000" pitchFamily="2" charset="2"/>
              <a:buChar char="Ø"/>
              <a:defRPr/>
            </a:pPr>
            <a:r>
              <a:rPr lang="ja-JP" altLang="en-US" sz="1400" b="1" dirty="0">
                <a:solidFill>
                  <a:srgbClr val="000000"/>
                </a:solidFill>
                <a:latin typeface="BIZ UDPゴシック" panose="020B0400000000000000" pitchFamily="50" charset="-128"/>
                <a:ea typeface="BIZ UDPゴシック" panose="020B0400000000000000" pitchFamily="50" charset="-128"/>
              </a:rPr>
              <a:t>住民福祉の向上</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地域の暮らしが改善され、住民の福祉が向上します。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444500" indent="-285750" defTabSz="844083" fontAlgn="ctr">
              <a:lnSpc>
                <a:spcPts val="2000"/>
              </a:lnSpc>
              <a:buFont typeface="Arial" panose="020B0604020202020204" pitchFamily="34" charset="0"/>
              <a:buChar char="•"/>
              <a:defRPr/>
            </a:pPr>
            <a:endParaRPr lang="ja-JP" altLang="en-US" sz="1400" dirty="0">
              <a:solidFill>
                <a:srgbClr val="000000"/>
              </a:solidFill>
              <a:latin typeface="BIZ UDPゴシック" panose="020B0400000000000000" pitchFamily="50" charset="-128"/>
              <a:ea typeface="BIZ UDPゴシック" panose="020B0400000000000000" pitchFamily="50" charset="-128"/>
            </a:endParaRPr>
          </a:p>
        </p:txBody>
      </p:sp>
      <p:sp>
        <p:nvSpPr>
          <p:cNvPr id="4" name="TextBox 30">
            <a:extLst>
              <a:ext uri="{FF2B5EF4-FFF2-40B4-BE49-F238E27FC236}">
                <a16:creationId xmlns:a16="http://schemas.microsoft.com/office/drawing/2014/main" id="{FDDBCDC5-3238-1B99-B1F4-D2648B112D06}"/>
              </a:ext>
            </a:extLst>
          </p:cNvPr>
          <p:cNvSpPr txBox="1"/>
          <p:nvPr/>
        </p:nvSpPr>
        <p:spPr>
          <a:xfrm>
            <a:off x="3173784" y="2059794"/>
            <a:ext cx="2796431" cy="307777"/>
          </a:xfrm>
          <a:prstGeom prst="rect">
            <a:avLst/>
          </a:prstGeom>
          <a:noFill/>
        </p:spPr>
        <p:txBody>
          <a:bodyPr wrap="square" lIns="0" rIns="0" rtlCol="0" anchor="b">
            <a:spAutoFit/>
          </a:bodyPr>
          <a:lstStyle/>
          <a:p>
            <a:pPr>
              <a:buClr>
                <a:srgbClr val="C00000"/>
              </a:buClr>
            </a:pPr>
            <a:r>
              <a:rPr lang="ja-JP" altLang="en-US" sz="1400" b="1">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（２）自治体へのリターン</a:t>
            </a:r>
            <a:endParaRPr lang="en-US" altLang="ja-JP" sz="1400" b="1">
              <a:solidFill>
                <a:srgbClr val="000000"/>
              </a:solidFill>
              <a:latin typeface="BIZ UDPゴシック" panose="020B0400000000000000" pitchFamily="50" charset="-128"/>
              <a:ea typeface="BIZ UDPゴシック" panose="020B0400000000000000" pitchFamily="50" charset="-128"/>
            </a:endParaRPr>
          </a:p>
        </p:txBody>
      </p:sp>
      <p:sp>
        <p:nvSpPr>
          <p:cNvPr id="10" name="TextBox 30">
            <a:extLst>
              <a:ext uri="{FF2B5EF4-FFF2-40B4-BE49-F238E27FC236}">
                <a16:creationId xmlns:a16="http://schemas.microsoft.com/office/drawing/2014/main" id="{CA6FA1E0-D260-B237-E4FA-951E104A5F8F}"/>
              </a:ext>
            </a:extLst>
          </p:cNvPr>
          <p:cNvSpPr txBox="1"/>
          <p:nvPr/>
        </p:nvSpPr>
        <p:spPr>
          <a:xfrm>
            <a:off x="5957756" y="2056862"/>
            <a:ext cx="2796431" cy="307777"/>
          </a:xfrm>
          <a:prstGeom prst="rect">
            <a:avLst/>
          </a:prstGeom>
          <a:noFill/>
        </p:spPr>
        <p:txBody>
          <a:bodyPr wrap="square" lIns="0" rIns="0" rtlCol="0" anchor="b">
            <a:spAutoFit/>
          </a:bodyPr>
          <a:lstStyle/>
          <a:p>
            <a:pPr>
              <a:buClr>
                <a:srgbClr val="C00000"/>
              </a:buClr>
            </a:pPr>
            <a:r>
              <a:rPr lang="ja-JP" altLang="en-US" sz="14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（３）連携事業者へのリターン</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105B020-92C7-56B6-5C2B-10551657BE68}"/>
              </a:ext>
            </a:extLst>
          </p:cNvPr>
          <p:cNvSpPr txBox="1"/>
          <p:nvPr/>
        </p:nvSpPr>
        <p:spPr>
          <a:xfrm>
            <a:off x="6029118" y="2274808"/>
            <a:ext cx="2796430" cy="4144724"/>
          </a:xfrm>
          <a:prstGeom prst="rect">
            <a:avLst/>
          </a:prstGeom>
          <a:noFill/>
        </p:spPr>
        <p:txBody>
          <a:bodyPr wrap="square">
            <a:spAutoFit/>
          </a:bodyPr>
          <a:lstStyle/>
          <a:p>
            <a:pPr marL="285750" indent="-285750" defTabSz="844083" fontAlgn="ctr">
              <a:lnSpc>
                <a:spcPts val="2200"/>
              </a:lnSpc>
              <a:spcBef>
                <a:spcPts val="600"/>
              </a:spcBef>
              <a:buFont typeface="Wingdings" panose="05000000000000000000" pitchFamily="2" charset="2"/>
              <a:buChar char="Ø"/>
              <a:defRPr/>
            </a:pPr>
            <a:r>
              <a:rPr lang="ja-JP" altLang="en-US" sz="1400" b="1" dirty="0">
                <a:solidFill>
                  <a:srgbClr val="000000"/>
                </a:solidFill>
                <a:latin typeface="BIZ UDPゴシック" panose="020B0400000000000000" pitchFamily="50" charset="-128"/>
                <a:ea typeface="BIZ UDPゴシック" panose="020B0400000000000000" pitchFamily="50" charset="-128"/>
              </a:rPr>
              <a:t>価値検証の機会</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自治体のリソースを活用して、質の高い価値検証を行うことが可能となります。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163513" defTabSz="844083" fontAlgn="ctr">
              <a:lnSpc>
                <a:spcPts val="1000"/>
              </a:lnSpc>
              <a:defRPr/>
            </a:pP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200"/>
              </a:lnSpc>
              <a:buFont typeface="Wingdings" panose="05000000000000000000" pitchFamily="2" charset="2"/>
              <a:buChar char="Ø"/>
              <a:defRPr/>
            </a:pPr>
            <a:r>
              <a:rPr lang="ja-JP" altLang="en-US" sz="1400" b="1" dirty="0">
                <a:solidFill>
                  <a:srgbClr val="000000"/>
                </a:solidFill>
                <a:latin typeface="BIZ UDPゴシック" panose="020B0400000000000000" pitchFamily="50" charset="-128"/>
                <a:ea typeface="BIZ UDPゴシック" panose="020B0400000000000000" pitchFamily="50" charset="-128"/>
              </a:rPr>
              <a:t>発注の機会</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連携を通じて、民間事業者は自治体からの発注機会を得ることが期待されます。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85750" indent="-285750" defTabSz="844083" fontAlgn="ctr">
              <a:lnSpc>
                <a:spcPts val="2000"/>
              </a:lnSpc>
              <a:spcBef>
                <a:spcPts val="1200"/>
              </a:spcBef>
              <a:buFont typeface="Wingdings" panose="05000000000000000000" pitchFamily="2" charset="2"/>
              <a:buChar char="Ø"/>
              <a:defRPr/>
            </a:pPr>
            <a:r>
              <a:rPr lang="en-US" altLang="ja-JP" sz="1400" b="1" dirty="0">
                <a:solidFill>
                  <a:srgbClr val="000000"/>
                </a:solidFill>
                <a:latin typeface="BIZ UDPゴシック" panose="020B0400000000000000" pitchFamily="50" charset="-128"/>
                <a:ea typeface="BIZ UDPゴシック" panose="020B0400000000000000" pitchFamily="50" charset="-128"/>
              </a:rPr>
              <a:t>PR</a:t>
            </a:r>
            <a:r>
              <a:rPr lang="ja-JP" altLang="en-US" sz="1400" b="1" dirty="0">
                <a:solidFill>
                  <a:srgbClr val="000000"/>
                </a:solidFill>
                <a:latin typeface="BIZ UDPゴシック" panose="020B0400000000000000" pitchFamily="50" charset="-128"/>
                <a:ea typeface="BIZ UDPゴシック" panose="020B0400000000000000" pitchFamily="50" charset="-128"/>
              </a:rPr>
              <a:t>効果</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marL="449263" indent="-285750" defTabSz="844083" fontAlgn="ctr">
              <a:lnSpc>
                <a:spcPts val="2000"/>
              </a:lnSpc>
              <a:buFont typeface="Arial" panose="020B0604020202020204" pitchFamily="34" charset="0"/>
              <a:buChar char="•"/>
              <a:defRPr/>
            </a:pPr>
            <a:r>
              <a:rPr lang="ja-JP" altLang="en-US" sz="1400" dirty="0">
                <a:solidFill>
                  <a:srgbClr val="000000"/>
                </a:solidFill>
                <a:latin typeface="BIZ UDPゴシック" panose="020B0400000000000000" pitchFamily="50" charset="-128"/>
                <a:ea typeface="BIZ UDPゴシック" panose="020B0400000000000000" pitchFamily="50" charset="-128"/>
              </a:rPr>
              <a:t>成功事例として自治体が</a:t>
            </a:r>
            <a:r>
              <a:rPr lang="en-US" altLang="ja-JP" sz="1400" dirty="0">
                <a:solidFill>
                  <a:srgbClr val="000000"/>
                </a:solidFill>
                <a:latin typeface="BIZ UDPゴシック" panose="020B0400000000000000" pitchFamily="50" charset="-128"/>
                <a:ea typeface="BIZ UDPゴシック" panose="020B0400000000000000" pitchFamily="50" charset="-128"/>
              </a:rPr>
              <a:t>PR</a:t>
            </a:r>
            <a:r>
              <a:rPr lang="ja-JP" altLang="en-US" sz="1400" dirty="0">
                <a:solidFill>
                  <a:srgbClr val="000000"/>
                </a:solidFill>
                <a:latin typeface="BIZ UDPゴシック" panose="020B0400000000000000" pitchFamily="50" charset="-128"/>
                <a:ea typeface="BIZ UDPゴシック" panose="020B0400000000000000" pitchFamily="50" charset="-128"/>
              </a:rPr>
              <a:t>し、各種メディアで取り上げられることにより、自社の技術やサービスの認知度が向上します。</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2316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995FD-9F27-F9BE-FB51-71FBA471DC3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679EE5-7C6E-431B-126D-709BC554B2B9}"/>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42</a:t>
            </a:fld>
            <a:endParaRPr kumimoji="1" lang="ja-JP" altLang="en-US"/>
          </a:p>
        </p:txBody>
      </p:sp>
      <p:sp>
        <p:nvSpPr>
          <p:cNvPr id="8" name="テキスト ボックス 7">
            <a:extLst>
              <a:ext uri="{FF2B5EF4-FFF2-40B4-BE49-F238E27FC236}">
                <a16:creationId xmlns:a16="http://schemas.microsoft.com/office/drawing/2014/main" id="{6CA1430C-7622-14B1-B7DA-4E74CBDB36C6}"/>
              </a:ext>
            </a:extLst>
          </p:cNvPr>
          <p:cNvSpPr txBox="1"/>
          <p:nvPr/>
        </p:nvSpPr>
        <p:spPr>
          <a:xfrm>
            <a:off x="8763362" y="0"/>
            <a:ext cx="369332" cy="1127873"/>
          </a:xfrm>
          <a:prstGeom prst="rect">
            <a:avLst/>
          </a:prstGeom>
          <a:solidFill>
            <a:schemeClr val="tx2"/>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⑤実装フェーズ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
        <p:nvSpPr>
          <p:cNvPr id="12" name="TextBox 30">
            <a:extLst>
              <a:ext uri="{FF2B5EF4-FFF2-40B4-BE49-F238E27FC236}">
                <a16:creationId xmlns:a16="http://schemas.microsoft.com/office/drawing/2014/main" id="{3C92DC7F-B5F2-2BF4-3215-E1BE60F0E352}"/>
              </a:ext>
            </a:extLst>
          </p:cNvPr>
          <p:cNvSpPr txBox="1"/>
          <p:nvPr/>
        </p:nvSpPr>
        <p:spPr>
          <a:xfrm>
            <a:off x="411266" y="963310"/>
            <a:ext cx="8352096" cy="584775"/>
          </a:xfrm>
          <a:prstGeom prst="rect">
            <a:avLst/>
          </a:prstGeom>
          <a:noFill/>
        </p:spPr>
        <p:txBody>
          <a:bodyPr wrap="square" lIns="0" rIns="0" rtlCol="0" anchor="b">
            <a:spAutoFit/>
          </a:bodyPr>
          <a:lstStyle/>
          <a:p>
            <a:r>
              <a:rPr lang="ja-JP" altLang="en-US" sz="1600" b="1">
                <a:effectLst/>
                <a:latin typeface="BIZ UDPゴシック" panose="020B0400000000000000" pitchFamily="50" charset="-128"/>
                <a:ea typeface="BIZ UDPゴシック" panose="020B0400000000000000" pitchFamily="50" charset="-128"/>
                <a:cs typeface="Times New Roman" panose="02020603050405020304" pitchFamily="18" charset="0"/>
              </a:rPr>
              <a:t>地域にサービスやプロダクトを実装し、地域の課題解決を実現する</a:t>
            </a:r>
            <a:endParaRPr lang="en-US" altLang="ja-JP" sz="1600" b="1">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b="1">
                <a:solidFill>
                  <a:srgbClr val="262626"/>
                </a:solidFill>
                <a:latin typeface="BIZ UDPゴシック" panose="020B0400000000000000" pitchFamily="50" charset="-128"/>
                <a:ea typeface="BIZ UDPゴシック" panose="020B0400000000000000" pitchFamily="50" charset="-128"/>
              </a:rPr>
              <a:t>地域のイノベーションを全国に広げる</a:t>
            </a:r>
            <a:endParaRPr kumimoji="1" lang="en-US" altLang="ja-JP" sz="1600" b="1">
              <a:solidFill>
                <a:srgbClr val="262626"/>
              </a:solidFill>
              <a:latin typeface="BIZ UDPゴシック" panose="020B0400000000000000" pitchFamily="50" charset="-128"/>
              <a:ea typeface="BIZ UDPゴシック" panose="020B0400000000000000" pitchFamily="50" charset="-128"/>
            </a:endParaRPr>
          </a:p>
        </p:txBody>
      </p:sp>
      <p:sp>
        <p:nvSpPr>
          <p:cNvPr id="16" name="ホームベース 10">
            <a:extLst>
              <a:ext uri="{FF2B5EF4-FFF2-40B4-BE49-F238E27FC236}">
                <a16:creationId xmlns:a16="http://schemas.microsoft.com/office/drawing/2014/main" id="{CFA2DBDD-9DCA-9927-E4F2-1C476687F048}"/>
              </a:ext>
            </a:extLst>
          </p:cNvPr>
          <p:cNvSpPr/>
          <p:nvPr/>
        </p:nvSpPr>
        <p:spPr bwMode="auto">
          <a:xfrm>
            <a:off x="225945" y="512513"/>
            <a:ext cx="8104877" cy="412346"/>
          </a:xfrm>
          <a:prstGeom prst="homePlate">
            <a:avLst/>
          </a:prstGeom>
          <a:solidFill>
            <a:schemeClr val="tx1"/>
          </a:solidFill>
          <a:ln w="28575" cap="flat" cmpd="sng" algn="ctr">
            <a:solidFill>
              <a:srgbClr val="242852"/>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⑤ 効果を確認したサービスやプロダクトの実装化・事業化を進めるフェーズ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18" name="Rectangle: Rounded Corners 47">
            <a:extLst>
              <a:ext uri="{FF2B5EF4-FFF2-40B4-BE49-F238E27FC236}">
                <a16:creationId xmlns:a16="http://schemas.microsoft.com/office/drawing/2014/main" id="{289C4666-073C-B5A4-CA3B-2BD418A64272}"/>
              </a:ext>
            </a:extLst>
          </p:cNvPr>
          <p:cNvSpPr/>
          <p:nvPr/>
        </p:nvSpPr>
        <p:spPr>
          <a:xfrm>
            <a:off x="233028" y="992323"/>
            <a:ext cx="82800" cy="555762"/>
          </a:xfrm>
          <a:prstGeom prst="roundRect">
            <a:avLst>
              <a:gd name="adj" fmla="val 27600"/>
            </a:avLst>
          </a:prstGeom>
          <a:solidFill>
            <a:srgbClr val="242852"/>
          </a:solidFill>
          <a:ln w="12700" cap="flat" cmpd="sng" algn="ctr">
            <a:solidFill>
              <a:srgbClr val="242852"/>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テキスト ボックス 5">
            <a:extLst>
              <a:ext uri="{FF2B5EF4-FFF2-40B4-BE49-F238E27FC236}">
                <a16:creationId xmlns:a16="http://schemas.microsoft.com/office/drawing/2014/main" id="{22735B0C-D554-9424-1E71-F8176AF7140E}"/>
              </a:ext>
            </a:extLst>
          </p:cNvPr>
          <p:cNvSpPr txBox="1"/>
          <p:nvPr/>
        </p:nvSpPr>
        <p:spPr>
          <a:xfrm>
            <a:off x="274208" y="1548655"/>
            <a:ext cx="8330822" cy="1490344"/>
          </a:xfrm>
          <a:prstGeom prst="rect">
            <a:avLst/>
          </a:prstGeom>
          <a:noFill/>
        </p:spPr>
        <p:txBody>
          <a:bodyPr wrap="square">
            <a:spAutoFit/>
          </a:bodyPr>
          <a:lstStyle/>
          <a:p>
            <a:pPr marL="285750" indent="-285750">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LIPで得られた成果を活用し、実装を進めるフェーズ。</a:t>
            </a:r>
            <a:endParaRPr lang="en-US" altLang="ja-JP" sz="1400">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LIPの目的は、地域のイノベーションによる課題解決を図ること。まずは、自らの地域でサービスやプロダクトを実装し、安定した事業を継続させることを目指します。</a:t>
            </a:r>
            <a:endParaRPr lang="en-US" altLang="ja-JP" sz="1400">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特定の地域のみで実現することを目指しているものではなく、LIPを通じて得られた成果を一般化し、他地域にも展開することで、全国の様々な地域における課題解決にも貢献することが望まれます。</a:t>
            </a:r>
          </a:p>
        </p:txBody>
      </p:sp>
      <p:sp>
        <p:nvSpPr>
          <p:cNvPr id="7" name="テキスト ボックス 6">
            <a:extLst>
              <a:ext uri="{FF2B5EF4-FFF2-40B4-BE49-F238E27FC236}">
                <a16:creationId xmlns:a16="http://schemas.microsoft.com/office/drawing/2014/main" id="{01C5104F-1FDA-FE29-1764-173933EAFE99}"/>
              </a:ext>
            </a:extLst>
          </p:cNvPr>
          <p:cNvSpPr txBox="1"/>
          <p:nvPr/>
        </p:nvSpPr>
        <p:spPr>
          <a:xfrm>
            <a:off x="225945" y="3146749"/>
            <a:ext cx="4140000" cy="1695529"/>
          </a:xfrm>
          <a:prstGeom prst="rect">
            <a:avLst/>
          </a:prstGeom>
          <a:noFill/>
        </p:spPr>
        <p:txBody>
          <a:bodyPr wrap="square">
            <a:spAutoFit/>
          </a:bodyPr>
          <a:lstStyle/>
          <a:p>
            <a:pPr marL="285750" indent="-285750" defTabSz="844083" fontAlgn="ctr">
              <a:lnSpc>
                <a:spcPts val="2200"/>
              </a:lnSpc>
              <a:buClr>
                <a:schemeClr val="tx2"/>
              </a:buClr>
              <a:buFont typeface="Wingdings" panose="05000000000000000000" pitchFamily="2" charset="2"/>
              <a:buChar char="l"/>
              <a:defRPr/>
            </a:pPr>
            <a:r>
              <a:rPr lang="ja-JP" altLang="en-US" sz="1600" b="1" u="sng">
                <a:solidFill>
                  <a:srgbClr val="000000"/>
                </a:solidFill>
                <a:latin typeface="BIZ UDPゴシック" panose="020B0400000000000000" pitchFamily="50" charset="-128"/>
                <a:ea typeface="BIZ UDPゴシック" panose="020B0400000000000000" pitchFamily="50" charset="-128"/>
              </a:rPr>
              <a:t>特定の地域に留まらない課題の解決</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a:p>
            <a:pPr marL="449263" indent="-285750">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連携事業者は</a:t>
            </a:r>
            <a:r>
              <a:rPr lang="en-US" altLang="ja-JP" sz="1400">
                <a:latin typeface="BIZ UDPゴシック" panose="020B0400000000000000" pitchFamily="50" charset="-128"/>
                <a:ea typeface="BIZ UDPゴシック" panose="020B0400000000000000" pitchFamily="50" charset="-128"/>
              </a:rPr>
              <a:t>LIP </a:t>
            </a:r>
            <a:r>
              <a:rPr lang="ja-JP" altLang="en-US" sz="1400">
                <a:latin typeface="BIZ UDPゴシック" panose="020B0400000000000000" pitchFamily="50" charset="-128"/>
                <a:ea typeface="BIZ UDPゴシック" panose="020B0400000000000000" pitchFamily="50" charset="-128"/>
              </a:rPr>
              <a:t>を実施した自治体において得られた成果を事業化します。</a:t>
            </a:r>
            <a:endParaRPr lang="en-US" altLang="ja-JP" sz="140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その</a:t>
            </a:r>
            <a:r>
              <a:rPr lang="ja-JP" altLang="en-US" sz="1400" b="1" u="sng">
                <a:latin typeface="BIZ UDPゴシック" panose="020B0400000000000000" pitchFamily="50" charset="-128"/>
                <a:ea typeface="BIZ UDPゴシック" panose="020B0400000000000000" pitchFamily="50" charset="-128"/>
              </a:rPr>
              <a:t>サービス・プロダクトを他地域にも提供し、実装することで、より広い地域における課題を解決</a:t>
            </a:r>
            <a:r>
              <a:rPr lang="ja-JP" altLang="en-US" sz="1400">
                <a:latin typeface="BIZ UDPゴシック" panose="020B0400000000000000" pitchFamily="50" charset="-128"/>
                <a:ea typeface="BIZ UDPゴシック" panose="020B0400000000000000" pitchFamily="50" charset="-128"/>
              </a:rPr>
              <a:t>することが可能です</a:t>
            </a:r>
            <a:r>
              <a:rPr lang="ja-JP" altLang="en-US" sz="1400" b="0">
                <a:solidFill>
                  <a:schemeClr val="tx1"/>
                </a:solidFill>
                <a:latin typeface="BIZ UDPゴシック" panose="020B0400000000000000" pitchFamily="50" charset="-128"/>
                <a:ea typeface="BIZ UDPゴシック" panose="020B0400000000000000" pitchFamily="50" charset="-128"/>
              </a:rPr>
              <a:t>。</a:t>
            </a:r>
          </a:p>
        </p:txBody>
      </p:sp>
      <p:sp>
        <p:nvSpPr>
          <p:cNvPr id="9" name="テキスト ボックス 8">
            <a:extLst>
              <a:ext uri="{FF2B5EF4-FFF2-40B4-BE49-F238E27FC236}">
                <a16:creationId xmlns:a16="http://schemas.microsoft.com/office/drawing/2014/main" id="{5CEDD616-992B-2749-8AF7-8BBC528F96EB}"/>
              </a:ext>
            </a:extLst>
          </p:cNvPr>
          <p:cNvSpPr txBox="1"/>
          <p:nvPr/>
        </p:nvSpPr>
        <p:spPr>
          <a:xfrm>
            <a:off x="225945" y="4950028"/>
            <a:ext cx="4140000" cy="1105624"/>
          </a:xfrm>
          <a:prstGeom prst="rect">
            <a:avLst/>
          </a:prstGeom>
          <a:noFill/>
        </p:spPr>
        <p:txBody>
          <a:bodyPr wrap="square">
            <a:spAutoFit/>
          </a:bodyPr>
          <a:lstStyle/>
          <a:p>
            <a:pPr marL="285750" indent="-285750" defTabSz="844083" fontAlgn="ctr">
              <a:lnSpc>
                <a:spcPts val="2200"/>
              </a:lnSpc>
              <a:buClr>
                <a:schemeClr val="tx2"/>
              </a:buClr>
              <a:buFont typeface="Wingdings" panose="05000000000000000000" pitchFamily="2" charset="2"/>
              <a:buChar char="l"/>
              <a:defRPr/>
            </a:pPr>
            <a:r>
              <a:rPr lang="ja-JP" altLang="en-US" sz="1600" b="1" u="sng">
                <a:solidFill>
                  <a:srgbClr val="000000"/>
                </a:solidFill>
                <a:latin typeface="BIZ UDPゴシック" panose="020B0400000000000000" pitchFamily="50" charset="-128"/>
                <a:ea typeface="BIZ UDPゴシック" panose="020B0400000000000000" pitchFamily="50" charset="-128"/>
              </a:rPr>
              <a:t>地域産業の振興</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a:p>
            <a:pPr marL="449263" indent="-285750">
              <a:lnSpc>
                <a:spcPts val="2000"/>
              </a:lnSpc>
              <a:buFont typeface="Arial" panose="020B0604020202020204" pitchFamily="34" charset="0"/>
              <a:buChar char="•"/>
            </a:pPr>
            <a:r>
              <a:rPr lang="ja-JP" altLang="en-US" sz="1400" b="0">
                <a:solidFill>
                  <a:schemeClr val="tx1"/>
                </a:solidFill>
                <a:latin typeface="BIZ UDPゴシック" panose="020B0400000000000000" pitchFamily="50" charset="-128"/>
                <a:ea typeface="BIZ UDPゴシック" panose="020B0400000000000000" pitchFamily="50" charset="-128"/>
              </a:rPr>
              <a:t>自治体は、連携事業者との協働の経験を活かし、</a:t>
            </a:r>
            <a:r>
              <a:rPr lang="en-US" altLang="ja-JP" sz="1400" b="1" u="sng">
                <a:solidFill>
                  <a:schemeClr val="tx1"/>
                </a:solidFill>
                <a:latin typeface="BIZ UDPゴシック" panose="020B0400000000000000" pitchFamily="50" charset="-128"/>
                <a:ea typeface="BIZ UDPゴシック" panose="020B0400000000000000" pitchFamily="50" charset="-128"/>
              </a:rPr>
              <a:t>LIP</a:t>
            </a:r>
            <a:r>
              <a:rPr lang="ja-JP" altLang="en-US" sz="1400" b="1" u="sng">
                <a:solidFill>
                  <a:schemeClr val="tx1"/>
                </a:solidFill>
                <a:latin typeface="BIZ UDPゴシック" panose="020B0400000000000000" pitchFamily="50" charset="-128"/>
                <a:ea typeface="BIZ UDPゴシック" panose="020B0400000000000000" pitchFamily="50" charset="-128"/>
              </a:rPr>
              <a:t>の取組みを継続し、更なる地域産業の振興に取り組む</a:t>
            </a:r>
            <a:r>
              <a:rPr lang="ja-JP" altLang="en-US" sz="1400" b="0">
                <a:solidFill>
                  <a:schemeClr val="tx1"/>
                </a:solidFill>
                <a:latin typeface="BIZ UDPゴシック" panose="020B0400000000000000" pitchFamily="50" charset="-128"/>
                <a:ea typeface="BIZ UDPゴシック" panose="020B0400000000000000" pitchFamily="50" charset="-128"/>
              </a:rPr>
              <a:t>ことが可能です。</a:t>
            </a:r>
          </a:p>
        </p:txBody>
      </p:sp>
      <p:pic>
        <p:nvPicPr>
          <p:cNvPr id="11" name="図 10">
            <a:extLst>
              <a:ext uri="{FF2B5EF4-FFF2-40B4-BE49-F238E27FC236}">
                <a16:creationId xmlns:a16="http://schemas.microsoft.com/office/drawing/2014/main" id="{E47DEEBC-3743-902F-7148-019169634950}"/>
              </a:ext>
            </a:extLst>
          </p:cNvPr>
          <p:cNvPicPr>
            <a:picLocks noChangeAspect="1"/>
          </p:cNvPicPr>
          <p:nvPr/>
        </p:nvPicPr>
        <p:blipFill>
          <a:blip r:embed="rId3"/>
          <a:stretch>
            <a:fillRect/>
          </a:stretch>
        </p:blipFill>
        <p:spPr>
          <a:xfrm>
            <a:off x="4709849" y="3079355"/>
            <a:ext cx="3620974" cy="3238544"/>
          </a:xfrm>
          <a:prstGeom prst="rect">
            <a:avLst/>
          </a:prstGeom>
          <a:ln>
            <a:solidFill>
              <a:schemeClr val="bg1">
                <a:lumMod val="65000"/>
              </a:schemeClr>
            </a:solidFill>
          </a:ln>
        </p:spPr>
      </p:pic>
      <p:sp>
        <p:nvSpPr>
          <p:cNvPr id="3" name="テキスト ボックス 2">
            <a:extLst>
              <a:ext uri="{FF2B5EF4-FFF2-40B4-BE49-F238E27FC236}">
                <a16:creationId xmlns:a16="http://schemas.microsoft.com/office/drawing/2014/main" id="{A7D5F1C6-402C-F1AA-BF92-099C7BFC5479}"/>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58471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DBA7-2C7B-C5CB-9376-05E90EAE318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38D586-DB72-693A-AF01-39155F89FDDB}"/>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43</a:t>
            </a:fld>
            <a:endParaRPr kumimoji="1" lang="ja-JP" altLang="en-US"/>
          </a:p>
        </p:txBody>
      </p:sp>
      <p:sp>
        <p:nvSpPr>
          <p:cNvPr id="16" name="ホームベース 10">
            <a:extLst>
              <a:ext uri="{FF2B5EF4-FFF2-40B4-BE49-F238E27FC236}">
                <a16:creationId xmlns:a16="http://schemas.microsoft.com/office/drawing/2014/main" id="{E797A84F-A88F-EB1F-66FD-91D600AA7FF3}"/>
              </a:ext>
            </a:extLst>
          </p:cNvPr>
          <p:cNvSpPr/>
          <p:nvPr/>
        </p:nvSpPr>
        <p:spPr bwMode="auto">
          <a:xfrm>
            <a:off x="225945" y="512513"/>
            <a:ext cx="8104877" cy="412346"/>
          </a:xfrm>
          <a:prstGeom prst="homePlate">
            <a:avLst/>
          </a:prstGeom>
          <a:solidFill>
            <a:schemeClr val="tx1"/>
          </a:solidFill>
          <a:ln w="28575" cap="flat" cmpd="sng" algn="ctr">
            <a:solidFill>
              <a:srgbClr val="242852"/>
            </a:solid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⑤ 効果を確認したサービスやプロダクトの実装化・事業化を進めるフェーズ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3" name="TextBox 30">
            <a:extLst>
              <a:ext uri="{FF2B5EF4-FFF2-40B4-BE49-F238E27FC236}">
                <a16:creationId xmlns:a16="http://schemas.microsoft.com/office/drawing/2014/main" id="{199D4FE9-6383-1A4A-C36A-DAA75DE1A723}"/>
              </a:ext>
            </a:extLst>
          </p:cNvPr>
          <p:cNvSpPr txBox="1"/>
          <p:nvPr/>
        </p:nvSpPr>
        <p:spPr>
          <a:xfrm>
            <a:off x="287904" y="928427"/>
            <a:ext cx="8352096" cy="398892"/>
          </a:xfrm>
          <a:prstGeom prst="rect">
            <a:avLst/>
          </a:prstGeom>
          <a:noFill/>
        </p:spPr>
        <p:txBody>
          <a:bodyPr wrap="square" lIns="0" rIns="0" rtlCol="0" anchor="b">
            <a:spAutoFit/>
          </a:bodyPr>
          <a:lstStyle/>
          <a:p>
            <a:pPr marL="285750" indent="-285750">
              <a:lnSpc>
                <a:spcPct val="150000"/>
              </a:lnSpc>
              <a:buClr>
                <a:schemeClr val="tx2"/>
              </a:buClr>
              <a:buFont typeface="Wingdings" panose="05000000000000000000" pitchFamily="2" charset="2"/>
              <a:buChar char="l"/>
            </a:pPr>
            <a:r>
              <a:rPr kumimoji="1"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地域の経済活性化および社会的価値の創出促進のための留意点</a:t>
            </a:r>
            <a:endParaRPr kumimoji="1" lang="en-US" altLang="ja-JP" sz="1600" b="1" u="sng"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D52B568-71E4-86E9-8B7F-B0B3449CDCA0}"/>
              </a:ext>
            </a:extLst>
          </p:cNvPr>
          <p:cNvSpPr txBox="1"/>
          <p:nvPr/>
        </p:nvSpPr>
        <p:spPr>
          <a:xfrm>
            <a:off x="287903" y="1327319"/>
            <a:ext cx="8290039" cy="1519198"/>
          </a:xfrm>
          <a:prstGeom prst="rect">
            <a:avLst/>
          </a:prstGeom>
          <a:noFill/>
        </p:spPr>
        <p:txBody>
          <a:bodyPr wrap="square">
            <a:spAutoFit/>
          </a:bodyPr>
          <a:lstStyle/>
          <a:p>
            <a:pPr marL="28575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実証実験の結果をもとに、初期に設定した成果目標に到達できたかを確認し、その後の実装や事業化に向けた検討を行います。</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実装フェーズでは、得られたデータや結果を分析し、次のステップにどう活かすかを検討し、社会実装に向けた実行可能性を高めることができます。</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実装フェーズは、効果検証を通じて得られた知見を基に、さらに発展させることを目指します。</a:t>
            </a:r>
            <a:endParaRPr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FCA8763-AE7F-7C76-C952-8EB7664047C6}"/>
              </a:ext>
            </a:extLst>
          </p:cNvPr>
          <p:cNvSpPr txBox="1"/>
          <p:nvPr/>
        </p:nvSpPr>
        <p:spPr>
          <a:xfrm>
            <a:off x="287903" y="2950457"/>
            <a:ext cx="4284098" cy="2413674"/>
          </a:xfrm>
          <a:prstGeom prst="rect">
            <a:avLst/>
          </a:prstGeom>
          <a:noFill/>
        </p:spPr>
        <p:txBody>
          <a:bodyPr wrap="square">
            <a:spAutoFit/>
          </a:bodyPr>
          <a:lstStyle/>
          <a:p>
            <a:pPr>
              <a:lnSpc>
                <a:spcPts val="2300"/>
              </a:lnSpc>
            </a:pP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成果目標の確認</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実証実験を通じて提案時に設定した成果目標に到達できたかどうかを確認します。</a:t>
            </a:r>
            <a:endParaRPr lang="en-US" altLang="ja-JP" sz="1400" dirty="0">
              <a:latin typeface="BIZ UDPゴシック" panose="020B0400000000000000" pitchFamily="50" charset="-128"/>
              <a:ea typeface="BIZ UDPゴシック" panose="020B0400000000000000" pitchFamily="50" charset="-128"/>
            </a:endParaRPr>
          </a:p>
          <a:p>
            <a:pPr>
              <a:lnSpc>
                <a:spcPts val="2300"/>
              </a:lnSpc>
              <a:spcBef>
                <a:spcPts val="1200"/>
              </a:spcBef>
            </a:pP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サービスや商品の課題解決効果の検証</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実証実験を通じてサービスや商品が課題解決につながるかどうかを検証します。</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検証の結果、期待する効果が確認できれば、予算化を検討します。</a:t>
            </a:r>
          </a:p>
        </p:txBody>
      </p:sp>
      <p:sp>
        <p:nvSpPr>
          <p:cNvPr id="6" name="テキスト ボックス 5">
            <a:extLst>
              <a:ext uri="{FF2B5EF4-FFF2-40B4-BE49-F238E27FC236}">
                <a16:creationId xmlns:a16="http://schemas.microsoft.com/office/drawing/2014/main" id="{E761B2AC-D7DF-7AF9-AF8C-E8F33B67CCD9}"/>
              </a:ext>
            </a:extLst>
          </p:cNvPr>
          <p:cNvSpPr txBox="1"/>
          <p:nvPr/>
        </p:nvSpPr>
        <p:spPr>
          <a:xfrm>
            <a:off x="4572001" y="2950457"/>
            <a:ext cx="4005942" cy="3439596"/>
          </a:xfrm>
          <a:prstGeom prst="rect">
            <a:avLst/>
          </a:prstGeom>
          <a:noFill/>
        </p:spPr>
        <p:txBody>
          <a:bodyPr wrap="square">
            <a:spAutoFit/>
          </a:bodyPr>
          <a:lstStyle/>
          <a:p>
            <a:pPr>
              <a:lnSpc>
                <a:spcPts val="2300"/>
              </a:lnSpc>
            </a:pPr>
            <a:r>
              <a:rPr lang="ja-JP" altLang="en-US" sz="1400" b="1">
                <a:latin typeface="BIZ UDPゴシック" panose="020B0400000000000000" pitchFamily="50" charset="-128"/>
                <a:ea typeface="BIZ UDPゴシック" panose="020B0400000000000000" pitchFamily="50" charset="-128"/>
              </a:rPr>
              <a:t>（３）データと数値による示し方</a:t>
            </a:r>
            <a:endParaRPr lang="en-US" altLang="ja-JP" sz="1400" b="1">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実証実験を通じて、プロダクトの開発や拡大ができたかどうか、また社会課題解決にどの程度直結したかを、具体的なデータや数値で示し、プロモーションや広報活動に活用します。</a:t>
            </a:r>
          </a:p>
          <a:p>
            <a:pPr>
              <a:lnSpc>
                <a:spcPts val="2300"/>
              </a:lnSpc>
              <a:spcBef>
                <a:spcPts val="1200"/>
              </a:spcBef>
            </a:pPr>
            <a:r>
              <a:rPr lang="ja-JP" altLang="en-US" sz="1400" b="1">
                <a:latin typeface="BIZ UDPゴシック" panose="020B0400000000000000" pitchFamily="50" charset="-128"/>
                <a:ea typeface="BIZ UDPゴシック" panose="020B0400000000000000" pitchFamily="50" charset="-128"/>
              </a:rPr>
              <a:t>（４）新たな課題の認識と対応策</a:t>
            </a:r>
            <a:endParaRPr lang="en-US" altLang="ja-JP" sz="1400" b="1">
              <a:latin typeface="BIZ UDPゴシック" panose="020B0400000000000000" pitchFamily="50" charset="-128"/>
              <a:ea typeface="BIZ UDPゴシック" panose="020B0400000000000000" pitchFamily="50" charset="-128"/>
            </a:endParaRPr>
          </a:p>
          <a:p>
            <a:pPr marL="360363" indent="-285750" algn="l">
              <a:lnSpc>
                <a:spcPts val="2000"/>
              </a:lnSpc>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当初の予定通りの結果が得られなかったとしても、失敗を「できないことが確認できた」として価値を見出すことができます。</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360363" indent="-285750" algn="l">
              <a:lnSpc>
                <a:spcPts val="2000"/>
              </a:lnSpc>
              <a:spcBef>
                <a:spcPts val="600"/>
              </a:spcBef>
              <a:buFont typeface="Arial" panose="020B0604020202020204" pitchFamily="34" charset="0"/>
              <a:buChar char="•"/>
            </a:pPr>
            <a:r>
              <a:rPr lang="ja-JP" altLang="en-US" sz="1400">
                <a:solidFill>
                  <a:srgbClr val="000000"/>
                </a:solidFill>
                <a:latin typeface="BIZ UDPゴシック" panose="020B0400000000000000" pitchFamily="50" charset="-128"/>
                <a:ea typeface="BIZ UDPゴシック" panose="020B0400000000000000" pitchFamily="50" charset="-128"/>
              </a:rPr>
              <a:t>新たな課題として、</a:t>
            </a:r>
            <a:r>
              <a:rPr lang="ja-JP" altLang="en-US" sz="1400">
                <a:latin typeface="BIZ UDPゴシック" panose="020B0400000000000000" pitchFamily="50" charset="-128"/>
                <a:ea typeface="BIZ UDPゴシック" panose="020B0400000000000000" pitchFamily="50" charset="-128"/>
              </a:rPr>
              <a:t>解決に向けた新たな方策を検討します。</a:t>
            </a:r>
            <a:endParaRPr lang="ja-JP" altLang="en-US" sz="1400" b="0" i="0">
              <a:solidFill>
                <a:srgbClr val="000000"/>
              </a:solidFill>
              <a:effectLst/>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1DBB84E-44A6-199E-E090-948E0E5B5D4D}"/>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FA78A61-6394-31FE-C745-639F3013310B}"/>
              </a:ext>
            </a:extLst>
          </p:cNvPr>
          <p:cNvSpPr txBox="1"/>
          <p:nvPr/>
        </p:nvSpPr>
        <p:spPr>
          <a:xfrm>
            <a:off x="8763362" y="0"/>
            <a:ext cx="369332" cy="1127873"/>
          </a:xfrm>
          <a:prstGeom prst="rect">
            <a:avLst/>
          </a:prstGeom>
          <a:solidFill>
            <a:schemeClr val="tx2"/>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⑤実装フェーズ</a:t>
            </a:r>
            <a:endParaRPr lang="en-US" altLang="ja-JP" sz="1200" b="1" noProof="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7950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DFC7B-4302-65F4-7643-6F1B856F577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3B1698-8018-7D70-ED7A-2C8DA14DB255}"/>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44</a:t>
            </a:fld>
            <a:endParaRPr kumimoji="1" lang="ja-JP" altLang="en-US"/>
          </a:p>
        </p:txBody>
      </p:sp>
      <p:sp>
        <p:nvSpPr>
          <p:cNvPr id="5" name="テキスト ボックス 4">
            <a:extLst>
              <a:ext uri="{FF2B5EF4-FFF2-40B4-BE49-F238E27FC236}">
                <a16:creationId xmlns:a16="http://schemas.microsoft.com/office/drawing/2014/main" id="{B9AFC231-A3CE-5E47-4394-85EA2FD68EC0}"/>
              </a:ext>
            </a:extLst>
          </p:cNvPr>
          <p:cNvSpPr txBox="1"/>
          <p:nvPr/>
        </p:nvSpPr>
        <p:spPr>
          <a:xfrm>
            <a:off x="223502" y="811242"/>
            <a:ext cx="4140000" cy="2695803"/>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l"/>
            </a:pPr>
            <a:r>
              <a:rPr lang="ja-JP" altLang="en-US" sz="1600" b="1" u="sng" dirty="0">
                <a:latin typeface="BIZ UDPゴシック" panose="020B0400000000000000" pitchFamily="50" charset="-128"/>
                <a:ea typeface="BIZ UDPゴシック" panose="020B0400000000000000" pitchFamily="50" charset="-128"/>
              </a:rPr>
              <a:t>事業の内容</a:t>
            </a:r>
            <a:endParaRPr lang="en-US" altLang="ja-JP" sz="1600" b="1" u="sng" dirty="0">
              <a:latin typeface="BIZ UDPゴシック" panose="020B0400000000000000" pitchFamily="50" charset="-128"/>
              <a:ea typeface="BIZ UDPゴシック" panose="020B0400000000000000" pitchFamily="50" charset="-128"/>
            </a:endParaRPr>
          </a:p>
          <a:p>
            <a:pPr marL="4492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本事業は、連携事業者のスタートアップと神戸市職員が協働し、社会や地域の課題を解決する国内自治体初の取組み。</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具体的には、市の各部署が抱える様々な課題と、それら課題を解決するための優れたアイデアを持つスタートアップとをマッチングさせ、実証実験を行い、そこで創出された新しいプロダクトやサービスの市への導入や他都市へのビジネス展開をサポートする事業。 </a:t>
            </a:r>
          </a:p>
        </p:txBody>
      </p:sp>
      <p:sp>
        <p:nvSpPr>
          <p:cNvPr id="15" name="テキスト ボックス 14">
            <a:extLst>
              <a:ext uri="{FF2B5EF4-FFF2-40B4-BE49-F238E27FC236}">
                <a16:creationId xmlns:a16="http://schemas.microsoft.com/office/drawing/2014/main" id="{F7110587-060E-BAD7-E59F-D5F272CBA967}"/>
              </a:ext>
            </a:extLst>
          </p:cNvPr>
          <p:cNvSpPr txBox="1"/>
          <p:nvPr/>
        </p:nvSpPr>
        <p:spPr>
          <a:xfrm>
            <a:off x="4572000" y="859364"/>
            <a:ext cx="4140000" cy="4824590"/>
          </a:xfrm>
          <a:prstGeom prst="rect">
            <a:avLst/>
          </a:prstGeom>
          <a:noFill/>
        </p:spPr>
        <p:txBody>
          <a:bodyPr wrap="square">
            <a:spAutoFit/>
          </a:bodyPr>
          <a:lstStyle/>
          <a:p>
            <a:pPr marL="285750" indent="-285750">
              <a:lnSpc>
                <a:spcPts val="2000"/>
              </a:lnSpc>
              <a:buFont typeface="Wingdings" panose="05000000000000000000" pitchFamily="2" charset="2"/>
              <a:buChar char="l"/>
            </a:pPr>
            <a:r>
              <a:rPr lang="ja-JP" altLang="en-US" sz="1600" b="1" u="sng" dirty="0">
                <a:latin typeface="BIZ UDPゴシック" panose="020B0400000000000000" pitchFamily="50" charset="-128"/>
                <a:ea typeface="BIZ UDPゴシック" panose="020B0400000000000000" pitchFamily="50" charset="-128"/>
              </a:rPr>
              <a:t>事業のポイント </a:t>
            </a:r>
          </a:p>
          <a:p>
            <a:pPr marL="4492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国内自治体初の取組みであったため、前例がない中で、個々の課題へ対応しつつ、現在に至っています。その根底には若者が流出するまちから、選ばれるまちになるという理想像があります。 </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施にあたって必要な人材を庁内に確保するため、高度人材を外部から採用できる仕組みを導入したうえで、当該事業を理解しているNPO法人コミュニティリンクを支援事業者として選定することにより、スタートアップなどの民間事業者と連携する実施体制を構築しています。 </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実施に伴う効果の検証に当たっては、課題が解決されたかどうかを重視し、失敗も許容するというスタンスを取っていることも、従来の自治体と民間事業者との連携事業とは異なります。 </a:t>
            </a:r>
          </a:p>
        </p:txBody>
      </p:sp>
      <p:sp>
        <p:nvSpPr>
          <p:cNvPr id="17" name="テキスト ボックス 16">
            <a:extLst>
              <a:ext uri="{FF2B5EF4-FFF2-40B4-BE49-F238E27FC236}">
                <a16:creationId xmlns:a16="http://schemas.microsoft.com/office/drawing/2014/main" id="{804BAE0C-284F-F3BF-EC45-8F31A6F527BF}"/>
              </a:ext>
            </a:extLst>
          </p:cNvPr>
          <p:cNvSpPr txBox="1"/>
          <p:nvPr/>
        </p:nvSpPr>
        <p:spPr>
          <a:xfrm>
            <a:off x="165331" y="406503"/>
            <a:ext cx="7432673" cy="369332"/>
          </a:xfrm>
          <a:prstGeom prst="rect">
            <a:avLst/>
          </a:prstGeom>
          <a:noFill/>
        </p:spPr>
        <p:txBody>
          <a:bodyPr wrap="square">
            <a:spAutoFit/>
          </a:bodyPr>
          <a:lstStyle/>
          <a:p>
            <a:r>
              <a:rPr kumimoji="1" lang="ja-JP" altLang="en-US" sz="1800" b="1" u="sng" dirty="0">
                <a:latin typeface="BIZ UDPゴシック" panose="020B0400000000000000" pitchFamily="50" charset="-128"/>
                <a:ea typeface="BIZ UDPゴシック" panose="020B0400000000000000" pitchFamily="50" charset="-128"/>
              </a:rPr>
              <a:t>① 兵庫県神戸市「</a:t>
            </a:r>
            <a:r>
              <a:rPr kumimoji="1" lang="en-US" altLang="ja-JP" sz="1800" b="1" u="sng" dirty="0">
                <a:latin typeface="BIZ UDPゴシック" panose="020B0400000000000000" pitchFamily="50" charset="-128"/>
                <a:ea typeface="BIZ UDPゴシック" panose="020B0400000000000000" pitchFamily="50" charset="-128"/>
              </a:rPr>
              <a:t>Urban Innovation </a:t>
            </a:r>
            <a:r>
              <a:rPr kumimoji="1" lang="en-US" altLang="ja-JP" b="1" u="sng" dirty="0">
                <a:latin typeface="BIZ UDPゴシック" panose="020B0400000000000000" pitchFamily="50" charset="-128"/>
                <a:ea typeface="BIZ UDPゴシック" panose="020B0400000000000000" pitchFamily="50" charset="-128"/>
              </a:rPr>
              <a:t>KOBE</a:t>
            </a:r>
            <a:r>
              <a:rPr kumimoji="1" lang="ja-JP" altLang="en-US" sz="1800" b="1" u="sng" dirty="0">
                <a:latin typeface="BIZ UDPゴシック" panose="020B0400000000000000" pitchFamily="50" charset="-128"/>
                <a:ea typeface="BIZ UDPゴシック" panose="020B0400000000000000" pitchFamily="50" charset="-128"/>
              </a:rPr>
              <a:t>」</a:t>
            </a:r>
            <a:r>
              <a:rPr kumimoji="1" lang="ja-JP" altLang="en-US" sz="1800" u="sng" baseline="30000" dirty="0">
                <a:solidFill>
                  <a:srgbClr val="000000"/>
                </a:solidFill>
                <a:latin typeface="BIZ UDPゴシック" panose="020B0400000000000000" pitchFamily="50" charset="-128"/>
                <a:ea typeface="BIZ UDPゴシック" panose="020B0400000000000000" pitchFamily="50" charset="-128"/>
              </a:rPr>
              <a:t> （注）</a:t>
            </a:r>
            <a:endParaRPr kumimoji="1" lang="en-US" altLang="ja-JP" sz="1800" b="1" u="sng"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375E0C5B-818C-3457-9188-10227C7B094D}"/>
              </a:ext>
            </a:extLst>
          </p:cNvPr>
          <p:cNvSpPr txBox="1"/>
          <p:nvPr/>
        </p:nvSpPr>
        <p:spPr>
          <a:xfrm>
            <a:off x="305860" y="3549379"/>
            <a:ext cx="4140000" cy="2326471"/>
          </a:xfrm>
          <a:prstGeom prst="rect">
            <a:avLst/>
          </a:prstGeom>
          <a:noFill/>
        </p:spPr>
        <p:txBody>
          <a:bodyPr wrap="square">
            <a:spAutoFit/>
          </a:bodyPr>
          <a:lstStyle/>
          <a:p>
            <a:pPr marL="285750" indent="-285750">
              <a:buFont typeface="Wingdings" panose="05000000000000000000" pitchFamily="2" charset="2"/>
              <a:buChar char="l"/>
            </a:pPr>
            <a:r>
              <a:rPr lang="ja-JP" altLang="en-US" sz="1600" b="1" u="sng" dirty="0">
                <a:latin typeface="BIZ UDPゴシック" panose="020B0400000000000000" pitchFamily="50" charset="-128"/>
                <a:ea typeface="BIZ UDPゴシック" panose="020B0400000000000000" pitchFamily="50" charset="-128"/>
              </a:rPr>
              <a:t>事業の成果（事務局ヒアリング実施当時） </a:t>
            </a:r>
          </a:p>
          <a:p>
            <a:pPr marL="449263" indent="-285750">
              <a:lnSpc>
                <a:spcPts val="2000"/>
              </a:lnSpc>
              <a:spcBef>
                <a:spcPts val="600"/>
              </a:spcBef>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2020</a:t>
            </a:r>
            <a:r>
              <a:rPr lang="ja-JP" altLang="en-US" sz="1400" dirty="0">
                <a:latin typeface="BIZ UDPゴシック" panose="020B0400000000000000" pitchFamily="50" charset="-128"/>
                <a:ea typeface="BIZ UDPゴシック" panose="020B0400000000000000" pitchFamily="50" charset="-128"/>
              </a:rPr>
              <a:t>年度は８つの課題のうち、７つの課題において１チームずつ連携事業者を採択。</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2017</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2020</a:t>
            </a:r>
            <a:r>
              <a:rPr lang="ja-JP" altLang="en-US" sz="1400" dirty="0">
                <a:latin typeface="BIZ UDPゴシック" panose="020B0400000000000000" pitchFamily="50" charset="-128"/>
                <a:ea typeface="BIZ UDPゴシック" panose="020B0400000000000000" pitchFamily="50" charset="-128"/>
              </a:rPr>
              <a:t>年度の累計では課題解決率が</a:t>
            </a:r>
            <a:r>
              <a:rPr lang="en-US" altLang="ja-JP" sz="1400" dirty="0">
                <a:latin typeface="BIZ UDPゴシック" panose="020B0400000000000000" pitchFamily="50" charset="-128"/>
                <a:ea typeface="BIZ UDPゴシック" panose="020B0400000000000000" pitchFamily="50" charset="-128"/>
              </a:rPr>
              <a:t>89</a:t>
            </a:r>
            <a:r>
              <a:rPr lang="ja-JP" altLang="en-US" sz="1400" dirty="0">
                <a:latin typeface="BIZ UDPゴシック" panose="020B0400000000000000" pitchFamily="50" charset="-128"/>
                <a:ea typeface="BIZ UDPゴシック" panose="020B0400000000000000" pitchFamily="50" charset="-128"/>
              </a:rPr>
              <a:t>％であり、調達率は</a:t>
            </a:r>
            <a:r>
              <a:rPr lang="en-US" altLang="ja-JP" sz="1400" dirty="0">
                <a:latin typeface="BIZ UDPゴシック" panose="020B0400000000000000" pitchFamily="50" charset="-128"/>
                <a:ea typeface="BIZ UDPゴシック" panose="020B0400000000000000" pitchFamily="50" charset="-128"/>
              </a:rPr>
              <a:t>54</a:t>
            </a:r>
            <a:r>
              <a:rPr lang="ja-JP" altLang="en-US" sz="1400" dirty="0">
                <a:latin typeface="BIZ UDPゴシック" panose="020B0400000000000000" pitchFamily="50" charset="-128"/>
                <a:ea typeface="BIZ UDPゴシック" panose="020B0400000000000000" pitchFamily="50" charset="-128"/>
              </a:rPr>
              <a:t>％。</a:t>
            </a:r>
          </a:p>
          <a:p>
            <a:pPr marL="4492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こうした事業の成果により、庁内のやる気ある職員から手が挙がるようになり、全国の認知度向上にも寄与しています。</a:t>
            </a:r>
          </a:p>
        </p:txBody>
      </p:sp>
      <p:sp>
        <p:nvSpPr>
          <p:cNvPr id="4" name="テキスト ボックス 3">
            <a:extLst>
              <a:ext uri="{FF2B5EF4-FFF2-40B4-BE49-F238E27FC236}">
                <a16:creationId xmlns:a16="http://schemas.microsoft.com/office/drawing/2014/main" id="{C7A53DFE-EA3D-032B-7117-ADC72874D961}"/>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４．自治体の</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取組み事例</a:t>
            </a:r>
            <a:endParaRPr kumimoji="1" lang="en-US" altLang="ja-JP" sz="20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EE75775-30F4-42F3-4245-F436C6B1704A}"/>
              </a:ext>
            </a:extLst>
          </p:cNvPr>
          <p:cNvSpPr txBox="1"/>
          <p:nvPr/>
        </p:nvSpPr>
        <p:spPr>
          <a:xfrm>
            <a:off x="502660" y="5983959"/>
            <a:ext cx="7095344" cy="246221"/>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（注）本事例詳細は、令和３年度の地域イノベーション連携研究会にて実施した事例調査を基に作成しています</a:t>
            </a:r>
          </a:p>
        </p:txBody>
      </p:sp>
    </p:spTree>
    <p:extLst>
      <p:ext uri="{BB962C8B-B14F-4D97-AF65-F5344CB8AC3E}">
        <p14:creationId xmlns:p14="http://schemas.microsoft.com/office/powerpoint/2010/main" val="3307501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79F0-6D78-399B-3E6C-5E4A3C48A8E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7B42D2-5B2B-20AA-B6BE-AEAAD6CAC882}"/>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45</a:t>
            </a:fld>
            <a:endParaRPr kumimoji="1" lang="ja-JP" altLang="en-US"/>
          </a:p>
        </p:txBody>
      </p:sp>
      <p:pic>
        <p:nvPicPr>
          <p:cNvPr id="11" name="図 10">
            <a:extLst>
              <a:ext uri="{FF2B5EF4-FFF2-40B4-BE49-F238E27FC236}">
                <a16:creationId xmlns:a16="http://schemas.microsoft.com/office/drawing/2014/main" id="{A8BBA5DC-83F4-5BCB-FF15-B788DAEDAB1B}"/>
              </a:ext>
            </a:extLst>
          </p:cNvPr>
          <p:cNvPicPr>
            <a:picLocks noChangeAspect="1"/>
          </p:cNvPicPr>
          <p:nvPr/>
        </p:nvPicPr>
        <p:blipFill>
          <a:blip r:embed="rId3"/>
          <a:stretch>
            <a:fillRect/>
          </a:stretch>
        </p:blipFill>
        <p:spPr>
          <a:xfrm>
            <a:off x="255175" y="929684"/>
            <a:ext cx="8526494" cy="5426668"/>
          </a:xfrm>
          <a:prstGeom prst="rect">
            <a:avLst/>
          </a:prstGeom>
          <a:ln>
            <a:solidFill>
              <a:schemeClr val="bg1">
                <a:lumMod val="65000"/>
              </a:schemeClr>
            </a:solidFill>
          </a:ln>
        </p:spPr>
      </p:pic>
      <p:sp>
        <p:nvSpPr>
          <p:cNvPr id="3" name="テキスト ボックス 2">
            <a:extLst>
              <a:ext uri="{FF2B5EF4-FFF2-40B4-BE49-F238E27FC236}">
                <a16:creationId xmlns:a16="http://schemas.microsoft.com/office/drawing/2014/main" id="{E3E494BB-6ED6-0678-6E39-64D03ADFCDD9}"/>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４．自治体の</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取組み事例</a:t>
            </a:r>
            <a:endParaRPr kumimoji="1" lang="en-US" altLang="ja-JP" sz="20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D643DA3-EF72-3D98-0446-66D9155BD331}"/>
              </a:ext>
            </a:extLst>
          </p:cNvPr>
          <p:cNvSpPr txBox="1"/>
          <p:nvPr/>
        </p:nvSpPr>
        <p:spPr>
          <a:xfrm>
            <a:off x="165331" y="406503"/>
            <a:ext cx="7432673" cy="369332"/>
          </a:xfrm>
          <a:prstGeom prst="rect">
            <a:avLst/>
          </a:prstGeom>
          <a:noFill/>
        </p:spPr>
        <p:txBody>
          <a:bodyPr wrap="square">
            <a:spAutoFit/>
          </a:bodyPr>
          <a:lstStyle/>
          <a:p>
            <a:r>
              <a:rPr kumimoji="1" lang="ja-JP" altLang="en-US" b="1" u="sng" dirty="0">
                <a:latin typeface="BIZ UDPゴシック" panose="020B0400000000000000" pitchFamily="50" charset="-128"/>
                <a:ea typeface="BIZ UDPゴシック" panose="020B0400000000000000" pitchFamily="50" charset="-128"/>
              </a:rPr>
              <a:t>① </a:t>
            </a:r>
            <a:r>
              <a:rPr kumimoji="1" lang="ja-JP" altLang="en-US" sz="1800" b="1" u="sng" dirty="0">
                <a:latin typeface="BIZ UDPゴシック" panose="020B0400000000000000" pitchFamily="50" charset="-128"/>
                <a:ea typeface="BIZ UDPゴシック" panose="020B0400000000000000" pitchFamily="50" charset="-128"/>
              </a:rPr>
              <a:t>兵庫県神戸市「</a:t>
            </a:r>
            <a:r>
              <a:rPr kumimoji="1" lang="en-US" altLang="ja-JP" sz="1800" b="1" u="sng" dirty="0">
                <a:latin typeface="BIZ UDPゴシック" panose="020B0400000000000000" pitchFamily="50" charset="-128"/>
                <a:ea typeface="BIZ UDPゴシック" panose="020B0400000000000000" pitchFamily="50" charset="-128"/>
              </a:rPr>
              <a:t>Urban Innovation </a:t>
            </a:r>
            <a:r>
              <a:rPr kumimoji="1" lang="en-US" altLang="ja-JP" b="1" u="sng" dirty="0">
                <a:latin typeface="BIZ UDPゴシック" panose="020B0400000000000000" pitchFamily="50" charset="-128"/>
                <a:ea typeface="BIZ UDPゴシック" panose="020B0400000000000000" pitchFamily="50" charset="-128"/>
              </a:rPr>
              <a:t>KOBE</a:t>
            </a:r>
            <a:r>
              <a:rPr kumimoji="1" lang="ja-JP" altLang="en-US" sz="1800" b="1" u="sng" dirty="0">
                <a:latin typeface="BIZ UDPゴシック" panose="020B0400000000000000" pitchFamily="50" charset="-128"/>
                <a:ea typeface="BIZ UDPゴシック" panose="020B0400000000000000" pitchFamily="50" charset="-128"/>
              </a:rPr>
              <a:t>」</a:t>
            </a:r>
            <a:endParaRPr kumimoji="1" lang="en-US" altLang="ja-JP" sz="1800" b="1"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26682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36A3-87E0-82BD-C8FD-3FC715E5ECB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D76E7A-2B9B-6B9C-9C06-0B9BEE947CE1}"/>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46</a:t>
            </a:fld>
            <a:endParaRPr kumimoji="1" lang="ja-JP" altLang="en-US"/>
          </a:p>
        </p:txBody>
      </p:sp>
      <p:sp>
        <p:nvSpPr>
          <p:cNvPr id="4" name="テキスト ボックス 3">
            <a:extLst>
              <a:ext uri="{FF2B5EF4-FFF2-40B4-BE49-F238E27FC236}">
                <a16:creationId xmlns:a16="http://schemas.microsoft.com/office/drawing/2014/main" id="{98A15835-02DB-CC5C-62C8-14D0F7EC8CAD}"/>
              </a:ext>
            </a:extLst>
          </p:cNvPr>
          <p:cNvSpPr txBox="1"/>
          <p:nvPr/>
        </p:nvSpPr>
        <p:spPr>
          <a:xfrm>
            <a:off x="144993" y="839999"/>
            <a:ext cx="4427007" cy="2259786"/>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l"/>
            </a:pPr>
            <a:r>
              <a:rPr lang="ja-JP" altLang="en-US" sz="1600" b="1" u="sng">
                <a:latin typeface="BIZ UDPゴシック" panose="020B0400000000000000" pitchFamily="50" charset="-128"/>
                <a:ea typeface="BIZ UDPゴシック" panose="020B0400000000000000" pitchFamily="50" charset="-128"/>
              </a:rPr>
              <a:t>事業の体制 </a:t>
            </a:r>
          </a:p>
          <a:p>
            <a:pPr marL="449263" indent="-285750">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LIP担当課である神戸市医療・新産業本部新産業部新産業課と各所管課、そして支援事業者であるNPO法人コミュニティリンクが事務局として事業を実施。 </a:t>
            </a:r>
            <a:endParaRPr lang="en-US" altLang="ja-JP" sz="140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LIP担当課の職員13人のうち7人はイノベーション専門官やITの専門官といった民間事業者出身者。</a:t>
            </a:r>
            <a:endParaRPr lang="en-US" altLang="ja-JP" sz="140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282D2A64-FD8A-6651-B668-73F8511B1028}"/>
              </a:ext>
            </a:extLst>
          </p:cNvPr>
          <p:cNvPicPr>
            <a:picLocks noChangeAspect="1"/>
          </p:cNvPicPr>
          <p:nvPr/>
        </p:nvPicPr>
        <p:blipFill>
          <a:blip r:embed="rId3"/>
          <a:stretch>
            <a:fillRect/>
          </a:stretch>
        </p:blipFill>
        <p:spPr>
          <a:xfrm>
            <a:off x="1527141" y="2859937"/>
            <a:ext cx="5928979" cy="3586335"/>
          </a:xfrm>
          <a:prstGeom prst="rect">
            <a:avLst/>
          </a:prstGeom>
          <a:ln>
            <a:solidFill>
              <a:schemeClr val="bg1">
                <a:lumMod val="65000"/>
              </a:schemeClr>
            </a:solidFill>
          </a:ln>
        </p:spPr>
      </p:pic>
      <p:sp>
        <p:nvSpPr>
          <p:cNvPr id="12" name="テキスト ボックス 11">
            <a:extLst>
              <a:ext uri="{FF2B5EF4-FFF2-40B4-BE49-F238E27FC236}">
                <a16:creationId xmlns:a16="http://schemas.microsoft.com/office/drawing/2014/main" id="{03E3BEAC-E6F4-F609-DA43-836B334ABF2C}"/>
              </a:ext>
            </a:extLst>
          </p:cNvPr>
          <p:cNvSpPr txBox="1"/>
          <p:nvPr/>
        </p:nvSpPr>
        <p:spPr>
          <a:xfrm>
            <a:off x="4476518" y="929683"/>
            <a:ext cx="4095748" cy="1926361"/>
          </a:xfrm>
          <a:prstGeom prst="rect">
            <a:avLst/>
          </a:prstGeom>
          <a:noFill/>
        </p:spPr>
        <p:txBody>
          <a:bodyPr wrap="square">
            <a:spAutoFit/>
          </a:bodyPr>
          <a:lstStyle/>
          <a:p>
            <a:pPr marL="28575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「神戸市一般職の任期付職員の採用に関する条例」及び「神戸市一般職の任期付職員の採用に関する規則」を活用して採用。 </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支援事業者のNPO法人コミュニティリンクの本プロジェクト推進メンバーも、かつて神戸市に在籍し本事業などに関与した経験があることから、官民を理解した専門家により事業運営。</a:t>
            </a:r>
            <a:endParaRPr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0F2ECE7-25E2-CCA6-59FA-258F6827B9A5}"/>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４．自治体の</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取組み事例</a:t>
            </a:r>
            <a:endParaRPr kumimoji="1" lang="en-US" altLang="ja-JP" sz="20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713B1CE-34B0-9CDE-796C-1C3B709738B4}"/>
              </a:ext>
            </a:extLst>
          </p:cNvPr>
          <p:cNvSpPr txBox="1"/>
          <p:nvPr/>
        </p:nvSpPr>
        <p:spPr>
          <a:xfrm>
            <a:off x="165331" y="406503"/>
            <a:ext cx="7432673" cy="369332"/>
          </a:xfrm>
          <a:prstGeom prst="rect">
            <a:avLst/>
          </a:prstGeom>
          <a:noFill/>
        </p:spPr>
        <p:txBody>
          <a:bodyPr wrap="square">
            <a:spAutoFit/>
          </a:bodyPr>
          <a:lstStyle/>
          <a:p>
            <a:r>
              <a:rPr kumimoji="1" lang="ja-JP" altLang="en-US" b="1" u="sng">
                <a:latin typeface="BIZ UDPゴシック" panose="020B0400000000000000" pitchFamily="50" charset="-128"/>
                <a:ea typeface="BIZ UDPゴシック" panose="020B0400000000000000" pitchFamily="50" charset="-128"/>
              </a:rPr>
              <a:t>① </a:t>
            </a:r>
            <a:r>
              <a:rPr kumimoji="1" lang="ja-JP" altLang="en-US" sz="1800" b="1" u="sng">
                <a:latin typeface="BIZ UDPゴシック" panose="020B0400000000000000" pitchFamily="50" charset="-128"/>
                <a:ea typeface="BIZ UDPゴシック" panose="020B0400000000000000" pitchFamily="50" charset="-128"/>
              </a:rPr>
              <a:t>兵庫県神戸市「</a:t>
            </a:r>
            <a:r>
              <a:rPr kumimoji="1" lang="en-US" altLang="ja-JP" sz="1800" b="1" u="sng">
                <a:latin typeface="BIZ UDPゴシック" panose="020B0400000000000000" pitchFamily="50" charset="-128"/>
                <a:ea typeface="BIZ UDPゴシック" panose="020B0400000000000000" pitchFamily="50" charset="-128"/>
              </a:rPr>
              <a:t>Urban Innovation </a:t>
            </a:r>
            <a:r>
              <a:rPr kumimoji="1" lang="en-US" altLang="ja-JP" b="1" u="sng">
                <a:latin typeface="BIZ UDPゴシック" panose="020B0400000000000000" pitchFamily="50" charset="-128"/>
                <a:ea typeface="BIZ UDPゴシック" panose="020B0400000000000000" pitchFamily="50" charset="-128"/>
              </a:rPr>
              <a:t>KOBE</a:t>
            </a:r>
            <a:r>
              <a:rPr kumimoji="1" lang="ja-JP" altLang="en-US" sz="1800" b="1" u="sng">
                <a:latin typeface="BIZ UDPゴシック" panose="020B0400000000000000" pitchFamily="50" charset="-128"/>
                <a:ea typeface="BIZ UDPゴシック" panose="020B0400000000000000" pitchFamily="50" charset="-128"/>
              </a:rPr>
              <a:t>」</a:t>
            </a:r>
            <a:endParaRPr kumimoji="1" lang="en-US" altLang="ja-JP" sz="1800" b="1" u="sng">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4470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59C9-F035-AC1D-8BEF-96C5440F040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0357B42-970D-A90D-FBDB-DCD1BFD2A812}"/>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47</a:t>
            </a:fld>
            <a:endParaRPr kumimoji="1" lang="ja-JP" altLang="en-US"/>
          </a:p>
        </p:txBody>
      </p:sp>
      <p:sp>
        <p:nvSpPr>
          <p:cNvPr id="4" name="テキスト ボックス 3">
            <a:extLst>
              <a:ext uri="{FF2B5EF4-FFF2-40B4-BE49-F238E27FC236}">
                <a16:creationId xmlns:a16="http://schemas.microsoft.com/office/drawing/2014/main" id="{16BE4B95-C269-3DF1-7889-C5EDAEFD1BB9}"/>
              </a:ext>
            </a:extLst>
          </p:cNvPr>
          <p:cNvSpPr txBox="1"/>
          <p:nvPr/>
        </p:nvSpPr>
        <p:spPr>
          <a:xfrm>
            <a:off x="298453" y="921307"/>
            <a:ext cx="4140000" cy="2695803"/>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l"/>
            </a:pPr>
            <a:r>
              <a:rPr lang="ja-JP" altLang="en-US" sz="1600" b="1" u="sng" dirty="0">
                <a:latin typeface="BIZ UDPゴシック" panose="020B0400000000000000" pitchFamily="50" charset="-128"/>
                <a:ea typeface="BIZ UDPゴシック" panose="020B0400000000000000" pitchFamily="50" charset="-128"/>
              </a:rPr>
              <a:t>事業の内容 </a:t>
            </a:r>
          </a:p>
          <a:p>
            <a:pPr marL="4492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本事業は、スタートアップなどが持つアイデアやプロジェクトを横瀬町というフィールドにおいて、社会実験できる仕組みとなっており、連携事業者が主導し、民間事業者のやりたいことを実現させることを目指しています。 </a:t>
            </a:r>
            <a:endParaRPr lang="en-US" altLang="ja-JP" sz="1400" dirty="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具体的には、連携事業者が自治体で行いたい実証実験の内容を提案し、自治体が採択の可否を判断し、採択されれば横瀬町をフィールドとして実証実験を行うものとなっています。 </a:t>
            </a:r>
          </a:p>
        </p:txBody>
      </p:sp>
      <p:sp>
        <p:nvSpPr>
          <p:cNvPr id="7" name="テキスト ボックス 6">
            <a:extLst>
              <a:ext uri="{FF2B5EF4-FFF2-40B4-BE49-F238E27FC236}">
                <a16:creationId xmlns:a16="http://schemas.microsoft.com/office/drawing/2014/main" id="{81C65739-5AE4-F4D2-B865-7A683AF43992}"/>
              </a:ext>
            </a:extLst>
          </p:cNvPr>
          <p:cNvSpPr txBox="1"/>
          <p:nvPr/>
        </p:nvSpPr>
        <p:spPr>
          <a:xfrm>
            <a:off x="4572000" y="921307"/>
            <a:ext cx="4140000" cy="5055423"/>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l"/>
            </a:pPr>
            <a:r>
              <a:rPr lang="ja-JP" altLang="en-US" sz="1600" b="1" u="sng">
                <a:latin typeface="BIZ UDPゴシック" panose="020B0400000000000000" pitchFamily="50" charset="-128"/>
                <a:ea typeface="BIZ UDPゴシック" panose="020B0400000000000000" pitchFamily="50" charset="-128"/>
              </a:rPr>
              <a:t>事業のポイント </a:t>
            </a:r>
          </a:p>
          <a:p>
            <a:pPr marL="449263" indent="-271463">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小規模自治体ならではの機動力を活かして、短期間で事業を立ち上げています。</a:t>
            </a:r>
            <a:endParaRPr lang="en-US" altLang="ja-JP" sz="1400">
              <a:latin typeface="BIZ UDPゴシック" panose="020B0400000000000000" pitchFamily="50" charset="-128"/>
              <a:ea typeface="BIZ UDPゴシック" panose="020B0400000000000000" pitchFamily="50" charset="-128"/>
            </a:endParaRPr>
          </a:p>
          <a:p>
            <a:pPr marL="449263" indent="-271463">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町全体を連携事業者の提案の対象とすることで、町の活性化や日本一チャレンジする町という理想像の実現を目指しています。 </a:t>
            </a:r>
            <a:endParaRPr lang="en-US" altLang="ja-JP" sz="1400">
              <a:latin typeface="BIZ UDPゴシック" panose="020B0400000000000000" pitchFamily="50" charset="-128"/>
              <a:ea typeface="BIZ UDPゴシック" panose="020B0400000000000000" pitchFamily="50" charset="-128"/>
            </a:endParaRPr>
          </a:p>
          <a:p>
            <a:pPr marL="449263" indent="-271463">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実施にあたっては、毎月の審査委員会に担当課の課長に参加してもらうことで、「知らなかった」という状況を回避しつつ、縦割り的な組織においても横の連携が取れるようにすることで、プロジェクト採択後の始動をスムーズにする仕組みを構築しています。</a:t>
            </a:r>
            <a:endParaRPr lang="en-US" altLang="ja-JP" sz="1400">
              <a:latin typeface="BIZ UDPゴシック" panose="020B0400000000000000" pitchFamily="50" charset="-128"/>
              <a:ea typeface="BIZ UDPゴシック" panose="020B0400000000000000" pitchFamily="50" charset="-128"/>
            </a:endParaRPr>
          </a:p>
          <a:p>
            <a:pPr marL="449263" indent="-271463">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募集・審査までの流れが明確化されており、提案から最短約１か月と1日で結果が出るプロセスが構築されています。 </a:t>
            </a:r>
            <a:endParaRPr lang="en-US" altLang="ja-JP" sz="1400">
              <a:latin typeface="BIZ UDPゴシック" panose="020B0400000000000000" pitchFamily="50" charset="-128"/>
              <a:ea typeface="BIZ UDPゴシック" panose="020B0400000000000000" pitchFamily="50" charset="-128"/>
            </a:endParaRPr>
          </a:p>
          <a:p>
            <a:pPr marL="449263" indent="-271463">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提案内容は、町への貢献という視点を大事にしており、町民が理解できないものは採択しないという評価軸を明確に定めています。</a:t>
            </a:r>
          </a:p>
        </p:txBody>
      </p:sp>
      <p:sp>
        <p:nvSpPr>
          <p:cNvPr id="9" name="テキスト ボックス 8">
            <a:extLst>
              <a:ext uri="{FF2B5EF4-FFF2-40B4-BE49-F238E27FC236}">
                <a16:creationId xmlns:a16="http://schemas.microsoft.com/office/drawing/2014/main" id="{4BE5126F-2FE4-C54A-00B6-FEE12FF5B76B}"/>
              </a:ext>
            </a:extLst>
          </p:cNvPr>
          <p:cNvSpPr txBox="1"/>
          <p:nvPr/>
        </p:nvSpPr>
        <p:spPr>
          <a:xfrm>
            <a:off x="201472" y="425804"/>
            <a:ext cx="8879319" cy="369332"/>
          </a:xfrm>
          <a:prstGeom prst="rect">
            <a:avLst/>
          </a:prstGeom>
          <a:noFill/>
        </p:spPr>
        <p:txBody>
          <a:bodyPr wrap="square">
            <a:spAutoFit/>
          </a:bodyPr>
          <a:lstStyle/>
          <a:p>
            <a:r>
              <a:rPr kumimoji="1" lang="ja-JP" altLang="en-US" b="1" u="sng">
                <a:latin typeface="BIZ UDPゴシック" panose="020B0400000000000000" pitchFamily="50" charset="-128"/>
                <a:ea typeface="BIZ UDPゴシック" panose="020B0400000000000000" pitchFamily="50" charset="-128"/>
              </a:rPr>
              <a:t>② 埼玉県横瀬町「横瀬町官民連携プラットフォーム（通称：よこらぼ）」</a:t>
            </a:r>
            <a:r>
              <a:rPr kumimoji="1" lang="ja-JP" altLang="en-US" sz="1800" b="1" u="sng" baseline="30000">
                <a:solidFill>
                  <a:srgbClr val="000000"/>
                </a:solidFill>
                <a:latin typeface="BIZ UDPゴシック" panose="020B0400000000000000" pitchFamily="50" charset="-128"/>
                <a:ea typeface="BIZ UDPゴシック" panose="020B0400000000000000" pitchFamily="50" charset="-128"/>
              </a:rPr>
              <a:t> （注）</a:t>
            </a:r>
            <a:endParaRPr kumimoji="1" lang="en-US" altLang="ja-JP" b="1" u="sng">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E5E38B5-CEAA-0965-3C92-8F8317598A64}"/>
              </a:ext>
            </a:extLst>
          </p:cNvPr>
          <p:cNvSpPr txBox="1"/>
          <p:nvPr/>
        </p:nvSpPr>
        <p:spPr>
          <a:xfrm>
            <a:off x="298453" y="3716944"/>
            <a:ext cx="4140000" cy="2259786"/>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l"/>
            </a:pPr>
            <a:r>
              <a:rPr lang="ja-JP" altLang="en-US" sz="1600" b="1" u="sng">
                <a:latin typeface="BIZ UDPゴシック" panose="020B0400000000000000" pitchFamily="50" charset="-128"/>
                <a:ea typeface="BIZ UDPゴシック" panose="020B0400000000000000" pitchFamily="50" charset="-128"/>
              </a:rPr>
              <a:t>事業の成果（事務局ヒアリング実施当時） </a:t>
            </a:r>
          </a:p>
          <a:p>
            <a:pPr marL="449263" indent="-285750">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これまでに60回の審査会を実施。当初は、５年間で50件の提案に対して、10件の採択を想定していたが、現在までに177件の提案があり、104件のプロジェクトを採択しています。</a:t>
            </a:r>
            <a:endParaRPr lang="en-US" altLang="ja-JP" sz="1400">
              <a:latin typeface="BIZ UDPゴシック" panose="020B0400000000000000" pitchFamily="50" charset="-128"/>
              <a:ea typeface="BIZ UDPゴシック" panose="020B0400000000000000" pitchFamily="50" charset="-128"/>
            </a:endParaRPr>
          </a:p>
          <a:p>
            <a:pPr marL="449263" indent="-285750">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20件超の視察があり、埼玉県を始め、いくつかの自治体がよこらぼの仕組みを導入しています。</a:t>
            </a:r>
          </a:p>
        </p:txBody>
      </p:sp>
      <p:sp>
        <p:nvSpPr>
          <p:cNvPr id="6" name="テキスト ボックス 5">
            <a:extLst>
              <a:ext uri="{FF2B5EF4-FFF2-40B4-BE49-F238E27FC236}">
                <a16:creationId xmlns:a16="http://schemas.microsoft.com/office/drawing/2014/main" id="{7DC48457-3883-EC7C-31A0-F3DC26C97575}"/>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４．自治体の</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取組み事例</a:t>
            </a:r>
            <a:endParaRPr kumimoji="1" lang="en-US" altLang="ja-JP" sz="2000" b="1">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2674547-78A7-547D-03F2-994D886C14D2}"/>
              </a:ext>
            </a:extLst>
          </p:cNvPr>
          <p:cNvSpPr txBox="1"/>
          <p:nvPr/>
        </p:nvSpPr>
        <p:spPr>
          <a:xfrm>
            <a:off x="502660" y="5983959"/>
            <a:ext cx="7095344" cy="246221"/>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（注）本事例詳細は、令和３年度の地域イノベーション連携研究会にて実施した事例調査を基に作成しています</a:t>
            </a:r>
          </a:p>
        </p:txBody>
      </p:sp>
    </p:spTree>
    <p:extLst>
      <p:ext uri="{BB962C8B-B14F-4D97-AF65-F5344CB8AC3E}">
        <p14:creationId xmlns:p14="http://schemas.microsoft.com/office/powerpoint/2010/main" val="2282038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2F8A-4C1F-BF62-D533-017C8F08C15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AEC122F-C306-AF20-AC58-EB25B6DAE4EC}"/>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48</a:t>
            </a:fld>
            <a:endParaRPr kumimoji="1" lang="ja-JP" altLang="en-US"/>
          </a:p>
        </p:txBody>
      </p:sp>
      <p:pic>
        <p:nvPicPr>
          <p:cNvPr id="4" name="図 3">
            <a:extLst>
              <a:ext uri="{FF2B5EF4-FFF2-40B4-BE49-F238E27FC236}">
                <a16:creationId xmlns:a16="http://schemas.microsoft.com/office/drawing/2014/main" id="{128C42B6-4801-8B00-7B15-1FD6A6427772}"/>
              </a:ext>
            </a:extLst>
          </p:cNvPr>
          <p:cNvPicPr>
            <a:picLocks noChangeAspect="1"/>
          </p:cNvPicPr>
          <p:nvPr/>
        </p:nvPicPr>
        <p:blipFill>
          <a:blip r:embed="rId3"/>
          <a:stretch>
            <a:fillRect/>
          </a:stretch>
        </p:blipFill>
        <p:spPr>
          <a:xfrm>
            <a:off x="183122" y="1035877"/>
            <a:ext cx="8485176" cy="5320474"/>
          </a:xfrm>
          <a:prstGeom prst="rect">
            <a:avLst/>
          </a:prstGeom>
          <a:ln>
            <a:solidFill>
              <a:schemeClr val="bg1">
                <a:lumMod val="65000"/>
              </a:schemeClr>
            </a:solidFill>
          </a:ln>
        </p:spPr>
      </p:pic>
      <p:sp>
        <p:nvSpPr>
          <p:cNvPr id="5" name="テキスト ボックス 4">
            <a:extLst>
              <a:ext uri="{FF2B5EF4-FFF2-40B4-BE49-F238E27FC236}">
                <a16:creationId xmlns:a16="http://schemas.microsoft.com/office/drawing/2014/main" id="{816FD914-76EC-71F7-9296-9FB0B09A929C}"/>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４．自治体の</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取組み事例</a:t>
            </a:r>
            <a:endParaRPr kumimoji="1" lang="en-US" altLang="ja-JP" sz="2000" b="1">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6D5F438-AD4C-CB3F-DC00-794CC221826E}"/>
              </a:ext>
            </a:extLst>
          </p:cNvPr>
          <p:cNvSpPr txBox="1"/>
          <p:nvPr/>
        </p:nvSpPr>
        <p:spPr>
          <a:xfrm>
            <a:off x="201472" y="425804"/>
            <a:ext cx="8879319" cy="369332"/>
          </a:xfrm>
          <a:prstGeom prst="rect">
            <a:avLst/>
          </a:prstGeom>
          <a:noFill/>
        </p:spPr>
        <p:txBody>
          <a:bodyPr wrap="square">
            <a:spAutoFit/>
          </a:bodyPr>
          <a:lstStyle/>
          <a:p>
            <a:r>
              <a:rPr kumimoji="1" lang="ja-JP" altLang="en-US" b="1" u="sng">
                <a:latin typeface="BIZ UDPゴシック" panose="020B0400000000000000" pitchFamily="50" charset="-128"/>
                <a:ea typeface="BIZ UDPゴシック" panose="020B0400000000000000" pitchFamily="50" charset="-128"/>
              </a:rPr>
              <a:t>② 埼玉県横瀬町「横瀬町官民連携プラットフォーム（通称：よこらぼ）」</a:t>
            </a:r>
            <a:endParaRPr kumimoji="1" lang="en-US" altLang="ja-JP" b="1" u="sng">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90824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E518-AE66-855A-1DB2-CA2FE958B30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F19084-C18A-83C7-F0AE-0F402D2E62B5}"/>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49</a:t>
            </a:fld>
            <a:endParaRPr kumimoji="1" lang="ja-JP" altLang="en-US"/>
          </a:p>
        </p:txBody>
      </p:sp>
      <p:sp>
        <p:nvSpPr>
          <p:cNvPr id="4" name="テキスト ボックス 3">
            <a:extLst>
              <a:ext uri="{FF2B5EF4-FFF2-40B4-BE49-F238E27FC236}">
                <a16:creationId xmlns:a16="http://schemas.microsoft.com/office/drawing/2014/main" id="{D875EC10-995C-14FC-AB90-4FD1D9569F46}"/>
              </a:ext>
            </a:extLst>
          </p:cNvPr>
          <p:cNvSpPr txBox="1"/>
          <p:nvPr/>
        </p:nvSpPr>
        <p:spPr>
          <a:xfrm>
            <a:off x="223502" y="956644"/>
            <a:ext cx="4348498" cy="1413400"/>
          </a:xfrm>
          <a:prstGeom prst="rect">
            <a:avLst/>
          </a:prstGeom>
          <a:noFill/>
        </p:spPr>
        <p:txBody>
          <a:bodyPr wrap="square">
            <a:spAutoFit/>
          </a:bodyPr>
          <a:lstStyle/>
          <a:p>
            <a:pPr marL="285750" indent="-285750">
              <a:lnSpc>
                <a:spcPts val="2000"/>
              </a:lnSpc>
              <a:spcBef>
                <a:spcPts val="600"/>
              </a:spcBef>
              <a:buFont typeface="Wingdings" panose="05000000000000000000" pitchFamily="2" charset="2"/>
              <a:buChar char="l"/>
            </a:pPr>
            <a:r>
              <a:rPr lang="ja-JP" altLang="en-US" sz="1600" b="1" u="sng">
                <a:latin typeface="BIZ UDPゴシック" panose="020B0400000000000000" pitchFamily="50" charset="-128"/>
                <a:ea typeface="BIZ UDPゴシック" panose="020B0400000000000000" pitchFamily="50" charset="-128"/>
              </a:rPr>
              <a:t>事業の体制 </a:t>
            </a:r>
          </a:p>
          <a:p>
            <a:pPr marL="449263" indent="-271463">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横瀬町まち経営課よこらぼ担当と自治体の所管課が事務局を務めています。</a:t>
            </a:r>
            <a:endParaRPr lang="en-US" altLang="ja-JP" sz="1400">
              <a:latin typeface="BIZ UDPゴシック" panose="020B0400000000000000" pitchFamily="50" charset="-128"/>
              <a:ea typeface="BIZ UDPゴシック" panose="020B0400000000000000" pitchFamily="50" charset="-128"/>
            </a:endParaRPr>
          </a:p>
          <a:p>
            <a:pPr marL="449263" indent="-271463">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プロジェクトの採択可否を判断する審査委員会には、町長や各課課長、外部の有識者が参加。 </a:t>
            </a:r>
            <a:endParaRPr lang="en-US" altLang="ja-JP" sz="140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8E63FB0-EBCA-954D-A9C1-CF5DAEBCB755}"/>
              </a:ext>
            </a:extLst>
          </p:cNvPr>
          <p:cNvSpPr txBox="1"/>
          <p:nvPr/>
        </p:nvSpPr>
        <p:spPr>
          <a:xfrm>
            <a:off x="4572000" y="1038416"/>
            <a:ext cx="4348498" cy="1413400"/>
          </a:xfrm>
          <a:prstGeom prst="rect">
            <a:avLst/>
          </a:prstGeom>
          <a:noFill/>
        </p:spPr>
        <p:txBody>
          <a:bodyPr wrap="square">
            <a:spAutoFit/>
          </a:bodyPr>
          <a:lstStyle/>
          <a:p>
            <a:pPr marL="285750" indent="-285750">
              <a:lnSpc>
                <a:spcPts val="2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審査委員会の審査委員17名のうち町職員は1</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 名（全課の課長）となっています。 </a:t>
            </a:r>
            <a:endParaRPr lang="en-US" altLang="ja-JP" sz="1400">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本事業の立ち上げ期においては、富田町長に町での実証実験実施を打診した㈱リクルート出身の事業者からの支援を受けています。 </a:t>
            </a:r>
          </a:p>
        </p:txBody>
      </p:sp>
      <p:pic>
        <p:nvPicPr>
          <p:cNvPr id="9" name="図 8">
            <a:extLst>
              <a:ext uri="{FF2B5EF4-FFF2-40B4-BE49-F238E27FC236}">
                <a16:creationId xmlns:a16="http://schemas.microsoft.com/office/drawing/2014/main" id="{EA77AE71-251E-E12D-022A-5113E75D527C}"/>
              </a:ext>
            </a:extLst>
          </p:cNvPr>
          <p:cNvPicPr>
            <a:picLocks noChangeAspect="1"/>
          </p:cNvPicPr>
          <p:nvPr/>
        </p:nvPicPr>
        <p:blipFill>
          <a:blip r:embed="rId3"/>
          <a:stretch>
            <a:fillRect/>
          </a:stretch>
        </p:blipFill>
        <p:spPr>
          <a:xfrm>
            <a:off x="1209750" y="2521149"/>
            <a:ext cx="6724500" cy="3912794"/>
          </a:xfrm>
          <a:prstGeom prst="rect">
            <a:avLst/>
          </a:prstGeom>
          <a:ln>
            <a:solidFill>
              <a:schemeClr val="bg1">
                <a:lumMod val="65000"/>
              </a:schemeClr>
            </a:solidFill>
          </a:ln>
        </p:spPr>
      </p:pic>
      <p:sp>
        <p:nvSpPr>
          <p:cNvPr id="5" name="テキスト ボックス 4">
            <a:extLst>
              <a:ext uri="{FF2B5EF4-FFF2-40B4-BE49-F238E27FC236}">
                <a16:creationId xmlns:a16="http://schemas.microsoft.com/office/drawing/2014/main" id="{0DDE7AD9-137B-9966-AFB4-72395897206C}"/>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４．自治体の</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取組み事例</a:t>
            </a:r>
            <a:endParaRPr kumimoji="1" lang="en-US" altLang="ja-JP" sz="2000" b="1">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7B88D19-4508-01FC-EE50-58391CD210D2}"/>
              </a:ext>
            </a:extLst>
          </p:cNvPr>
          <p:cNvSpPr txBox="1"/>
          <p:nvPr/>
        </p:nvSpPr>
        <p:spPr>
          <a:xfrm>
            <a:off x="201472" y="425804"/>
            <a:ext cx="8879319" cy="369332"/>
          </a:xfrm>
          <a:prstGeom prst="rect">
            <a:avLst/>
          </a:prstGeom>
          <a:noFill/>
        </p:spPr>
        <p:txBody>
          <a:bodyPr wrap="square">
            <a:spAutoFit/>
          </a:bodyPr>
          <a:lstStyle/>
          <a:p>
            <a:r>
              <a:rPr kumimoji="1" lang="ja-JP" altLang="en-US" b="1" u="sng">
                <a:latin typeface="BIZ UDPゴシック" panose="020B0400000000000000" pitchFamily="50" charset="-128"/>
                <a:ea typeface="BIZ UDPゴシック" panose="020B0400000000000000" pitchFamily="50" charset="-128"/>
              </a:rPr>
              <a:t>② 埼玉県横瀬町「横瀬町官民連携プラットフォーム（通称：よこらぼ）」</a:t>
            </a:r>
            <a:endParaRPr kumimoji="1" lang="en-US" altLang="ja-JP" b="1" u="sng">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4407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B3D6-688B-289D-2EF3-3EC9707BEC7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6EF41E3-7A97-3DE5-DDB7-A7EA7F93D9F8}"/>
              </a:ext>
            </a:extLst>
          </p:cNvPr>
          <p:cNvSpPr>
            <a:spLocks noGrp="1"/>
          </p:cNvSpPr>
          <p:nvPr>
            <p:ph type="sldNum" sz="quarter" idx="12"/>
          </p:nvPr>
        </p:nvSpPr>
        <p:spPr>
          <a:xfrm>
            <a:off x="6066059" y="6338933"/>
            <a:ext cx="2057400" cy="365125"/>
          </a:xfrm>
        </p:spPr>
        <p:txBody>
          <a:bodyPr/>
          <a:lstStyle/>
          <a:p>
            <a:fld id="{7E3F9684-CD3D-4898-B204-F8304A97F24A}" type="slidenum">
              <a:rPr kumimoji="1" lang="ja-JP" altLang="en-US" smtClean="0"/>
              <a:t>5</a:t>
            </a:fld>
            <a:endParaRPr kumimoji="1" lang="ja-JP" altLang="en-US"/>
          </a:p>
        </p:txBody>
      </p:sp>
      <p:sp>
        <p:nvSpPr>
          <p:cNvPr id="29" name="テキスト ボックス 28">
            <a:extLst>
              <a:ext uri="{FF2B5EF4-FFF2-40B4-BE49-F238E27FC236}">
                <a16:creationId xmlns:a16="http://schemas.microsoft.com/office/drawing/2014/main" id="{B369938A-13F6-5082-EF40-1B822657B9E1}"/>
              </a:ext>
            </a:extLst>
          </p:cNvPr>
          <p:cNvSpPr txBox="1"/>
          <p:nvPr/>
        </p:nvSpPr>
        <p:spPr>
          <a:xfrm>
            <a:off x="226423" y="386101"/>
            <a:ext cx="4284236" cy="461665"/>
          </a:xfrm>
          <a:prstGeom prst="rect">
            <a:avLst/>
          </a:prstGeom>
          <a:noFill/>
          <a:ln>
            <a:noFill/>
          </a:ln>
        </p:spPr>
        <p:txBody>
          <a:bodyPr wrap="square">
            <a:spAutoFit/>
          </a:bodyPr>
          <a:lstStyle/>
          <a:p>
            <a:pPr marL="171450" indent="-171450" defTabSz="844083" fontAlgn="ctr">
              <a:lnSpc>
                <a:spcPct val="150000"/>
              </a:lnSpc>
              <a:buFont typeface="Wingdings" panose="05000000000000000000" pitchFamily="2" charset="2"/>
              <a:buChar char="l"/>
              <a:defRPr/>
            </a:pPr>
            <a:r>
              <a:rPr kumimoji="1" lang="ja-JP" altLang="en-US" sz="1600" b="1" u="sng">
                <a:solidFill>
                  <a:srgbClr val="000000"/>
                </a:solidFill>
                <a:latin typeface="BIZ UDPゴシック" panose="020B0400000000000000" pitchFamily="50" charset="-128"/>
                <a:ea typeface="BIZ UDPゴシック" panose="020B0400000000000000" pitchFamily="50" charset="-128"/>
              </a:rPr>
              <a:t> 公民連携はどのように進化してきたか？　</a:t>
            </a:r>
            <a:endParaRPr kumimoji="1"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379070C-51FA-C3EE-99F7-CFB4FAD3D2FE}"/>
              </a:ext>
            </a:extLst>
          </p:cNvPr>
          <p:cNvSpPr txBox="1"/>
          <p:nvPr/>
        </p:nvSpPr>
        <p:spPr>
          <a:xfrm>
            <a:off x="226423" y="847766"/>
            <a:ext cx="4134396" cy="2582951"/>
          </a:xfrm>
          <a:prstGeom prst="rect">
            <a:avLst/>
          </a:prstGeom>
          <a:noFill/>
        </p:spPr>
        <p:txBody>
          <a:bodyPr wrap="square">
            <a:spAutoFit/>
          </a:bodyPr>
          <a:lstStyle/>
          <a:p>
            <a:pPr>
              <a:lnSpc>
                <a:spcPct val="150000"/>
              </a:lnSpc>
            </a:pPr>
            <a:r>
              <a:rPr lang="en-US" altLang="ja-JP" sz="1400" b="1" dirty="0">
                <a:latin typeface="BIZ UDPゴシック" panose="020B0400000000000000" pitchFamily="50" charset="-128"/>
                <a:ea typeface="BIZ UDPゴシック" panose="020B0400000000000000" pitchFamily="50" charset="-128"/>
              </a:rPr>
              <a:t>(1)PFI</a:t>
            </a:r>
            <a:r>
              <a:rPr lang="ja-JP" altLang="en-US" sz="1400" b="1" dirty="0">
                <a:latin typeface="BIZ UDPゴシック" panose="020B0400000000000000" pitchFamily="50" charset="-128"/>
                <a:ea typeface="BIZ UDPゴシック" panose="020B0400000000000000" pitchFamily="50" charset="-128"/>
              </a:rPr>
              <a:t>法施行による公民連携の広がり</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1999</a:t>
            </a:r>
            <a:r>
              <a:rPr lang="ja-JP" altLang="en-US" sz="1400" dirty="0">
                <a:latin typeface="BIZ UDPゴシック" panose="020B0400000000000000" pitchFamily="50" charset="-128"/>
                <a:ea typeface="BIZ UDPゴシック" panose="020B0400000000000000" pitchFamily="50" charset="-128"/>
              </a:rPr>
              <a:t>年の</a:t>
            </a:r>
            <a:r>
              <a:rPr lang="en-US" altLang="ja-JP" sz="1400" dirty="0">
                <a:latin typeface="BIZ UDPゴシック" panose="020B0400000000000000" pitchFamily="50" charset="-128"/>
                <a:ea typeface="BIZ UDPゴシック" panose="020B0400000000000000" pitchFamily="50" charset="-128"/>
              </a:rPr>
              <a:t>PFI</a:t>
            </a:r>
            <a:r>
              <a:rPr lang="ja-JP" altLang="en-US" sz="1400" dirty="0">
                <a:latin typeface="BIZ UDPゴシック" panose="020B0400000000000000" pitchFamily="50" charset="-128"/>
                <a:ea typeface="BIZ UDPゴシック" panose="020B0400000000000000" pitchFamily="50" charset="-128"/>
              </a:rPr>
              <a:t>法（民間資金等の活用による公共施設等の整備等の促進に関する法律）の施行により、</a:t>
            </a:r>
            <a:r>
              <a:rPr lang="ja-JP" altLang="en-US" sz="1400" b="1" u="sng" dirty="0">
                <a:latin typeface="BIZ UDPゴシック" panose="020B0400000000000000" pitchFamily="50" charset="-128"/>
                <a:ea typeface="BIZ UDPゴシック" panose="020B0400000000000000" pitchFamily="50" charset="-128"/>
              </a:rPr>
              <a:t>公民連携による公共施設の建設や運営</a:t>
            </a:r>
            <a:r>
              <a:rPr lang="ja-JP" altLang="en-US" sz="1400" dirty="0">
                <a:latin typeface="BIZ UDPゴシック" panose="020B0400000000000000" pitchFamily="50" charset="-128"/>
                <a:ea typeface="BIZ UDPゴシック" panose="020B0400000000000000" pitchFamily="50" charset="-128"/>
              </a:rPr>
              <a:t>が始まりました。</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その後、ハードを中心として</a:t>
            </a:r>
            <a:r>
              <a:rPr lang="ja-JP" altLang="en-US" sz="1400" b="1" u="sng" dirty="0">
                <a:latin typeface="BIZ UDPゴシック" panose="020B0400000000000000" pitchFamily="50" charset="-128"/>
                <a:ea typeface="BIZ UDPゴシック" panose="020B0400000000000000" pitchFamily="50" charset="-128"/>
              </a:rPr>
              <a:t>公民連携は様々な分野に広がりました。</a:t>
            </a:r>
            <a:r>
              <a:rPr lang="ja-JP" altLang="en-US" sz="1400" dirty="0">
                <a:latin typeface="BIZ UDPゴシック" panose="020B0400000000000000" pitchFamily="50" charset="-128"/>
                <a:ea typeface="BIZ UDPゴシック" panose="020B0400000000000000" pitchFamily="50" charset="-128"/>
              </a:rPr>
              <a:t>また、運営を中心とした</a:t>
            </a:r>
            <a:r>
              <a:rPr lang="en-US" altLang="ja-JP" sz="1400" dirty="0">
                <a:latin typeface="BIZ UDPゴシック" panose="020B0400000000000000" pitchFamily="50" charset="-128"/>
                <a:ea typeface="BIZ UDPゴシック" panose="020B0400000000000000" pitchFamily="50" charset="-128"/>
              </a:rPr>
              <a:t>PFI</a:t>
            </a:r>
            <a:r>
              <a:rPr lang="ja-JP" altLang="en-US" sz="1400" dirty="0">
                <a:latin typeface="BIZ UDPゴシック" panose="020B0400000000000000" pitchFamily="50" charset="-128"/>
                <a:ea typeface="BIZ UDPゴシック" panose="020B0400000000000000" pitchFamily="50" charset="-128"/>
              </a:rPr>
              <a:t>やコンセッション方式の</a:t>
            </a:r>
            <a:r>
              <a:rPr lang="en-US" altLang="ja-JP" sz="1400" dirty="0">
                <a:latin typeface="BIZ UDPゴシック" panose="020B0400000000000000" pitchFamily="50" charset="-128"/>
                <a:ea typeface="BIZ UDPゴシック" panose="020B0400000000000000" pitchFamily="50" charset="-128"/>
              </a:rPr>
              <a:t>PFI</a:t>
            </a:r>
            <a:r>
              <a:rPr lang="ja-JP" altLang="en-US" sz="1400" dirty="0">
                <a:latin typeface="BIZ UDPゴシック" panose="020B0400000000000000" pitchFamily="50" charset="-128"/>
                <a:ea typeface="BIZ UDPゴシック" panose="020B0400000000000000" pitchFamily="50" charset="-128"/>
              </a:rPr>
              <a:t>などに発展しています。</a:t>
            </a:r>
            <a:endParaRPr lang="en-US" altLang="ja-JP" sz="14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5B2EE7A-E75F-0BF6-5410-DAC8D3AC0D22}"/>
              </a:ext>
            </a:extLst>
          </p:cNvPr>
          <p:cNvSpPr txBox="1"/>
          <p:nvPr/>
        </p:nvSpPr>
        <p:spPr>
          <a:xfrm>
            <a:off x="4558939" y="847766"/>
            <a:ext cx="4081061" cy="2326471"/>
          </a:xfrm>
          <a:prstGeom prst="rect">
            <a:avLst/>
          </a:prstGeom>
          <a:noFill/>
        </p:spPr>
        <p:txBody>
          <a:bodyPr wrap="square">
            <a:spAutoFit/>
          </a:bodyPr>
          <a:lstStyle/>
          <a:p>
            <a:pPr>
              <a:lnSpc>
                <a:spcPct val="150000"/>
              </a:lnSpc>
            </a:pP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ハードからソフトへの公民連携の広がり</a:t>
            </a:r>
            <a:endParaRPr lang="en-US" altLang="ja-JP" sz="1400" b="1" dirty="0">
              <a:latin typeface="BIZ UDPゴシック" panose="020B0400000000000000" pitchFamily="50" charset="-128"/>
              <a:ea typeface="BIZ UDPゴシック" panose="020B0400000000000000" pitchFamily="50" charset="-128"/>
            </a:endParaRPr>
          </a:p>
          <a:p>
            <a:pPr marL="360363"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当初はハード中心でしたが、</a:t>
            </a:r>
            <a:r>
              <a:rPr lang="ja-JP" altLang="en-US" sz="1400" b="1" u="sng" dirty="0">
                <a:latin typeface="BIZ UDPゴシック" panose="020B0400000000000000" pitchFamily="50" charset="-128"/>
                <a:ea typeface="BIZ UDPゴシック" panose="020B0400000000000000" pitchFamily="50" charset="-128"/>
              </a:rPr>
              <a:t>地域課題に対するアプローチが多様化し、健康、福祉、観光、教育、環境など様々なソフト分野で公民連携の手法が活用</a:t>
            </a:r>
            <a:r>
              <a:rPr lang="ja-JP" altLang="en-US" sz="1400" dirty="0">
                <a:latin typeface="BIZ UDPゴシック" panose="020B0400000000000000" pitchFamily="50" charset="-128"/>
                <a:ea typeface="BIZ UDPゴシック" panose="020B0400000000000000" pitchFamily="50" charset="-128"/>
              </a:rPr>
              <a:t>されるようになりました。</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新たな社会的課題に対応するため、</a:t>
            </a:r>
            <a:r>
              <a:rPr lang="ja-JP" altLang="en-US" sz="1400" b="1" u="sng" dirty="0">
                <a:latin typeface="BIZ UDPゴシック" panose="020B0400000000000000" pitchFamily="50" charset="-128"/>
                <a:ea typeface="BIZ UDPゴシック" panose="020B0400000000000000" pitchFamily="50" charset="-128"/>
              </a:rPr>
              <a:t>既存手法にとどまらない新しい官民パートナーシップが模索</a:t>
            </a:r>
            <a:r>
              <a:rPr lang="ja-JP" altLang="en-US" sz="1400" dirty="0">
                <a:latin typeface="BIZ UDPゴシック" panose="020B0400000000000000" pitchFamily="50" charset="-128"/>
                <a:ea typeface="BIZ UDPゴシック" panose="020B0400000000000000" pitchFamily="50" charset="-128"/>
              </a:rPr>
              <a:t>されています。</a:t>
            </a:r>
          </a:p>
        </p:txBody>
      </p:sp>
      <p:sp>
        <p:nvSpPr>
          <p:cNvPr id="3" name="テキスト ボックス 2">
            <a:extLst>
              <a:ext uri="{FF2B5EF4-FFF2-40B4-BE49-F238E27FC236}">
                <a16:creationId xmlns:a16="http://schemas.microsoft.com/office/drawing/2014/main" id="{FF98F7A9-CE13-DC59-307F-03D11EA0D7FE}"/>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２．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とは何か</a:t>
            </a:r>
            <a:endParaRPr kumimoji="1" lang="en-US" altLang="ja-JP" sz="20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03963AA-69A8-9704-EEAB-5D36E34EBC0F}"/>
              </a:ext>
            </a:extLst>
          </p:cNvPr>
          <p:cNvSpPr txBox="1"/>
          <p:nvPr/>
        </p:nvSpPr>
        <p:spPr>
          <a:xfrm>
            <a:off x="534067" y="5805278"/>
            <a:ext cx="8105933" cy="784830"/>
          </a:xfrm>
          <a:prstGeom prst="rect">
            <a:avLst/>
          </a:prstGeom>
          <a:noFill/>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PFI(private Finance Initiative)</a:t>
            </a:r>
            <a:r>
              <a:rPr lang="ja-JP" altLang="en-US" sz="900" dirty="0">
                <a:latin typeface="BIZ UDPゴシック" panose="020B0400000000000000" pitchFamily="50" charset="-128"/>
                <a:ea typeface="BIZ UDPゴシック" panose="020B0400000000000000" pitchFamily="50" charset="-128"/>
              </a:rPr>
              <a:t>：民間の資金とノウハウを活用し、公共施設などの建設や維持管理を行う公民連携の手法</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2</a:t>
            </a:r>
            <a:r>
              <a:rPr lang="ja-JP" altLang="en-US" sz="900" dirty="0">
                <a:latin typeface="BIZ UDPゴシック" panose="020B0400000000000000" pitchFamily="50" charset="-128"/>
                <a:ea typeface="BIZ UDPゴシック" panose="020B0400000000000000" pitchFamily="50" charset="-128"/>
              </a:rPr>
              <a:t>）コンセッション（公共施設など運営事業）：施設の所有権を公共が有したまま、施設の運営権を民間事業者に設定する公民連携の方式</a:t>
            </a:r>
            <a:endParaRPr lang="en-US" altLang="ja-JP" sz="900" dirty="0">
              <a:latin typeface="BIZ UDPゴシック" panose="020B0400000000000000" pitchFamily="50" charset="-128"/>
              <a:ea typeface="BIZ UDPゴシック" panose="020B0400000000000000" pitchFamily="50" charset="-128"/>
            </a:endParaRPr>
          </a:p>
          <a:p>
            <a:pPr marL="1885950" indent="-1885950"/>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PFS(</a:t>
            </a:r>
            <a:r>
              <a:rPr lang="ja-JP" altLang="en-US" sz="900" dirty="0">
                <a:latin typeface="BIZ UDPゴシック" panose="020B0400000000000000" pitchFamily="50" charset="-128"/>
                <a:ea typeface="BIZ UDPゴシック" panose="020B0400000000000000" pitchFamily="50" charset="-128"/>
              </a:rPr>
              <a:t>Ｐａｙ Ｆｏｒ Ｓｕｃｃｅｓｓ</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：公共が解決すべき行政課題に対応した成果指標を設定し、支払額を当該成果指標値の改善状況に連動させる公民連携の方式</a:t>
            </a:r>
            <a:endParaRPr lang="en-US" altLang="ja-JP" sz="900" dirty="0">
              <a:latin typeface="BIZ UDPゴシック" panose="020B0400000000000000" pitchFamily="50" charset="-128"/>
              <a:ea typeface="BIZ UDPゴシック" panose="020B0400000000000000" pitchFamily="50" charset="-128"/>
            </a:endParaRPr>
          </a:p>
          <a:p>
            <a:pPr marL="1885950" indent="-1885950"/>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4</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SIB(</a:t>
            </a:r>
            <a:r>
              <a:rPr lang="ja-JP" altLang="en-US" sz="900" dirty="0">
                <a:latin typeface="BIZ UDPゴシック" panose="020B0400000000000000" pitchFamily="50" charset="-128"/>
                <a:ea typeface="BIZ UDPゴシック" panose="020B0400000000000000" pitchFamily="50" charset="-128"/>
              </a:rPr>
              <a:t>Ｓｏｃｉａｌ Ｉｍｐａｃｔ Ｂｏｎｄ</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 PFS</a:t>
            </a:r>
            <a:r>
              <a:rPr lang="ja-JP" altLang="en-US" sz="900" dirty="0">
                <a:latin typeface="BIZ UDPゴシック" panose="020B0400000000000000" pitchFamily="50" charset="-128"/>
                <a:ea typeface="BIZ UDPゴシック" panose="020B0400000000000000" pitchFamily="50" charset="-128"/>
              </a:rPr>
              <a:t>の類型の一つで、民間が事業にかかる資金調達を金融機関などから行い、その資金の償還について成果指標値における改善状況に連動した公共の支払などを原資として行われる手法</a:t>
            </a:r>
          </a:p>
        </p:txBody>
      </p:sp>
      <p:pic>
        <p:nvPicPr>
          <p:cNvPr id="37" name="図 36">
            <a:extLst>
              <a:ext uri="{FF2B5EF4-FFF2-40B4-BE49-F238E27FC236}">
                <a16:creationId xmlns:a16="http://schemas.microsoft.com/office/drawing/2014/main" id="{B167BD8C-A0EB-D969-406B-804773004C72}"/>
              </a:ext>
            </a:extLst>
          </p:cNvPr>
          <p:cNvPicPr>
            <a:picLocks noChangeAspect="1"/>
          </p:cNvPicPr>
          <p:nvPr/>
        </p:nvPicPr>
        <p:blipFill>
          <a:blip r:embed="rId3"/>
          <a:stretch>
            <a:fillRect/>
          </a:stretch>
        </p:blipFill>
        <p:spPr>
          <a:xfrm>
            <a:off x="1774763" y="3185375"/>
            <a:ext cx="5090474" cy="2510630"/>
          </a:xfrm>
          <a:prstGeom prst="rect">
            <a:avLst/>
          </a:prstGeom>
        </p:spPr>
      </p:pic>
    </p:spTree>
    <p:extLst>
      <p:ext uri="{BB962C8B-B14F-4D97-AF65-F5344CB8AC3E}">
        <p14:creationId xmlns:p14="http://schemas.microsoft.com/office/powerpoint/2010/main" val="445827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473A2-8693-5D24-7F60-4E3F02CD7272}"/>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09FED59D-3745-5CBD-4F8B-52AB8CA1CB46}"/>
              </a:ext>
            </a:extLst>
          </p:cNvPr>
          <p:cNvSpPr txBox="1"/>
          <p:nvPr/>
        </p:nvSpPr>
        <p:spPr>
          <a:xfrm>
            <a:off x="2746261" y="3165050"/>
            <a:ext cx="4348498" cy="2971454"/>
          </a:xfrm>
          <a:prstGeom prst="rect">
            <a:avLst/>
          </a:prstGeom>
          <a:noFill/>
        </p:spPr>
        <p:txBody>
          <a:bodyPr wrap="square">
            <a:spAutoFit/>
          </a:bodyPr>
          <a:lstStyle/>
          <a:p>
            <a:pPr>
              <a:lnSpc>
                <a:spcPts val="2000"/>
              </a:lnSpc>
              <a:spcBef>
                <a:spcPts val="600"/>
              </a:spcBef>
            </a:pPr>
            <a:r>
              <a:rPr lang="en-US" altLang="ja-JP" sz="1050" b="1">
                <a:latin typeface="BIZ UDPゴシック" panose="020B0400000000000000" pitchFamily="50" charset="-128"/>
                <a:ea typeface="BIZ UDPゴシック" panose="020B0400000000000000" pitchFamily="50" charset="-128"/>
              </a:rPr>
              <a:t>LIP</a:t>
            </a:r>
            <a:r>
              <a:rPr lang="ja-JP" altLang="en-US" sz="1050" b="1">
                <a:latin typeface="BIZ UDPゴシック" panose="020B0400000000000000" pitchFamily="50" charset="-128"/>
                <a:ea typeface="BIZ UDPゴシック" panose="020B0400000000000000" pitchFamily="50" charset="-128"/>
              </a:rPr>
              <a:t>（地域イノベーション連携）手引書</a:t>
            </a:r>
          </a:p>
          <a:p>
            <a:pPr>
              <a:lnSpc>
                <a:spcPts val="2000"/>
              </a:lnSpc>
              <a:spcBef>
                <a:spcPts val="600"/>
              </a:spcBef>
            </a:pPr>
            <a:r>
              <a:rPr lang="ja-JP" altLang="en-US" sz="1050" b="1">
                <a:latin typeface="BIZ UDPゴシック" panose="020B0400000000000000" pitchFamily="50" charset="-128"/>
                <a:ea typeface="BIZ UDPゴシック" panose="020B0400000000000000" pitchFamily="50" charset="-128"/>
              </a:rPr>
              <a:t>発行日　令和７年３月</a:t>
            </a:r>
          </a:p>
          <a:p>
            <a:pPr>
              <a:lnSpc>
                <a:spcPts val="2000"/>
              </a:lnSpc>
              <a:spcBef>
                <a:spcPts val="600"/>
              </a:spcBef>
            </a:pPr>
            <a:r>
              <a:rPr lang="ja-JP" altLang="en-US" sz="1050" b="1">
                <a:latin typeface="BIZ UDPゴシック" panose="020B0400000000000000" pitchFamily="50" charset="-128"/>
                <a:ea typeface="BIZ UDPゴシック" panose="020B0400000000000000" pitchFamily="50" charset="-128"/>
              </a:rPr>
              <a:t>発　行　一般財団法人地域総合整備財団＜ふるさと財団＞</a:t>
            </a:r>
          </a:p>
          <a:p>
            <a:pPr>
              <a:lnSpc>
                <a:spcPts val="2000"/>
              </a:lnSpc>
              <a:spcBef>
                <a:spcPts val="600"/>
              </a:spcBef>
            </a:pPr>
            <a:r>
              <a:rPr lang="ja-JP" altLang="en-US" sz="1050" b="1">
                <a:latin typeface="BIZ UDPゴシック" panose="020B0400000000000000" pitchFamily="50" charset="-128"/>
                <a:ea typeface="BIZ UDPゴシック" panose="020B0400000000000000" pitchFamily="50" charset="-128"/>
              </a:rPr>
              <a:t>共創振興部公民連携課</a:t>
            </a:r>
          </a:p>
          <a:p>
            <a:pPr>
              <a:lnSpc>
                <a:spcPts val="2000"/>
              </a:lnSpc>
              <a:spcBef>
                <a:spcPts val="600"/>
              </a:spcBef>
            </a:pPr>
            <a:r>
              <a:rPr lang="ja-JP" altLang="en-US" sz="1050" b="1">
                <a:latin typeface="BIZ UDPゴシック" panose="020B0400000000000000" pitchFamily="50" charset="-128"/>
                <a:ea typeface="BIZ UDPゴシック" panose="020B0400000000000000" pitchFamily="50" charset="-128"/>
              </a:rPr>
              <a:t>〒</a:t>
            </a:r>
            <a:r>
              <a:rPr lang="en-US" altLang="ja-JP" sz="1050" b="1">
                <a:latin typeface="BIZ UDPゴシック" panose="020B0400000000000000" pitchFamily="50" charset="-128"/>
                <a:ea typeface="BIZ UDPゴシック" panose="020B0400000000000000" pitchFamily="50" charset="-128"/>
              </a:rPr>
              <a:t>102-0083</a:t>
            </a:r>
          </a:p>
          <a:p>
            <a:pPr>
              <a:lnSpc>
                <a:spcPts val="2000"/>
              </a:lnSpc>
              <a:spcBef>
                <a:spcPts val="600"/>
              </a:spcBef>
            </a:pPr>
            <a:r>
              <a:rPr lang="ja-JP" altLang="en-US" sz="1050" b="1">
                <a:latin typeface="BIZ UDPゴシック" panose="020B0400000000000000" pitchFamily="50" charset="-128"/>
                <a:ea typeface="BIZ UDPゴシック" panose="020B0400000000000000" pitchFamily="50" charset="-128"/>
              </a:rPr>
              <a:t>東京都千代田区麹町</a:t>
            </a:r>
            <a:r>
              <a:rPr lang="en-US" altLang="ja-JP" sz="1050" b="1">
                <a:latin typeface="BIZ UDPゴシック" panose="020B0400000000000000" pitchFamily="50" charset="-128"/>
                <a:ea typeface="BIZ UDPゴシック" panose="020B0400000000000000" pitchFamily="50" charset="-128"/>
              </a:rPr>
              <a:t>4-8-1 </a:t>
            </a:r>
            <a:r>
              <a:rPr lang="ja-JP" altLang="en-US" sz="1050" b="1">
                <a:latin typeface="BIZ UDPゴシック" panose="020B0400000000000000" pitchFamily="50" charset="-128"/>
                <a:ea typeface="BIZ UDPゴシック" panose="020B0400000000000000" pitchFamily="50" charset="-128"/>
              </a:rPr>
              <a:t>麹町クリスタルシティ東館</a:t>
            </a:r>
            <a:r>
              <a:rPr lang="en-US" altLang="ja-JP" sz="1050" b="1">
                <a:latin typeface="BIZ UDPゴシック" panose="020B0400000000000000" pitchFamily="50" charset="-128"/>
                <a:ea typeface="BIZ UDPゴシック" panose="020B0400000000000000" pitchFamily="50" charset="-128"/>
              </a:rPr>
              <a:t>12</a:t>
            </a:r>
            <a:r>
              <a:rPr lang="ja-JP" altLang="en-US" sz="1050" b="1">
                <a:latin typeface="BIZ UDPゴシック" panose="020B0400000000000000" pitchFamily="50" charset="-128"/>
                <a:ea typeface="BIZ UDPゴシック" panose="020B0400000000000000" pitchFamily="50" charset="-128"/>
              </a:rPr>
              <a:t>階</a:t>
            </a:r>
          </a:p>
          <a:p>
            <a:pPr>
              <a:lnSpc>
                <a:spcPts val="2000"/>
              </a:lnSpc>
              <a:spcBef>
                <a:spcPts val="600"/>
              </a:spcBef>
            </a:pPr>
            <a:r>
              <a:rPr lang="ja-JP" altLang="en-US" sz="1050" b="1">
                <a:latin typeface="BIZ UDPゴシック" panose="020B0400000000000000" pitchFamily="50" charset="-128"/>
                <a:ea typeface="BIZ UDPゴシック" panose="020B0400000000000000" pitchFamily="50" charset="-128"/>
              </a:rPr>
              <a:t>電話　</a:t>
            </a:r>
            <a:r>
              <a:rPr lang="en-US" altLang="ja-JP" sz="1050" b="1">
                <a:latin typeface="BIZ UDPゴシック" panose="020B0400000000000000" pitchFamily="50" charset="-128"/>
                <a:ea typeface="BIZ UDPゴシック" panose="020B0400000000000000" pitchFamily="50" charset="-128"/>
              </a:rPr>
              <a:t>03-3263-5758</a:t>
            </a:r>
          </a:p>
          <a:p>
            <a:pPr>
              <a:lnSpc>
                <a:spcPts val="2000"/>
              </a:lnSpc>
              <a:spcBef>
                <a:spcPts val="600"/>
              </a:spcBef>
            </a:pPr>
            <a:r>
              <a:rPr lang="en-US" altLang="ja-JP" sz="1050" b="1">
                <a:latin typeface="BIZ UDPゴシック" panose="020B0400000000000000" pitchFamily="50" charset="-128"/>
                <a:ea typeface="BIZ UDPゴシック" panose="020B0400000000000000" pitchFamily="50" charset="-128"/>
              </a:rPr>
              <a:t>URL</a:t>
            </a:r>
            <a:r>
              <a:rPr lang="ja-JP" altLang="en-US" sz="1050" b="1">
                <a:latin typeface="BIZ UDPゴシック" panose="020B0400000000000000" pitchFamily="50" charset="-128"/>
                <a:ea typeface="BIZ UDPゴシック" panose="020B0400000000000000" pitchFamily="50" charset="-128"/>
              </a:rPr>
              <a:t>　</a:t>
            </a:r>
            <a:r>
              <a:rPr lang="en-US" altLang="ja-JP" sz="1050" b="1">
                <a:latin typeface="BIZ UDPゴシック" panose="020B0400000000000000" pitchFamily="50" charset="-128"/>
                <a:ea typeface="BIZ UDPゴシック" panose="020B0400000000000000" pitchFamily="50" charset="-128"/>
              </a:rPr>
              <a:t>https://www.furusato-zaidan.or.jp/</a:t>
            </a:r>
          </a:p>
          <a:p>
            <a:pPr>
              <a:lnSpc>
                <a:spcPts val="2000"/>
              </a:lnSpc>
              <a:spcBef>
                <a:spcPts val="600"/>
              </a:spcBef>
            </a:pPr>
            <a:r>
              <a:rPr lang="en-US" altLang="ja-JP" sz="1050" b="1">
                <a:latin typeface="BIZ UDPゴシック" panose="020B0400000000000000" pitchFamily="50" charset="-128"/>
                <a:ea typeface="BIZ UDPゴシック" panose="020B0400000000000000" pitchFamily="50" charset="-128"/>
              </a:rPr>
              <a:t>https://www.furusato-ppp.jp/</a:t>
            </a:r>
          </a:p>
        </p:txBody>
      </p:sp>
      <p:cxnSp>
        <p:nvCxnSpPr>
          <p:cNvPr id="20" name="直線コネクタ 19">
            <a:extLst>
              <a:ext uri="{FF2B5EF4-FFF2-40B4-BE49-F238E27FC236}">
                <a16:creationId xmlns:a16="http://schemas.microsoft.com/office/drawing/2014/main" id="{1E58916D-BCF8-E8A4-8355-1CC1CC81D4C2}"/>
              </a:ext>
            </a:extLst>
          </p:cNvPr>
          <p:cNvCxnSpPr>
            <a:cxnSpLocks noChangeShapeType="1"/>
          </p:cNvCxnSpPr>
          <p:nvPr/>
        </p:nvCxnSpPr>
        <p:spPr bwMode="auto">
          <a:xfrm>
            <a:off x="2506005" y="6257225"/>
            <a:ext cx="43199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直線コネクタ 20">
            <a:extLst>
              <a:ext uri="{FF2B5EF4-FFF2-40B4-BE49-F238E27FC236}">
                <a16:creationId xmlns:a16="http://schemas.microsoft.com/office/drawing/2014/main" id="{9BEBBB2E-B847-9A84-5A2B-CB3D3F3E8123}"/>
              </a:ext>
            </a:extLst>
          </p:cNvPr>
          <p:cNvCxnSpPr>
            <a:cxnSpLocks noChangeShapeType="1"/>
          </p:cNvCxnSpPr>
          <p:nvPr/>
        </p:nvCxnSpPr>
        <p:spPr bwMode="auto">
          <a:xfrm>
            <a:off x="2506005" y="3134597"/>
            <a:ext cx="43199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8437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8EB6-88D0-C0E8-574F-F87CFC5156C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10030B-5FE7-4A91-13E8-627D91C53E38}"/>
              </a:ext>
            </a:extLst>
          </p:cNvPr>
          <p:cNvSpPr>
            <a:spLocks noGrp="1"/>
          </p:cNvSpPr>
          <p:nvPr>
            <p:ph type="sldNum" sz="quarter" idx="12"/>
          </p:nvPr>
        </p:nvSpPr>
        <p:spPr>
          <a:xfrm>
            <a:off x="6066059" y="6338933"/>
            <a:ext cx="2057400" cy="365125"/>
          </a:xfrm>
        </p:spPr>
        <p:txBody>
          <a:bodyPr/>
          <a:lstStyle/>
          <a:p>
            <a:fld id="{7E3F9684-CD3D-4898-B204-F8304A97F24A}"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9B618FD0-973D-14F2-F0C8-9610F573F521}"/>
              </a:ext>
            </a:extLst>
          </p:cNvPr>
          <p:cNvSpPr txBox="1"/>
          <p:nvPr/>
        </p:nvSpPr>
        <p:spPr>
          <a:xfrm>
            <a:off x="340736" y="1178137"/>
            <a:ext cx="8377645" cy="1653209"/>
          </a:xfrm>
          <a:prstGeom prst="rect">
            <a:avLst/>
          </a:prstGeom>
          <a:noFill/>
        </p:spPr>
        <p:txBody>
          <a:bodyPr wrap="square">
            <a:spAutoFit/>
          </a:bodyPr>
          <a:lstStyle/>
          <a:p>
            <a:pPr marL="360363" indent="-2857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「地域イノベーション連携（Local Innovation Partnership：以下、LIP）」とは、当財団が、現状では定義されていない新たな公民連携の仕組み・取組みについて設定した造語であり、一般に普及しているワードではありません。</a:t>
            </a:r>
            <a:endParaRPr lang="en-US" altLang="ja-JP" sz="1400" dirty="0">
              <a:latin typeface="BIZ UDPゴシック" panose="020B0400000000000000" pitchFamily="50" charset="-128"/>
              <a:ea typeface="BIZ UDPゴシック" panose="020B0400000000000000" pitchFamily="50" charset="-128"/>
            </a:endParaRPr>
          </a:p>
          <a:p>
            <a:pPr marL="360363" indent="-285750">
              <a:lnSpc>
                <a:spcPct val="150000"/>
              </a:lnSpc>
              <a:buFont typeface="Arial" panose="020B0604020202020204" pitchFamily="34" charset="0"/>
              <a:buChar char="•"/>
            </a:pPr>
            <a:r>
              <a:rPr lang="en-US" altLang="ja-JP" sz="1400" b="1" u="sng" dirty="0">
                <a:latin typeface="BIZ UDPゴシック" panose="020B0400000000000000" pitchFamily="50" charset="-128"/>
                <a:ea typeface="BIZ UDPゴシック" panose="020B0400000000000000" pitchFamily="50" charset="-128"/>
              </a:rPr>
              <a:t>LIP</a:t>
            </a:r>
            <a:r>
              <a:rPr lang="ja-JP" altLang="en-US" sz="1400" b="1" u="sng" dirty="0">
                <a:latin typeface="BIZ UDPゴシック" panose="020B0400000000000000" pitchFamily="50" charset="-128"/>
                <a:ea typeface="BIZ UDPゴシック" panose="020B0400000000000000" pitchFamily="50" charset="-128"/>
              </a:rPr>
              <a:t>とは、地域イノベーション実現のため、自治体が地域の課題を把握し、公民連携でサービスやプロダクトなどを開発・実証・事業化する仕組み及び一連の取組み。</a:t>
            </a:r>
            <a:endParaRPr lang="en-US" altLang="ja-JP" sz="1400" b="1" u="sng"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9AC6825-2DAB-7522-0A84-DE988907E59E}"/>
              </a:ext>
            </a:extLst>
          </p:cNvPr>
          <p:cNvSpPr txBox="1"/>
          <p:nvPr/>
        </p:nvSpPr>
        <p:spPr>
          <a:xfrm>
            <a:off x="340736" y="3055296"/>
            <a:ext cx="8299264" cy="36054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これを整理すると、以下の①から③を満たす取組みといえます。</a:t>
            </a:r>
            <a:endParaRPr lang="en-US" altLang="ja-JP" sz="140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C412AA2-05BB-9F9D-1B12-0DB893989142}"/>
              </a:ext>
            </a:extLst>
          </p:cNvPr>
          <p:cNvSpPr txBox="1"/>
          <p:nvPr/>
        </p:nvSpPr>
        <p:spPr>
          <a:xfrm>
            <a:off x="340736" y="859063"/>
            <a:ext cx="7973236" cy="307777"/>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ct val="0"/>
              </a:spcAft>
              <a:buClrTx/>
              <a:buSzTx/>
              <a:tabLst/>
              <a:defRPr/>
            </a:pP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地域イノベーション連携（Local Innovation Partnership：LIP）</a:t>
            </a:r>
            <a:r>
              <a:rPr kumimoji="1" lang="ja-JP" altLang="en-US" sz="1400" b="1" dirty="0">
                <a:solidFill>
                  <a:srgbClr val="000000"/>
                </a:solidFill>
                <a:latin typeface="BIZ UDPゴシック" panose="020B0400000000000000" pitchFamily="50" charset="-128"/>
                <a:ea typeface="BIZ UDPゴシック" panose="020B0400000000000000" pitchFamily="50" charset="-128"/>
              </a:rPr>
              <a:t>の定義</a:t>
            </a:r>
            <a:endParaRPr kumimoji="1" lang="en-US" altLang="ja-JP" sz="1400" b="1" i="0" strike="noStrike" kern="1200" cap="none" spc="0" normalizeH="0" baseline="0" noProof="0" dirty="0">
              <a:ln>
                <a:noFill/>
              </a:ln>
              <a:solidFill>
                <a:srgbClr val="262626"/>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DBF28BC-F3C3-787E-8DBD-C6EDCEE26B91}"/>
              </a:ext>
            </a:extLst>
          </p:cNvPr>
          <p:cNvSpPr txBox="1"/>
          <p:nvPr/>
        </p:nvSpPr>
        <p:spPr>
          <a:xfrm>
            <a:off x="586817" y="3489155"/>
            <a:ext cx="7970365" cy="1653209"/>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marL="442913" indent="-342900">
              <a:lnSpc>
                <a:spcPct val="150000"/>
              </a:lnSpc>
              <a:buFont typeface="+mj-ea"/>
              <a:buAutoNum type="circleNumDbPlain"/>
            </a:pPr>
            <a:r>
              <a:rPr lang="ja-JP" altLang="en-US" sz="1400" dirty="0">
                <a:latin typeface="BIZ UDPゴシック" panose="020B0400000000000000" pitchFamily="50" charset="-128"/>
                <a:ea typeface="BIZ UDPゴシック" panose="020B0400000000000000" pitchFamily="50" charset="-128"/>
              </a:rPr>
              <a:t>新しいテクノロジーを活用し、地域の課題を解決するために実施する取組み。</a:t>
            </a:r>
            <a:endParaRPr lang="en-US" altLang="ja-JP" sz="1400" dirty="0">
              <a:latin typeface="BIZ UDPゴシック" panose="020B0400000000000000" pitchFamily="50" charset="-128"/>
              <a:ea typeface="BIZ UDPゴシック" panose="020B0400000000000000" pitchFamily="50" charset="-128"/>
            </a:endParaRPr>
          </a:p>
          <a:p>
            <a:pPr marL="442913" indent="-342900">
              <a:lnSpc>
                <a:spcPct val="150000"/>
              </a:lnSpc>
              <a:buFont typeface="+mj-ea"/>
              <a:buAutoNum type="circleNumDbPlain"/>
            </a:pPr>
            <a:r>
              <a:rPr lang="ja-JP" altLang="en-US" sz="1400" dirty="0">
                <a:latin typeface="BIZ UDPゴシック" panose="020B0400000000000000" pitchFamily="50" charset="-128"/>
                <a:ea typeface="BIZ UDPゴシック" panose="020B0400000000000000" pitchFamily="50" charset="-128"/>
              </a:rPr>
              <a:t>公共（自治体）が民間事業者との公民連携による開発・実証・事業化に向けた仕組みを構築する取組み。</a:t>
            </a:r>
            <a:endParaRPr lang="en-US" altLang="ja-JP" sz="1400" dirty="0">
              <a:latin typeface="BIZ UDPゴシック" panose="020B0400000000000000" pitchFamily="50" charset="-128"/>
              <a:ea typeface="BIZ UDPゴシック" panose="020B0400000000000000" pitchFamily="50" charset="-128"/>
            </a:endParaRPr>
          </a:p>
          <a:p>
            <a:pPr marL="442913" indent="-342900">
              <a:lnSpc>
                <a:spcPct val="150000"/>
              </a:lnSpc>
              <a:buFont typeface="+mj-ea"/>
              <a:buAutoNum type="circleNumDbPlain"/>
            </a:pPr>
            <a:r>
              <a:rPr lang="ja-JP" altLang="en-US" sz="1400" dirty="0">
                <a:latin typeface="BIZ UDPゴシック" panose="020B0400000000000000" pitchFamily="50" charset="-128"/>
                <a:ea typeface="BIZ UDPゴシック" panose="020B0400000000000000" pitchFamily="50" charset="-128"/>
              </a:rPr>
              <a:t>公共（自治体）と連携した民間事業者が課題解決のためのサービスやプロダクトなどを創出する取組み。</a:t>
            </a:r>
          </a:p>
        </p:txBody>
      </p:sp>
      <p:sp>
        <p:nvSpPr>
          <p:cNvPr id="7" name="テキスト ボックス 6">
            <a:extLst>
              <a:ext uri="{FF2B5EF4-FFF2-40B4-BE49-F238E27FC236}">
                <a16:creationId xmlns:a16="http://schemas.microsoft.com/office/drawing/2014/main" id="{DD098B31-F564-99B6-734C-75B90D87B8FB}"/>
              </a:ext>
            </a:extLst>
          </p:cNvPr>
          <p:cNvSpPr txBox="1"/>
          <p:nvPr/>
        </p:nvSpPr>
        <p:spPr>
          <a:xfrm>
            <a:off x="226423" y="386101"/>
            <a:ext cx="4284236" cy="461665"/>
          </a:xfrm>
          <a:prstGeom prst="rect">
            <a:avLst/>
          </a:prstGeom>
          <a:noFill/>
          <a:ln>
            <a:noFill/>
          </a:ln>
        </p:spPr>
        <p:txBody>
          <a:bodyPr wrap="square">
            <a:spAutoFit/>
          </a:bodyPr>
          <a:lstStyle/>
          <a:p>
            <a:pPr marL="171450" indent="-171450" defTabSz="844083" fontAlgn="ctr">
              <a:lnSpc>
                <a:spcPct val="150000"/>
              </a:lnSpc>
              <a:buFont typeface="Wingdings" panose="05000000000000000000" pitchFamily="2" charset="2"/>
              <a:buChar char="l"/>
              <a:defRPr/>
            </a:pPr>
            <a:r>
              <a:rPr kumimoji="1" lang="ja-JP" altLang="en-US" sz="1600" b="1" u="sng">
                <a:solidFill>
                  <a:srgbClr val="000000"/>
                </a:solidFill>
                <a:latin typeface="BIZ UDPゴシック" panose="020B0400000000000000" pitchFamily="50" charset="-128"/>
                <a:ea typeface="BIZ UDPゴシック" panose="020B0400000000000000" pitchFamily="50" charset="-128"/>
              </a:rPr>
              <a:t> </a:t>
            </a:r>
            <a:r>
              <a:rPr kumimoji="1" lang="en-US" altLang="ja-JP" sz="1600" b="1" u="sng">
                <a:solidFill>
                  <a:srgbClr val="000000"/>
                </a:solidFill>
                <a:latin typeface="BIZ UDPゴシック" panose="020B0400000000000000" pitchFamily="50" charset="-128"/>
                <a:ea typeface="BIZ UDPゴシック" panose="020B0400000000000000" pitchFamily="50" charset="-128"/>
              </a:rPr>
              <a:t>LIP</a:t>
            </a:r>
            <a:r>
              <a:rPr kumimoji="1" lang="ja-JP" altLang="en-US" sz="1600" b="1" u="sng">
                <a:solidFill>
                  <a:srgbClr val="000000"/>
                </a:solidFill>
                <a:latin typeface="BIZ UDPゴシック" panose="020B0400000000000000" pitchFamily="50" charset="-128"/>
                <a:ea typeface="BIZ UDPゴシック" panose="020B0400000000000000" pitchFamily="50" charset="-128"/>
              </a:rPr>
              <a:t>とは？　</a:t>
            </a:r>
            <a:endParaRPr kumimoji="1"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CE9FDB0-D539-72A2-1066-759DA73DCCE3}"/>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２．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とは何か</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646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243B-B9F7-9A66-899F-19FA8A48112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4CFEBD-C334-6A9A-982F-70DC3B383A1C}"/>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7</a:t>
            </a:fld>
            <a:endParaRPr kumimoji="1" lang="ja-JP" altLang="en-US"/>
          </a:p>
        </p:txBody>
      </p:sp>
      <p:graphicFrame>
        <p:nvGraphicFramePr>
          <p:cNvPr id="4" name="表 3">
            <a:extLst>
              <a:ext uri="{FF2B5EF4-FFF2-40B4-BE49-F238E27FC236}">
                <a16:creationId xmlns:a16="http://schemas.microsoft.com/office/drawing/2014/main" id="{80E42502-E626-FCE7-853C-5463DA6BA317}"/>
              </a:ext>
            </a:extLst>
          </p:cNvPr>
          <p:cNvGraphicFramePr>
            <a:graphicFrameLocks noGrp="1"/>
          </p:cNvGraphicFramePr>
          <p:nvPr>
            <p:extLst>
              <p:ext uri="{D42A27DB-BD31-4B8C-83A1-F6EECF244321}">
                <p14:modId xmlns:p14="http://schemas.microsoft.com/office/powerpoint/2010/main" val="3182330288"/>
              </p:ext>
            </p:extLst>
          </p:nvPr>
        </p:nvGraphicFramePr>
        <p:xfrm>
          <a:off x="562463" y="1049929"/>
          <a:ext cx="8077537" cy="4877256"/>
        </p:xfrm>
        <a:graphic>
          <a:graphicData uri="http://schemas.openxmlformats.org/drawingml/2006/table">
            <a:tbl>
              <a:tblPr firstRow="1" bandRow="1">
                <a:tableStyleId>{1FECB4D8-DB02-4DC6-A0A2-4F2EBAE1DC90}</a:tableStyleId>
              </a:tblPr>
              <a:tblGrid>
                <a:gridCol w="2678215">
                  <a:extLst>
                    <a:ext uri="{9D8B030D-6E8A-4147-A177-3AD203B41FA5}">
                      <a16:colId xmlns:a16="http://schemas.microsoft.com/office/drawing/2014/main" val="3893397614"/>
                    </a:ext>
                  </a:extLst>
                </a:gridCol>
                <a:gridCol w="5399322">
                  <a:extLst>
                    <a:ext uri="{9D8B030D-6E8A-4147-A177-3AD203B41FA5}">
                      <a16:colId xmlns:a16="http://schemas.microsoft.com/office/drawing/2014/main" val="3331544448"/>
                    </a:ext>
                  </a:extLst>
                </a:gridCol>
              </a:tblGrid>
              <a:tr h="399046">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変化が見られる項目</a:t>
                      </a:r>
                    </a:p>
                  </a:txBody>
                  <a:tcPr anchor="ct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ＬＩＰの取組み</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LIP</a:t>
                      </a:r>
                      <a:r>
                        <a:rPr kumimoji="1" lang="ja-JP" altLang="en-US" sz="1400" dirty="0">
                          <a:latin typeface="BIZ UDPゴシック" panose="020B0400000000000000" pitchFamily="50" charset="-128"/>
                          <a:ea typeface="BIZ UDPゴシック" panose="020B0400000000000000" pitchFamily="50" charset="-128"/>
                        </a:rPr>
                        <a:t>の公民連携における特徴）</a:t>
                      </a:r>
                    </a:p>
                  </a:txBody>
                  <a:tcPr anchor="ctr"/>
                </a:tc>
                <a:extLst>
                  <a:ext uri="{0D108BD9-81ED-4DB2-BD59-A6C34878D82A}">
                    <a16:rowId xmlns:a16="http://schemas.microsoft.com/office/drawing/2014/main" val="3976299394"/>
                  </a:ext>
                </a:extLst>
              </a:tr>
              <a:tr h="480767">
                <a:tc>
                  <a:txBody>
                    <a:bodyPr/>
                    <a:lstStyle/>
                    <a:p>
                      <a:pPr algn="ctr"/>
                      <a:r>
                        <a:rPr kumimoji="1" lang="ja-JP" altLang="en-US" sz="1400">
                          <a:latin typeface="BIZ UDPゴシック" panose="020B0400000000000000" pitchFamily="50" charset="-128"/>
                          <a:ea typeface="BIZ UDPゴシック" panose="020B0400000000000000" pitchFamily="50" charset="-128"/>
                        </a:rPr>
                        <a:t>主たる対象</a:t>
                      </a:r>
                    </a:p>
                  </a:txBody>
                  <a:tcPr anchor="ctr"/>
                </a:tc>
                <a:tc>
                  <a:txBody>
                    <a:bodyPr/>
                    <a:lstStyle/>
                    <a:p>
                      <a:pPr marL="285750" indent="-28575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社会課題、地域課題に関するソフト分野</a:t>
                      </a:r>
                    </a:p>
                  </a:txBody>
                  <a:tcPr anchor="ctr"/>
                </a:tc>
                <a:extLst>
                  <a:ext uri="{0D108BD9-81ED-4DB2-BD59-A6C34878D82A}">
                    <a16:rowId xmlns:a16="http://schemas.microsoft.com/office/drawing/2014/main" val="1363097322"/>
                  </a:ext>
                </a:extLst>
              </a:tr>
              <a:tr h="480767">
                <a:tc>
                  <a:txBody>
                    <a:bodyPr/>
                    <a:lstStyle/>
                    <a:p>
                      <a:pPr algn="ctr"/>
                      <a:r>
                        <a:rPr kumimoji="1" lang="ja-JP" altLang="en-US" sz="1400">
                          <a:latin typeface="BIZ UDPゴシック" panose="020B0400000000000000" pitchFamily="50" charset="-128"/>
                          <a:ea typeface="BIZ UDPゴシック" panose="020B0400000000000000" pitchFamily="50" charset="-128"/>
                        </a:rPr>
                        <a:t>自治体と民間事業者の関係性</a:t>
                      </a:r>
                    </a:p>
                  </a:txBody>
                  <a:tcPr anchor="ctr"/>
                </a:tc>
                <a:tc>
                  <a:txBody>
                    <a:bodyPr/>
                    <a:lstStyle/>
                    <a:p>
                      <a:pPr marL="285750" indent="-28575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官民協働の水平関係</a:t>
                      </a:r>
                    </a:p>
                  </a:txBody>
                  <a:tcPr anchor="ctr"/>
                </a:tc>
                <a:extLst>
                  <a:ext uri="{0D108BD9-81ED-4DB2-BD59-A6C34878D82A}">
                    <a16:rowId xmlns:a16="http://schemas.microsoft.com/office/drawing/2014/main" val="2840237073"/>
                  </a:ext>
                </a:extLst>
              </a:tr>
              <a:tr h="501335">
                <a:tc>
                  <a:txBody>
                    <a:bodyPr/>
                    <a:lstStyle/>
                    <a:p>
                      <a:pPr algn="ctr"/>
                      <a:r>
                        <a:rPr kumimoji="1" lang="ja-JP" altLang="en-US" sz="1400">
                          <a:latin typeface="BIZ UDPゴシック" panose="020B0400000000000000" pitchFamily="50" charset="-128"/>
                          <a:ea typeface="BIZ UDPゴシック" panose="020B0400000000000000" pitchFamily="50" charset="-128"/>
                        </a:rPr>
                        <a:t>行政の志向</a:t>
                      </a:r>
                    </a:p>
                  </a:txBody>
                  <a:tcPr anchor="ctr"/>
                </a:tc>
                <a:tc>
                  <a:txBody>
                    <a:bodyPr/>
                    <a:lstStyle/>
                    <a:p>
                      <a:pPr marL="285750" indent="-28575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最終的な成果に重点を置くアウトカム志向</a:t>
                      </a:r>
                    </a:p>
                  </a:txBody>
                  <a:tcPr anchor="ctr"/>
                </a:tc>
                <a:extLst>
                  <a:ext uri="{0D108BD9-81ED-4DB2-BD59-A6C34878D82A}">
                    <a16:rowId xmlns:a16="http://schemas.microsoft.com/office/drawing/2014/main" val="594842531"/>
                  </a:ext>
                </a:extLst>
              </a:tr>
              <a:tr h="1042603">
                <a:tc>
                  <a:txBody>
                    <a:bodyPr/>
                    <a:lstStyle/>
                    <a:p>
                      <a:pPr algn="ctr"/>
                      <a:r>
                        <a:rPr kumimoji="1" lang="ja-JP" altLang="en-US" sz="1400">
                          <a:latin typeface="BIZ UDPゴシック" panose="020B0400000000000000" pitchFamily="50" charset="-128"/>
                          <a:ea typeface="BIZ UDPゴシック" panose="020B0400000000000000" pitchFamily="50" charset="-128"/>
                        </a:rPr>
                        <a:t>サービスやプロダクトの</a:t>
                      </a:r>
                      <a:endParaRPr kumimoji="1" lang="en-US" altLang="ja-JP" sz="1400">
                        <a:latin typeface="BIZ UDPゴシック" panose="020B0400000000000000" pitchFamily="50" charset="-128"/>
                        <a:ea typeface="BIZ UDPゴシック" panose="020B0400000000000000" pitchFamily="50" charset="-128"/>
                      </a:endParaRPr>
                    </a:p>
                    <a:p>
                      <a:pPr algn="ctr"/>
                      <a:r>
                        <a:rPr kumimoji="1" lang="ja-JP" altLang="en-US" sz="1400">
                          <a:latin typeface="BIZ UDPゴシック" panose="020B0400000000000000" pitchFamily="50" charset="-128"/>
                          <a:ea typeface="BIZ UDPゴシック" panose="020B0400000000000000" pitchFamily="50" charset="-128"/>
                        </a:rPr>
                        <a:t>創出方法</a:t>
                      </a:r>
                    </a:p>
                  </a:txBody>
                  <a:tcPr anchor="ctr"/>
                </a:tc>
                <a:tc>
                  <a:txBody>
                    <a:bodyPr/>
                    <a:lstStyle/>
                    <a:p>
                      <a:pPr marL="285750" indent="-285750" algn="l">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自治体は課題のみを提示し、その解決手法（仕様など）は提示しません。</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民間事業者のプロジェクト提案の中から課題解決の方法を探索するため、未知のサービスやプロダクトの創出が期待されます。</a:t>
                      </a:r>
                    </a:p>
                  </a:txBody>
                  <a:tcPr anchor="ctr"/>
                </a:tc>
                <a:extLst>
                  <a:ext uri="{0D108BD9-81ED-4DB2-BD59-A6C34878D82A}">
                    <a16:rowId xmlns:a16="http://schemas.microsoft.com/office/drawing/2014/main" val="332705727"/>
                  </a:ext>
                </a:extLst>
              </a:tr>
              <a:tr h="695384">
                <a:tc>
                  <a:txBody>
                    <a:bodyPr/>
                    <a:lstStyle/>
                    <a:p>
                      <a:pPr algn="ctr"/>
                      <a:r>
                        <a:rPr kumimoji="1" lang="ja-JP" altLang="en-US" sz="1400">
                          <a:latin typeface="BIZ UDPゴシック" panose="020B0400000000000000" pitchFamily="50" charset="-128"/>
                          <a:ea typeface="BIZ UDPゴシック" panose="020B0400000000000000" pitchFamily="50" charset="-128"/>
                        </a:rPr>
                        <a:t>プロジェクトの実施</a:t>
                      </a:r>
                    </a:p>
                  </a:txBody>
                  <a:tcPr anchor="ctr"/>
                </a:tc>
                <a:tc>
                  <a:txBody>
                    <a:bodyPr/>
                    <a:lstStyle/>
                    <a:p>
                      <a:pPr marL="285750" indent="-28575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プロジェクトは実証実験を通じて進行し、実験結果により随時計画変更を行います。</a:t>
                      </a:r>
                    </a:p>
                  </a:txBody>
                  <a:tcPr anchor="ctr"/>
                </a:tc>
                <a:extLst>
                  <a:ext uri="{0D108BD9-81ED-4DB2-BD59-A6C34878D82A}">
                    <a16:rowId xmlns:a16="http://schemas.microsoft.com/office/drawing/2014/main" val="3933520864"/>
                  </a:ext>
                </a:extLst>
              </a:tr>
              <a:tr h="828932">
                <a:tc>
                  <a:txBody>
                    <a:bodyPr/>
                    <a:lstStyle/>
                    <a:p>
                      <a:pPr algn="ctr"/>
                      <a:r>
                        <a:rPr kumimoji="1" lang="ja-JP" altLang="en-US" sz="1400">
                          <a:latin typeface="BIZ UDPゴシック" panose="020B0400000000000000" pitchFamily="50" charset="-128"/>
                          <a:ea typeface="BIZ UDPゴシック" panose="020B0400000000000000" pitchFamily="50" charset="-128"/>
                        </a:rPr>
                        <a:t>プロジェクトの検証</a:t>
                      </a:r>
                    </a:p>
                  </a:txBody>
                  <a:tcPr anchor="ctr"/>
                </a:tc>
                <a:tc>
                  <a:txBody>
                    <a:bodyPr/>
                    <a:lstStyle/>
                    <a:p>
                      <a:pPr marL="285750" indent="-285750" algn="l">
                        <a:buFont typeface="Arial" panose="020B0604020202020204" pitchFamily="34" charset="0"/>
                        <a:buChar char="•"/>
                      </a:pPr>
                      <a:r>
                        <a:rPr kumimoji="1" lang="zh-TW" altLang="en-US" sz="1400" dirty="0">
                          <a:latin typeface="BIZ UDPゴシック" panose="020B0400000000000000" pitchFamily="50" charset="-128"/>
                          <a:ea typeface="BIZ UDPゴシック" panose="020B0400000000000000" pitchFamily="50" charset="-128"/>
                        </a:rPr>
                        <a:t>適宜検証（短期）</a:t>
                      </a:r>
                      <a:r>
                        <a:rPr kumimoji="1" lang="ja-JP" altLang="en-US" sz="1400" dirty="0">
                          <a:latin typeface="BIZ UDPゴシック" panose="020B0400000000000000" pitchFamily="50" charset="-128"/>
                          <a:ea typeface="BIZ UDPゴシック" panose="020B0400000000000000" pitchFamily="50" charset="-128"/>
                        </a:rPr>
                        <a:t>します。</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一定の期間で効果を確認できない場合は、プロジェクト中止の判断を行います。</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lgn="l">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プロジェクトの失敗を許容し、プロジェクトを連続して実施することにより成功確率を高めます。</a:t>
                      </a:r>
                    </a:p>
                  </a:txBody>
                  <a:tcPr anchor="ctr"/>
                </a:tc>
                <a:extLst>
                  <a:ext uri="{0D108BD9-81ED-4DB2-BD59-A6C34878D82A}">
                    <a16:rowId xmlns:a16="http://schemas.microsoft.com/office/drawing/2014/main" val="4178408056"/>
                  </a:ext>
                </a:extLst>
              </a:tr>
            </a:tbl>
          </a:graphicData>
        </a:graphic>
      </p:graphicFrame>
      <p:sp>
        <p:nvSpPr>
          <p:cNvPr id="5" name="テキスト ボックス 4">
            <a:extLst>
              <a:ext uri="{FF2B5EF4-FFF2-40B4-BE49-F238E27FC236}">
                <a16:creationId xmlns:a16="http://schemas.microsoft.com/office/drawing/2014/main" id="{920C2752-6C33-AE7D-2B9C-4838CCF0E5CF}"/>
              </a:ext>
            </a:extLst>
          </p:cNvPr>
          <p:cNvSpPr txBox="1"/>
          <p:nvPr/>
        </p:nvSpPr>
        <p:spPr>
          <a:xfrm>
            <a:off x="439914" y="6016894"/>
            <a:ext cx="6903565" cy="246221"/>
          </a:xfrm>
          <a:prstGeom prst="rect">
            <a:avLst/>
          </a:prstGeom>
          <a:noFill/>
        </p:spPr>
        <p:txBody>
          <a:bodyPr wrap="square">
            <a:spAutoFit/>
          </a:bodyPr>
          <a:lstStyle/>
          <a:p>
            <a:pPr marL="263525" indent="-263525"/>
            <a:r>
              <a:rPr lang="ja-JP" altLang="en-US" sz="1000" b="0" i="0">
                <a:solidFill>
                  <a:srgbClr val="000000"/>
                </a:solidFill>
                <a:effectLst/>
                <a:latin typeface="BIZ UDPゴシック" panose="020B0400000000000000" pitchFamily="50" charset="-128"/>
                <a:ea typeface="BIZ UDPゴシック" panose="020B0400000000000000" pitchFamily="50" charset="-128"/>
              </a:rPr>
              <a:t>（注）これらはＬＩＰの一般的な特徴を示</a:t>
            </a:r>
            <a:r>
              <a:rPr lang="ja-JP" altLang="en-US" sz="1000">
                <a:solidFill>
                  <a:srgbClr val="000000"/>
                </a:solidFill>
                <a:latin typeface="BIZ UDPゴシック" panose="020B0400000000000000" pitchFamily="50" charset="-128"/>
                <a:ea typeface="BIZ UDPゴシック" panose="020B0400000000000000" pitchFamily="50" charset="-128"/>
              </a:rPr>
              <a:t>したものです。</a:t>
            </a:r>
            <a:endParaRPr lang="ja-JP" altLang="en-US" sz="100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8FAE287-E6F6-65D5-2EA4-3A8FC5F32B89}"/>
              </a:ext>
            </a:extLst>
          </p:cNvPr>
          <p:cNvSpPr txBox="1"/>
          <p:nvPr/>
        </p:nvSpPr>
        <p:spPr>
          <a:xfrm>
            <a:off x="226422" y="386101"/>
            <a:ext cx="7035437" cy="461665"/>
          </a:xfrm>
          <a:prstGeom prst="rect">
            <a:avLst/>
          </a:prstGeom>
          <a:noFill/>
          <a:ln>
            <a:noFill/>
          </a:ln>
        </p:spPr>
        <p:txBody>
          <a:bodyPr wrap="square">
            <a:spAutoFit/>
          </a:bodyPr>
          <a:lstStyle/>
          <a:p>
            <a:pPr marL="171450" indent="-171450" defTabSz="844083" fontAlgn="ctr">
              <a:lnSpc>
                <a:spcPct val="150000"/>
              </a:lnSpc>
              <a:buFont typeface="Wingdings" panose="05000000000000000000" pitchFamily="2" charset="2"/>
              <a:buChar char="l"/>
              <a:defRPr/>
            </a:pPr>
            <a:r>
              <a:rPr kumimoji="1" lang="ja-JP" altLang="en-US" sz="1600" b="1" u="sng"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これまでの公民連携と</a:t>
            </a:r>
            <a:r>
              <a:rPr kumimoji="1" lang="en-US" altLang="ja-JP" sz="1600" b="1" u="sng"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LIP</a:t>
            </a:r>
            <a:r>
              <a:rPr kumimoji="1" lang="ja-JP" altLang="en-US" sz="1600" b="1" u="sng" dirty="0">
                <a:solidFill>
                  <a:srgbClr val="262626"/>
                </a:solidFill>
                <a:latin typeface="BIZ UDPゴシック" panose="020B0400000000000000" pitchFamily="50" charset="-128"/>
                <a:ea typeface="BIZ UDPゴシック" panose="020B0400000000000000" pitchFamily="50" charset="-128"/>
                <a:cs typeface="Times New Roman" panose="02020603050405020304" pitchFamily="18" charset="0"/>
              </a:rPr>
              <a:t>はどう違うか？</a:t>
            </a:r>
            <a:endParaRPr kumimoji="1" lang="en-US" altLang="ja-JP" sz="1600" b="1" u="sng" dirty="0">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8046025-E7DB-5C18-BDEE-B047C78E47F7}"/>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２．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とは何か</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3689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BEFC2-B500-1CDC-1EBF-C63C0028298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FE49AE-F813-083E-255B-4DCB290B2DFE}"/>
              </a:ext>
            </a:extLst>
          </p:cNvPr>
          <p:cNvSpPr>
            <a:spLocks noGrp="1"/>
          </p:cNvSpPr>
          <p:nvPr>
            <p:ph type="sldNum" sz="quarter" idx="12"/>
          </p:nvPr>
        </p:nvSpPr>
        <p:spPr>
          <a:xfrm>
            <a:off x="6066059" y="6356351"/>
            <a:ext cx="2057400" cy="365125"/>
          </a:xfrm>
        </p:spPr>
        <p:txBody>
          <a:bodyPr/>
          <a:lstStyle/>
          <a:p>
            <a:fld id="{7E3F9684-CD3D-4898-B204-F8304A97F24A}" type="slidenum">
              <a:rPr kumimoji="1" lang="ja-JP" altLang="en-US" smtClean="0"/>
              <a:t>8</a:t>
            </a:fld>
            <a:endParaRPr kumimoji="1" lang="ja-JP" altLang="en-US"/>
          </a:p>
        </p:txBody>
      </p:sp>
      <p:grpSp>
        <p:nvGrpSpPr>
          <p:cNvPr id="4" name="Group 33">
            <a:extLst>
              <a:ext uri="{FF2B5EF4-FFF2-40B4-BE49-F238E27FC236}">
                <a16:creationId xmlns:a16="http://schemas.microsoft.com/office/drawing/2014/main" id="{2982EE7F-3A91-639A-F1A4-3901D336A579}"/>
              </a:ext>
            </a:extLst>
          </p:cNvPr>
          <p:cNvGrpSpPr/>
          <p:nvPr/>
        </p:nvGrpSpPr>
        <p:grpSpPr>
          <a:xfrm>
            <a:off x="2491736" y="4415478"/>
            <a:ext cx="1495479" cy="756814"/>
            <a:chOff x="1799957" y="4670530"/>
            <a:chExt cx="2591332" cy="1110632"/>
          </a:xfrm>
          <a:solidFill>
            <a:srgbClr val="00B0F0">
              <a:lumMod val="75000"/>
            </a:srgbClr>
          </a:solidFill>
        </p:grpSpPr>
        <p:grpSp>
          <p:nvGrpSpPr>
            <p:cNvPr id="5" name="Group 31">
              <a:extLst>
                <a:ext uri="{FF2B5EF4-FFF2-40B4-BE49-F238E27FC236}">
                  <a16:creationId xmlns:a16="http://schemas.microsoft.com/office/drawing/2014/main" id="{8D27497B-E83D-878B-429D-15BFE68C8899}"/>
                </a:ext>
              </a:extLst>
            </p:cNvPr>
            <p:cNvGrpSpPr/>
            <p:nvPr/>
          </p:nvGrpSpPr>
          <p:grpSpPr>
            <a:xfrm>
              <a:off x="3332090" y="5061813"/>
              <a:ext cx="1059199" cy="719349"/>
              <a:chOff x="6310680" y="4554592"/>
              <a:chExt cx="1059199" cy="719349"/>
            </a:xfrm>
            <a:grpFill/>
          </p:grpSpPr>
          <p:sp>
            <p:nvSpPr>
              <p:cNvPr id="19" name="Freeform 140">
                <a:extLst>
                  <a:ext uri="{FF2B5EF4-FFF2-40B4-BE49-F238E27FC236}">
                    <a16:creationId xmlns:a16="http://schemas.microsoft.com/office/drawing/2014/main" id="{F9B4080B-4F62-C1F0-0AD8-571F4A4CB3E9}"/>
                  </a:ext>
                </a:extLst>
              </p:cNvPr>
              <p:cNvSpPr>
                <a:spLocks/>
              </p:cNvSpPr>
              <p:nvPr/>
            </p:nvSpPr>
            <p:spPr bwMode="auto">
              <a:xfrm rot="3600000">
                <a:off x="6495287" y="4549200"/>
                <a:ext cx="540134" cy="909348"/>
              </a:xfrm>
              <a:custGeom>
                <a:avLst/>
                <a:gdLst>
                  <a:gd name="T0" fmla="*/ 735 w 971"/>
                  <a:gd name="T1" fmla="*/ 92 h 1353"/>
                  <a:gd name="T2" fmla="*/ 692 w 971"/>
                  <a:gd name="T3" fmla="*/ 69 h 1353"/>
                  <a:gd name="T4" fmla="*/ 603 w 971"/>
                  <a:gd name="T5" fmla="*/ 33 h 1353"/>
                  <a:gd name="T6" fmla="*/ 511 w 971"/>
                  <a:gd name="T7" fmla="*/ 8 h 1353"/>
                  <a:gd name="T8" fmla="*/ 419 w 971"/>
                  <a:gd name="T9" fmla="*/ 0 h 1353"/>
                  <a:gd name="T10" fmla="*/ 332 w 971"/>
                  <a:gd name="T11" fmla="*/ 12 h 1353"/>
                  <a:gd name="T12" fmla="*/ 272 w 971"/>
                  <a:gd name="T13" fmla="*/ 34 h 1353"/>
                  <a:gd name="T14" fmla="*/ 235 w 971"/>
                  <a:gd name="T15" fmla="*/ 56 h 1353"/>
                  <a:gd name="T16" fmla="*/ 201 w 971"/>
                  <a:gd name="T17" fmla="*/ 84 h 1353"/>
                  <a:gd name="T18" fmla="*/ 171 w 971"/>
                  <a:gd name="T19" fmla="*/ 118 h 1353"/>
                  <a:gd name="T20" fmla="*/ 145 w 971"/>
                  <a:gd name="T21" fmla="*/ 160 h 1353"/>
                  <a:gd name="T22" fmla="*/ 123 w 971"/>
                  <a:gd name="T23" fmla="*/ 208 h 1353"/>
                  <a:gd name="T24" fmla="*/ 114 w 971"/>
                  <a:gd name="T25" fmla="*/ 235 h 1353"/>
                  <a:gd name="T26" fmla="*/ 109 w 971"/>
                  <a:gd name="T27" fmla="*/ 257 h 1353"/>
                  <a:gd name="T28" fmla="*/ 104 w 971"/>
                  <a:gd name="T29" fmla="*/ 297 h 1353"/>
                  <a:gd name="T30" fmla="*/ 108 w 971"/>
                  <a:gd name="T31" fmla="*/ 333 h 1353"/>
                  <a:gd name="T32" fmla="*/ 120 w 971"/>
                  <a:gd name="T33" fmla="*/ 366 h 1353"/>
                  <a:gd name="T34" fmla="*/ 145 w 971"/>
                  <a:gd name="T35" fmla="*/ 411 h 1353"/>
                  <a:gd name="T36" fmla="*/ 196 w 971"/>
                  <a:gd name="T37" fmla="*/ 463 h 1353"/>
                  <a:gd name="T38" fmla="*/ 288 w 971"/>
                  <a:gd name="T39" fmla="*/ 536 h 1353"/>
                  <a:gd name="T40" fmla="*/ 372 w 971"/>
                  <a:gd name="T41" fmla="*/ 613 h 1353"/>
                  <a:gd name="T42" fmla="*/ 402 w 971"/>
                  <a:gd name="T43" fmla="*/ 657 h 1353"/>
                  <a:gd name="T44" fmla="*/ 415 w 971"/>
                  <a:gd name="T45" fmla="*/ 691 h 1353"/>
                  <a:gd name="T46" fmla="*/ 419 w 971"/>
                  <a:gd name="T47" fmla="*/ 708 h 1353"/>
                  <a:gd name="T48" fmla="*/ 423 w 971"/>
                  <a:gd name="T49" fmla="*/ 740 h 1353"/>
                  <a:gd name="T50" fmla="*/ 420 w 971"/>
                  <a:gd name="T51" fmla="*/ 797 h 1353"/>
                  <a:gd name="T52" fmla="*/ 406 w 971"/>
                  <a:gd name="T53" fmla="*/ 851 h 1353"/>
                  <a:gd name="T54" fmla="*/ 380 w 971"/>
                  <a:gd name="T55" fmla="*/ 898 h 1353"/>
                  <a:gd name="T56" fmla="*/ 346 w 971"/>
                  <a:gd name="T57" fmla="*/ 943 h 1353"/>
                  <a:gd name="T58" fmla="*/ 307 w 971"/>
                  <a:gd name="T59" fmla="*/ 981 h 1353"/>
                  <a:gd name="T60" fmla="*/ 240 w 971"/>
                  <a:gd name="T61" fmla="*/ 1035 h 1353"/>
                  <a:gd name="T62" fmla="*/ 147 w 971"/>
                  <a:gd name="T63" fmla="*/ 1095 h 1353"/>
                  <a:gd name="T64" fmla="*/ 65 w 971"/>
                  <a:gd name="T65" fmla="*/ 1149 h 1353"/>
                  <a:gd name="T66" fmla="*/ 22 w 971"/>
                  <a:gd name="T67" fmla="*/ 1185 h 1353"/>
                  <a:gd name="T68" fmla="*/ 5 w 971"/>
                  <a:gd name="T69" fmla="*/ 1210 h 1353"/>
                  <a:gd name="T70" fmla="*/ 0 w 971"/>
                  <a:gd name="T71" fmla="*/ 1235 h 1353"/>
                  <a:gd name="T72" fmla="*/ 9 w 971"/>
                  <a:gd name="T73" fmla="*/ 1260 h 1353"/>
                  <a:gd name="T74" fmla="*/ 21 w 971"/>
                  <a:gd name="T75" fmla="*/ 1274 h 1353"/>
                  <a:gd name="T76" fmla="*/ 42 w 971"/>
                  <a:gd name="T77" fmla="*/ 1295 h 1353"/>
                  <a:gd name="T78" fmla="*/ 87 w 971"/>
                  <a:gd name="T79" fmla="*/ 1326 h 1353"/>
                  <a:gd name="T80" fmla="*/ 136 w 971"/>
                  <a:gd name="T81" fmla="*/ 1344 h 1353"/>
                  <a:gd name="T82" fmla="*/ 190 w 971"/>
                  <a:gd name="T83" fmla="*/ 1353 h 1353"/>
                  <a:gd name="T84" fmla="*/ 245 w 971"/>
                  <a:gd name="T85" fmla="*/ 1352 h 1353"/>
                  <a:gd name="T86" fmla="*/ 304 w 971"/>
                  <a:gd name="T87" fmla="*/ 1340 h 1353"/>
                  <a:gd name="T88" fmla="*/ 363 w 971"/>
                  <a:gd name="T89" fmla="*/ 1321 h 1353"/>
                  <a:gd name="T90" fmla="*/ 423 w 971"/>
                  <a:gd name="T91" fmla="*/ 1294 h 1353"/>
                  <a:gd name="T92" fmla="*/ 514 w 971"/>
                  <a:gd name="T93" fmla="*/ 1239 h 1353"/>
                  <a:gd name="T94" fmla="*/ 630 w 971"/>
                  <a:gd name="T95" fmla="*/ 1146 h 1353"/>
                  <a:gd name="T96" fmla="*/ 738 w 971"/>
                  <a:gd name="T97" fmla="*/ 1036 h 1353"/>
                  <a:gd name="T98" fmla="*/ 830 w 971"/>
                  <a:gd name="T99" fmla="*/ 914 h 1353"/>
                  <a:gd name="T100" fmla="*/ 869 w 971"/>
                  <a:gd name="T101" fmla="*/ 851 h 1353"/>
                  <a:gd name="T102" fmla="*/ 904 w 971"/>
                  <a:gd name="T103" fmla="*/ 787 h 1353"/>
                  <a:gd name="T104" fmla="*/ 949 w 971"/>
                  <a:gd name="T105" fmla="*/ 665 h 1353"/>
                  <a:gd name="T106" fmla="*/ 971 w 971"/>
                  <a:gd name="T107" fmla="*/ 550 h 1353"/>
                  <a:gd name="T108" fmla="*/ 969 w 971"/>
                  <a:gd name="T109" fmla="*/ 444 h 1353"/>
                  <a:gd name="T110" fmla="*/ 946 w 971"/>
                  <a:gd name="T111" fmla="*/ 345 h 1353"/>
                  <a:gd name="T112" fmla="*/ 905 w 971"/>
                  <a:gd name="T113" fmla="*/ 257 h 1353"/>
                  <a:gd name="T114" fmla="*/ 848 w 971"/>
                  <a:gd name="T115" fmla="*/ 180 h 1353"/>
                  <a:gd name="T116" fmla="*/ 777 w 971"/>
                  <a:gd name="T117" fmla="*/ 118 h 1353"/>
                  <a:gd name="T118" fmla="*/ 735 w 971"/>
                  <a:gd name="T119" fmla="*/ 92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1353">
                    <a:moveTo>
                      <a:pt x="735" y="92"/>
                    </a:moveTo>
                    <a:lnTo>
                      <a:pt x="692" y="69"/>
                    </a:lnTo>
                    <a:lnTo>
                      <a:pt x="603" y="33"/>
                    </a:lnTo>
                    <a:lnTo>
                      <a:pt x="511" y="8"/>
                    </a:lnTo>
                    <a:lnTo>
                      <a:pt x="419" y="0"/>
                    </a:lnTo>
                    <a:lnTo>
                      <a:pt x="332" y="12"/>
                    </a:lnTo>
                    <a:lnTo>
                      <a:pt x="272" y="34"/>
                    </a:lnTo>
                    <a:lnTo>
                      <a:pt x="235" y="56"/>
                    </a:lnTo>
                    <a:lnTo>
                      <a:pt x="201" y="84"/>
                    </a:lnTo>
                    <a:lnTo>
                      <a:pt x="171" y="118"/>
                    </a:lnTo>
                    <a:lnTo>
                      <a:pt x="145" y="160"/>
                    </a:lnTo>
                    <a:lnTo>
                      <a:pt x="123" y="208"/>
                    </a:lnTo>
                    <a:lnTo>
                      <a:pt x="114" y="235"/>
                    </a:lnTo>
                    <a:lnTo>
                      <a:pt x="109" y="257"/>
                    </a:lnTo>
                    <a:lnTo>
                      <a:pt x="104" y="297"/>
                    </a:lnTo>
                    <a:lnTo>
                      <a:pt x="108" y="333"/>
                    </a:lnTo>
                    <a:lnTo>
                      <a:pt x="120" y="366"/>
                    </a:lnTo>
                    <a:lnTo>
                      <a:pt x="145" y="411"/>
                    </a:lnTo>
                    <a:lnTo>
                      <a:pt x="196" y="463"/>
                    </a:lnTo>
                    <a:lnTo>
                      <a:pt x="288" y="536"/>
                    </a:lnTo>
                    <a:lnTo>
                      <a:pt x="372" y="613"/>
                    </a:lnTo>
                    <a:lnTo>
                      <a:pt x="402" y="657"/>
                    </a:lnTo>
                    <a:lnTo>
                      <a:pt x="415" y="691"/>
                    </a:lnTo>
                    <a:lnTo>
                      <a:pt x="419" y="708"/>
                    </a:lnTo>
                    <a:lnTo>
                      <a:pt x="423" y="740"/>
                    </a:lnTo>
                    <a:lnTo>
                      <a:pt x="420" y="797"/>
                    </a:lnTo>
                    <a:lnTo>
                      <a:pt x="406" y="851"/>
                    </a:lnTo>
                    <a:lnTo>
                      <a:pt x="380" y="898"/>
                    </a:lnTo>
                    <a:lnTo>
                      <a:pt x="346" y="943"/>
                    </a:lnTo>
                    <a:lnTo>
                      <a:pt x="307" y="981"/>
                    </a:lnTo>
                    <a:lnTo>
                      <a:pt x="240" y="1035"/>
                    </a:lnTo>
                    <a:lnTo>
                      <a:pt x="147" y="1095"/>
                    </a:lnTo>
                    <a:lnTo>
                      <a:pt x="65" y="1149"/>
                    </a:lnTo>
                    <a:lnTo>
                      <a:pt x="22" y="1185"/>
                    </a:lnTo>
                    <a:lnTo>
                      <a:pt x="5" y="1210"/>
                    </a:lnTo>
                    <a:lnTo>
                      <a:pt x="0" y="1235"/>
                    </a:lnTo>
                    <a:lnTo>
                      <a:pt x="9" y="1260"/>
                    </a:lnTo>
                    <a:lnTo>
                      <a:pt x="21" y="1274"/>
                    </a:lnTo>
                    <a:lnTo>
                      <a:pt x="42" y="1295"/>
                    </a:lnTo>
                    <a:lnTo>
                      <a:pt x="87" y="1326"/>
                    </a:lnTo>
                    <a:lnTo>
                      <a:pt x="136" y="1344"/>
                    </a:lnTo>
                    <a:lnTo>
                      <a:pt x="190" y="1353"/>
                    </a:lnTo>
                    <a:lnTo>
                      <a:pt x="245" y="1352"/>
                    </a:lnTo>
                    <a:lnTo>
                      <a:pt x="304" y="1340"/>
                    </a:lnTo>
                    <a:lnTo>
                      <a:pt x="363" y="1321"/>
                    </a:lnTo>
                    <a:lnTo>
                      <a:pt x="423" y="1294"/>
                    </a:lnTo>
                    <a:lnTo>
                      <a:pt x="514" y="1239"/>
                    </a:lnTo>
                    <a:lnTo>
                      <a:pt x="630" y="1146"/>
                    </a:lnTo>
                    <a:lnTo>
                      <a:pt x="738" y="1036"/>
                    </a:lnTo>
                    <a:lnTo>
                      <a:pt x="830" y="914"/>
                    </a:lnTo>
                    <a:lnTo>
                      <a:pt x="869" y="851"/>
                    </a:lnTo>
                    <a:lnTo>
                      <a:pt x="904" y="787"/>
                    </a:lnTo>
                    <a:lnTo>
                      <a:pt x="949" y="665"/>
                    </a:lnTo>
                    <a:lnTo>
                      <a:pt x="971" y="550"/>
                    </a:lnTo>
                    <a:lnTo>
                      <a:pt x="969" y="444"/>
                    </a:lnTo>
                    <a:lnTo>
                      <a:pt x="946" y="345"/>
                    </a:lnTo>
                    <a:lnTo>
                      <a:pt x="905" y="257"/>
                    </a:lnTo>
                    <a:lnTo>
                      <a:pt x="848" y="180"/>
                    </a:lnTo>
                    <a:lnTo>
                      <a:pt x="777" y="118"/>
                    </a:lnTo>
                    <a:lnTo>
                      <a:pt x="73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Freeform 141">
                <a:extLst>
                  <a:ext uri="{FF2B5EF4-FFF2-40B4-BE49-F238E27FC236}">
                    <a16:creationId xmlns:a16="http://schemas.microsoft.com/office/drawing/2014/main" id="{E4FE66AE-3B01-058F-274B-4FB549A41E02}"/>
                  </a:ext>
                </a:extLst>
              </p:cNvPr>
              <p:cNvSpPr>
                <a:spLocks/>
              </p:cNvSpPr>
              <p:nvPr/>
            </p:nvSpPr>
            <p:spPr bwMode="auto">
              <a:xfrm rot="3600000">
                <a:off x="7175446" y="4536484"/>
                <a:ext cx="176326" cy="212541"/>
              </a:xfrm>
              <a:custGeom>
                <a:avLst/>
                <a:gdLst>
                  <a:gd name="T0" fmla="*/ 157 w 315"/>
                  <a:gd name="T1" fmla="*/ 0 h 315"/>
                  <a:gd name="T2" fmla="*/ 174 w 315"/>
                  <a:gd name="T3" fmla="*/ 1 h 315"/>
                  <a:gd name="T4" fmla="*/ 204 w 315"/>
                  <a:gd name="T5" fmla="*/ 6 h 315"/>
                  <a:gd name="T6" fmla="*/ 245 w 315"/>
                  <a:gd name="T7" fmla="*/ 26 h 315"/>
                  <a:gd name="T8" fmla="*/ 288 w 315"/>
                  <a:gd name="T9" fmla="*/ 69 h 315"/>
                  <a:gd name="T10" fmla="*/ 308 w 315"/>
                  <a:gd name="T11" fmla="*/ 110 h 315"/>
                  <a:gd name="T12" fmla="*/ 314 w 315"/>
                  <a:gd name="T13" fmla="*/ 141 h 315"/>
                  <a:gd name="T14" fmla="*/ 315 w 315"/>
                  <a:gd name="T15" fmla="*/ 158 h 315"/>
                  <a:gd name="T16" fmla="*/ 314 w 315"/>
                  <a:gd name="T17" fmla="*/ 173 h 315"/>
                  <a:gd name="T18" fmla="*/ 308 w 315"/>
                  <a:gd name="T19" fmla="*/ 205 h 315"/>
                  <a:gd name="T20" fmla="*/ 288 w 315"/>
                  <a:gd name="T21" fmla="*/ 246 h 315"/>
                  <a:gd name="T22" fmla="*/ 245 w 315"/>
                  <a:gd name="T23" fmla="*/ 289 h 315"/>
                  <a:gd name="T24" fmla="*/ 204 w 315"/>
                  <a:gd name="T25" fmla="*/ 308 h 315"/>
                  <a:gd name="T26" fmla="*/ 174 w 315"/>
                  <a:gd name="T27" fmla="*/ 315 h 315"/>
                  <a:gd name="T28" fmla="*/ 157 w 315"/>
                  <a:gd name="T29" fmla="*/ 315 h 315"/>
                  <a:gd name="T30" fmla="*/ 142 w 315"/>
                  <a:gd name="T31" fmla="*/ 315 h 315"/>
                  <a:gd name="T32" fmla="*/ 111 w 315"/>
                  <a:gd name="T33" fmla="*/ 308 h 315"/>
                  <a:gd name="T34" fmla="*/ 69 w 315"/>
                  <a:gd name="T35" fmla="*/ 289 h 315"/>
                  <a:gd name="T36" fmla="*/ 26 w 315"/>
                  <a:gd name="T37" fmla="*/ 246 h 315"/>
                  <a:gd name="T38" fmla="*/ 7 w 315"/>
                  <a:gd name="T39" fmla="*/ 205 h 315"/>
                  <a:gd name="T40" fmla="*/ 0 w 315"/>
                  <a:gd name="T41" fmla="*/ 173 h 315"/>
                  <a:gd name="T42" fmla="*/ 0 w 315"/>
                  <a:gd name="T43" fmla="*/ 158 h 315"/>
                  <a:gd name="T44" fmla="*/ 0 w 315"/>
                  <a:gd name="T45" fmla="*/ 141 h 315"/>
                  <a:gd name="T46" fmla="*/ 7 w 315"/>
                  <a:gd name="T47" fmla="*/ 110 h 315"/>
                  <a:gd name="T48" fmla="*/ 26 w 315"/>
                  <a:gd name="T49" fmla="*/ 69 h 315"/>
                  <a:gd name="T50" fmla="*/ 69 w 315"/>
                  <a:gd name="T51" fmla="*/ 26 h 315"/>
                  <a:gd name="T52" fmla="*/ 111 w 315"/>
                  <a:gd name="T53" fmla="*/ 6 h 315"/>
                  <a:gd name="T54" fmla="*/ 142 w 315"/>
                  <a:gd name="T55" fmla="*/ 1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4" y="1"/>
                    </a:lnTo>
                    <a:lnTo>
                      <a:pt x="204" y="6"/>
                    </a:lnTo>
                    <a:lnTo>
                      <a:pt x="245" y="26"/>
                    </a:lnTo>
                    <a:lnTo>
                      <a:pt x="288" y="69"/>
                    </a:lnTo>
                    <a:lnTo>
                      <a:pt x="308" y="110"/>
                    </a:lnTo>
                    <a:lnTo>
                      <a:pt x="314" y="141"/>
                    </a:lnTo>
                    <a:lnTo>
                      <a:pt x="315" y="158"/>
                    </a:lnTo>
                    <a:lnTo>
                      <a:pt x="314" y="173"/>
                    </a:lnTo>
                    <a:lnTo>
                      <a:pt x="308" y="205"/>
                    </a:lnTo>
                    <a:lnTo>
                      <a:pt x="288" y="246"/>
                    </a:lnTo>
                    <a:lnTo>
                      <a:pt x="245" y="289"/>
                    </a:lnTo>
                    <a:lnTo>
                      <a:pt x="204" y="308"/>
                    </a:lnTo>
                    <a:lnTo>
                      <a:pt x="174" y="315"/>
                    </a:lnTo>
                    <a:lnTo>
                      <a:pt x="157" y="315"/>
                    </a:lnTo>
                    <a:lnTo>
                      <a:pt x="142" y="315"/>
                    </a:lnTo>
                    <a:lnTo>
                      <a:pt x="111" y="308"/>
                    </a:lnTo>
                    <a:lnTo>
                      <a:pt x="69" y="289"/>
                    </a:lnTo>
                    <a:lnTo>
                      <a:pt x="26" y="246"/>
                    </a:lnTo>
                    <a:lnTo>
                      <a:pt x="7" y="205"/>
                    </a:lnTo>
                    <a:lnTo>
                      <a:pt x="0" y="173"/>
                    </a:lnTo>
                    <a:lnTo>
                      <a:pt x="0" y="158"/>
                    </a:lnTo>
                    <a:lnTo>
                      <a:pt x="0" y="141"/>
                    </a:lnTo>
                    <a:lnTo>
                      <a:pt x="7" y="110"/>
                    </a:lnTo>
                    <a:lnTo>
                      <a:pt x="26" y="69"/>
                    </a:lnTo>
                    <a:lnTo>
                      <a:pt x="69" y="26"/>
                    </a:lnTo>
                    <a:lnTo>
                      <a:pt x="111" y="6"/>
                    </a:lnTo>
                    <a:lnTo>
                      <a:pt x="142" y="1"/>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Freeform 142">
                <a:extLst>
                  <a:ext uri="{FF2B5EF4-FFF2-40B4-BE49-F238E27FC236}">
                    <a16:creationId xmlns:a16="http://schemas.microsoft.com/office/drawing/2014/main" id="{127883CA-3958-1DEE-C946-4AC515971A8C}"/>
                  </a:ext>
                </a:extLst>
              </p:cNvPr>
              <p:cNvSpPr>
                <a:spLocks/>
              </p:cNvSpPr>
              <p:nvPr/>
            </p:nvSpPr>
            <p:spPr bwMode="auto">
              <a:xfrm rot="3600000">
                <a:off x="7240661" y="4760017"/>
                <a:ext cx="116062" cy="139900"/>
              </a:xfrm>
              <a:custGeom>
                <a:avLst/>
                <a:gdLst>
                  <a:gd name="T0" fmla="*/ 104 w 208"/>
                  <a:gd name="T1" fmla="*/ 0 h 207"/>
                  <a:gd name="T2" fmla="*/ 125 w 208"/>
                  <a:gd name="T3" fmla="*/ 1 h 207"/>
                  <a:gd name="T4" fmla="*/ 162 w 208"/>
                  <a:gd name="T5" fmla="*/ 17 h 207"/>
                  <a:gd name="T6" fmla="*/ 191 w 208"/>
                  <a:gd name="T7" fmla="*/ 45 h 207"/>
                  <a:gd name="T8" fmla="*/ 206 w 208"/>
                  <a:gd name="T9" fmla="*/ 83 h 207"/>
                  <a:gd name="T10" fmla="*/ 208 w 208"/>
                  <a:gd name="T11" fmla="*/ 104 h 207"/>
                  <a:gd name="T12" fmla="*/ 206 w 208"/>
                  <a:gd name="T13" fmla="*/ 124 h 207"/>
                  <a:gd name="T14" fmla="*/ 191 w 208"/>
                  <a:gd name="T15" fmla="*/ 162 h 207"/>
                  <a:gd name="T16" fmla="*/ 162 w 208"/>
                  <a:gd name="T17" fmla="*/ 190 h 207"/>
                  <a:gd name="T18" fmla="*/ 125 w 208"/>
                  <a:gd name="T19" fmla="*/ 206 h 207"/>
                  <a:gd name="T20" fmla="*/ 104 w 208"/>
                  <a:gd name="T21" fmla="*/ 207 h 207"/>
                  <a:gd name="T22" fmla="*/ 82 w 208"/>
                  <a:gd name="T23" fmla="*/ 206 h 207"/>
                  <a:gd name="T24" fmla="*/ 46 w 208"/>
                  <a:gd name="T25" fmla="*/ 190 h 207"/>
                  <a:gd name="T26" fmla="*/ 17 w 208"/>
                  <a:gd name="T27" fmla="*/ 162 h 207"/>
                  <a:gd name="T28" fmla="*/ 2 w 208"/>
                  <a:gd name="T29" fmla="*/ 124 h 207"/>
                  <a:gd name="T30" fmla="*/ 0 w 208"/>
                  <a:gd name="T31" fmla="*/ 104 h 207"/>
                  <a:gd name="T32" fmla="*/ 2 w 208"/>
                  <a:gd name="T33" fmla="*/ 83 h 207"/>
                  <a:gd name="T34" fmla="*/ 17 w 208"/>
                  <a:gd name="T35" fmla="*/ 45 h 207"/>
                  <a:gd name="T36" fmla="*/ 46 w 208"/>
                  <a:gd name="T37" fmla="*/ 17 h 207"/>
                  <a:gd name="T38" fmla="*/ 82 w 208"/>
                  <a:gd name="T39" fmla="*/ 1 h 207"/>
                  <a:gd name="T40" fmla="*/ 104 w 208"/>
                  <a:gd name="T4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207">
                    <a:moveTo>
                      <a:pt x="104" y="0"/>
                    </a:moveTo>
                    <a:lnTo>
                      <a:pt x="125" y="1"/>
                    </a:lnTo>
                    <a:lnTo>
                      <a:pt x="162" y="17"/>
                    </a:lnTo>
                    <a:lnTo>
                      <a:pt x="191" y="45"/>
                    </a:lnTo>
                    <a:lnTo>
                      <a:pt x="206" y="83"/>
                    </a:lnTo>
                    <a:lnTo>
                      <a:pt x="208" y="104"/>
                    </a:lnTo>
                    <a:lnTo>
                      <a:pt x="206" y="124"/>
                    </a:lnTo>
                    <a:lnTo>
                      <a:pt x="191" y="162"/>
                    </a:lnTo>
                    <a:lnTo>
                      <a:pt x="162" y="190"/>
                    </a:lnTo>
                    <a:lnTo>
                      <a:pt x="125" y="206"/>
                    </a:lnTo>
                    <a:lnTo>
                      <a:pt x="104" y="207"/>
                    </a:lnTo>
                    <a:lnTo>
                      <a:pt x="82" y="206"/>
                    </a:lnTo>
                    <a:lnTo>
                      <a:pt x="46" y="190"/>
                    </a:lnTo>
                    <a:lnTo>
                      <a:pt x="17" y="162"/>
                    </a:lnTo>
                    <a:lnTo>
                      <a:pt x="2" y="124"/>
                    </a:lnTo>
                    <a:lnTo>
                      <a:pt x="0" y="104"/>
                    </a:lnTo>
                    <a:lnTo>
                      <a:pt x="2" y="83"/>
                    </a:lnTo>
                    <a:lnTo>
                      <a:pt x="17" y="45"/>
                    </a:lnTo>
                    <a:lnTo>
                      <a:pt x="46" y="17"/>
                    </a:lnTo>
                    <a:lnTo>
                      <a:pt x="82" y="1"/>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Freeform 143">
                <a:extLst>
                  <a:ext uri="{FF2B5EF4-FFF2-40B4-BE49-F238E27FC236}">
                    <a16:creationId xmlns:a16="http://schemas.microsoft.com/office/drawing/2014/main" id="{C4BF7BA2-81AA-A2D9-5925-5E1F73ABED78}"/>
                  </a:ext>
                </a:extLst>
              </p:cNvPr>
              <p:cNvSpPr>
                <a:spLocks/>
              </p:cNvSpPr>
              <p:nvPr/>
            </p:nvSpPr>
            <p:spPr bwMode="auto">
              <a:xfrm rot="3600000">
                <a:off x="7224957" y="4917615"/>
                <a:ext cx="102670" cy="123757"/>
              </a:xfrm>
              <a:custGeom>
                <a:avLst/>
                <a:gdLst>
                  <a:gd name="T0" fmla="*/ 93 w 185"/>
                  <a:gd name="T1" fmla="*/ 0 h 185"/>
                  <a:gd name="T2" fmla="*/ 111 w 185"/>
                  <a:gd name="T3" fmla="*/ 1 h 185"/>
                  <a:gd name="T4" fmla="*/ 145 w 185"/>
                  <a:gd name="T5" fmla="*/ 15 h 185"/>
                  <a:gd name="T6" fmla="*/ 170 w 185"/>
                  <a:gd name="T7" fmla="*/ 40 h 185"/>
                  <a:gd name="T8" fmla="*/ 184 w 185"/>
                  <a:gd name="T9" fmla="*/ 74 h 185"/>
                  <a:gd name="T10" fmla="*/ 185 w 185"/>
                  <a:gd name="T11" fmla="*/ 93 h 185"/>
                  <a:gd name="T12" fmla="*/ 184 w 185"/>
                  <a:gd name="T13" fmla="*/ 111 h 185"/>
                  <a:gd name="T14" fmla="*/ 170 w 185"/>
                  <a:gd name="T15" fmla="*/ 145 h 185"/>
                  <a:gd name="T16" fmla="*/ 145 w 185"/>
                  <a:gd name="T17" fmla="*/ 170 h 185"/>
                  <a:gd name="T18" fmla="*/ 111 w 185"/>
                  <a:gd name="T19" fmla="*/ 184 h 185"/>
                  <a:gd name="T20" fmla="*/ 93 w 185"/>
                  <a:gd name="T21" fmla="*/ 185 h 185"/>
                  <a:gd name="T22" fmla="*/ 74 w 185"/>
                  <a:gd name="T23" fmla="*/ 184 h 185"/>
                  <a:gd name="T24" fmla="*/ 41 w 185"/>
                  <a:gd name="T25" fmla="*/ 170 h 185"/>
                  <a:gd name="T26" fmla="*/ 16 w 185"/>
                  <a:gd name="T27" fmla="*/ 145 h 185"/>
                  <a:gd name="T28" fmla="*/ 1 w 185"/>
                  <a:gd name="T29" fmla="*/ 111 h 185"/>
                  <a:gd name="T30" fmla="*/ 0 w 185"/>
                  <a:gd name="T31" fmla="*/ 93 h 185"/>
                  <a:gd name="T32" fmla="*/ 1 w 185"/>
                  <a:gd name="T33" fmla="*/ 74 h 185"/>
                  <a:gd name="T34" fmla="*/ 16 w 185"/>
                  <a:gd name="T35" fmla="*/ 40 h 185"/>
                  <a:gd name="T36" fmla="*/ 41 w 185"/>
                  <a:gd name="T37" fmla="*/ 15 h 185"/>
                  <a:gd name="T38" fmla="*/ 74 w 185"/>
                  <a:gd name="T39" fmla="*/ 1 h 185"/>
                  <a:gd name="T40" fmla="*/ 93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3" y="0"/>
                    </a:moveTo>
                    <a:lnTo>
                      <a:pt x="111" y="1"/>
                    </a:lnTo>
                    <a:lnTo>
                      <a:pt x="145" y="15"/>
                    </a:lnTo>
                    <a:lnTo>
                      <a:pt x="170" y="40"/>
                    </a:lnTo>
                    <a:lnTo>
                      <a:pt x="184" y="74"/>
                    </a:lnTo>
                    <a:lnTo>
                      <a:pt x="185" y="93"/>
                    </a:lnTo>
                    <a:lnTo>
                      <a:pt x="184" y="111"/>
                    </a:lnTo>
                    <a:lnTo>
                      <a:pt x="170" y="145"/>
                    </a:lnTo>
                    <a:lnTo>
                      <a:pt x="145" y="170"/>
                    </a:lnTo>
                    <a:lnTo>
                      <a:pt x="111" y="184"/>
                    </a:lnTo>
                    <a:lnTo>
                      <a:pt x="93" y="185"/>
                    </a:lnTo>
                    <a:lnTo>
                      <a:pt x="74" y="184"/>
                    </a:lnTo>
                    <a:lnTo>
                      <a:pt x="41" y="170"/>
                    </a:lnTo>
                    <a:lnTo>
                      <a:pt x="16" y="145"/>
                    </a:lnTo>
                    <a:lnTo>
                      <a:pt x="1" y="111"/>
                    </a:lnTo>
                    <a:lnTo>
                      <a:pt x="0" y="93"/>
                    </a:lnTo>
                    <a:lnTo>
                      <a:pt x="1" y="74"/>
                    </a:lnTo>
                    <a:lnTo>
                      <a:pt x="16" y="40"/>
                    </a:lnTo>
                    <a:lnTo>
                      <a:pt x="41" y="15"/>
                    </a:lnTo>
                    <a:lnTo>
                      <a:pt x="74" y="1"/>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Freeform 144">
                <a:extLst>
                  <a:ext uri="{FF2B5EF4-FFF2-40B4-BE49-F238E27FC236}">
                    <a16:creationId xmlns:a16="http://schemas.microsoft.com/office/drawing/2014/main" id="{6A2FB974-E0D5-5972-8D1D-7629166FE315}"/>
                  </a:ext>
                </a:extLst>
              </p:cNvPr>
              <p:cNvSpPr>
                <a:spLocks/>
              </p:cNvSpPr>
              <p:nvPr/>
            </p:nvSpPr>
            <p:spPr bwMode="auto">
              <a:xfrm rot="3600000">
                <a:off x="7183143" y="5052025"/>
                <a:ext cx="75887" cy="88783"/>
              </a:xfrm>
              <a:custGeom>
                <a:avLst/>
                <a:gdLst>
                  <a:gd name="T0" fmla="*/ 66 w 134"/>
                  <a:gd name="T1" fmla="*/ 0 h 133"/>
                  <a:gd name="T2" fmla="*/ 80 w 134"/>
                  <a:gd name="T3" fmla="*/ 1 h 133"/>
                  <a:gd name="T4" fmla="*/ 104 w 134"/>
                  <a:gd name="T5" fmla="*/ 10 h 133"/>
                  <a:gd name="T6" fmla="*/ 123 w 134"/>
                  <a:gd name="T7" fmla="*/ 28 h 133"/>
                  <a:gd name="T8" fmla="*/ 132 w 134"/>
                  <a:gd name="T9" fmla="*/ 53 h 133"/>
                  <a:gd name="T10" fmla="*/ 134 w 134"/>
                  <a:gd name="T11" fmla="*/ 67 h 133"/>
                  <a:gd name="T12" fmla="*/ 132 w 134"/>
                  <a:gd name="T13" fmla="*/ 80 h 133"/>
                  <a:gd name="T14" fmla="*/ 123 w 134"/>
                  <a:gd name="T15" fmla="*/ 105 h 133"/>
                  <a:gd name="T16" fmla="*/ 104 w 134"/>
                  <a:gd name="T17" fmla="*/ 123 h 133"/>
                  <a:gd name="T18" fmla="*/ 80 w 134"/>
                  <a:gd name="T19" fmla="*/ 133 h 133"/>
                  <a:gd name="T20" fmla="*/ 66 w 134"/>
                  <a:gd name="T21" fmla="*/ 133 h 133"/>
                  <a:gd name="T22" fmla="*/ 53 w 134"/>
                  <a:gd name="T23" fmla="*/ 133 h 133"/>
                  <a:gd name="T24" fmla="*/ 29 w 134"/>
                  <a:gd name="T25" fmla="*/ 123 h 133"/>
                  <a:gd name="T26" fmla="*/ 10 w 134"/>
                  <a:gd name="T27" fmla="*/ 105 h 133"/>
                  <a:gd name="T28" fmla="*/ 0 w 134"/>
                  <a:gd name="T29" fmla="*/ 80 h 133"/>
                  <a:gd name="T30" fmla="*/ 0 w 134"/>
                  <a:gd name="T31" fmla="*/ 67 h 133"/>
                  <a:gd name="T32" fmla="*/ 0 w 134"/>
                  <a:gd name="T33" fmla="*/ 53 h 133"/>
                  <a:gd name="T34" fmla="*/ 10 w 134"/>
                  <a:gd name="T35" fmla="*/ 28 h 133"/>
                  <a:gd name="T36" fmla="*/ 29 w 134"/>
                  <a:gd name="T37" fmla="*/ 10 h 133"/>
                  <a:gd name="T38" fmla="*/ 53 w 134"/>
                  <a:gd name="T39" fmla="*/ 1 h 133"/>
                  <a:gd name="T40" fmla="*/ 66 w 13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3">
                    <a:moveTo>
                      <a:pt x="66" y="0"/>
                    </a:moveTo>
                    <a:lnTo>
                      <a:pt x="80" y="1"/>
                    </a:lnTo>
                    <a:lnTo>
                      <a:pt x="104" y="10"/>
                    </a:lnTo>
                    <a:lnTo>
                      <a:pt x="123" y="28"/>
                    </a:lnTo>
                    <a:lnTo>
                      <a:pt x="132" y="53"/>
                    </a:lnTo>
                    <a:lnTo>
                      <a:pt x="134" y="67"/>
                    </a:lnTo>
                    <a:lnTo>
                      <a:pt x="132" y="80"/>
                    </a:lnTo>
                    <a:lnTo>
                      <a:pt x="123" y="105"/>
                    </a:lnTo>
                    <a:lnTo>
                      <a:pt x="104" y="123"/>
                    </a:lnTo>
                    <a:lnTo>
                      <a:pt x="80" y="133"/>
                    </a:lnTo>
                    <a:lnTo>
                      <a:pt x="66" y="133"/>
                    </a:lnTo>
                    <a:lnTo>
                      <a:pt x="53" y="133"/>
                    </a:lnTo>
                    <a:lnTo>
                      <a:pt x="29" y="123"/>
                    </a:lnTo>
                    <a:lnTo>
                      <a:pt x="10" y="105"/>
                    </a:lnTo>
                    <a:lnTo>
                      <a:pt x="0" y="80"/>
                    </a:lnTo>
                    <a:lnTo>
                      <a:pt x="0" y="67"/>
                    </a:lnTo>
                    <a:lnTo>
                      <a:pt x="0" y="53"/>
                    </a:lnTo>
                    <a:lnTo>
                      <a:pt x="10" y="28"/>
                    </a:lnTo>
                    <a:lnTo>
                      <a:pt x="29" y="10"/>
                    </a:lnTo>
                    <a:lnTo>
                      <a:pt x="53" y="1"/>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Freeform 145">
                <a:extLst>
                  <a:ext uri="{FF2B5EF4-FFF2-40B4-BE49-F238E27FC236}">
                    <a16:creationId xmlns:a16="http://schemas.microsoft.com/office/drawing/2014/main" id="{4F4DE684-4E5C-5ADA-0411-CCEA61BB05C2}"/>
                  </a:ext>
                </a:extLst>
              </p:cNvPr>
              <p:cNvSpPr>
                <a:spLocks/>
              </p:cNvSpPr>
              <p:nvPr/>
            </p:nvSpPr>
            <p:spPr bwMode="auto">
              <a:xfrm rot="3600000">
                <a:off x="7131218" y="5137392"/>
                <a:ext cx="46872" cy="59188"/>
              </a:xfrm>
              <a:custGeom>
                <a:avLst/>
                <a:gdLst>
                  <a:gd name="T0" fmla="*/ 43 w 86"/>
                  <a:gd name="T1" fmla="*/ 0 h 87"/>
                  <a:gd name="T2" fmla="*/ 52 w 86"/>
                  <a:gd name="T3" fmla="*/ 1 h 87"/>
                  <a:gd name="T4" fmla="*/ 67 w 86"/>
                  <a:gd name="T5" fmla="*/ 8 h 87"/>
                  <a:gd name="T6" fmla="*/ 79 w 86"/>
                  <a:gd name="T7" fmla="*/ 19 h 87"/>
                  <a:gd name="T8" fmla="*/ 86 w 86"/>
                  <a:gd name="T9" fmla="*/ 35 h 87"/>
                  <a:gd name="T10" fmla="*/ 86 w 86"/>
                  <a:gd name="T11" fmla="*/ 44 h 87"/>
                  <a:gd name="T12" fmla="*/ 86 w 86"/>
                  <a:gd name="T13" fmla="*/ 52 h 87"/>
                  <a:gd name="T14" fmla="*/ 79 w 86"/>
                  <a:gd name="T15" fmla="*/ 67 h 87"/>
                  <a:gd name="T16" fmla="*/ 67 w 86"/>
                  <a:gd name="T17" fmla="*/ 79 h 87"/>
                  <a:gd name="T18" fmla="*/ 52 w 86"/>
                  <a:gd name="T19" fmla="*/ 86 h 87"/>
                  <a:gd name="T20" fmla="*/ 43 w 86"/>
                  <a:gd name="T21" fmla="*/ 87 h 87"/>
                  <a:gd name="T22" fmla="*/ 35 w 86"/>
                  <a:gd name="T23" fmla="*/ 86 h 87"/>
                  <a:gd name="T24" fmla="*/ 19 w 86"/>
                  <a:gd name="T25" fmla="*/ 79 h 87"/>
                  <a:gd name="T26" fmla="*/ 8 w 86"/>
                  <a:gd name="T27" fmla="*/ 67 h 87"/>
                  <a:gd name="T28" fmla="*/ 1 w 86"/>
                  <a:gd name="T29" fmla="*/ 52 h 87"/>
                  <a:gd name="T30" fmla="*/ 0 w 86"/>
                  <a:gd name="T31" fmla="*/ 44 h 87"/>
                  <a:gd name="T32" fmla="*/ 1 w 86"/>
                  <a:gd name="T33" fmla="*/ 35 h 87"/>
                  <a:gd name="T34" fmla="*/ 8 w 86"/>
                  <a:gd name="T35" fmla="*/ 19 h 87"/>
                  <a:gd name="T36" fmla="*/ 19 w 86"/>
                  <a:gd name="T37" fmla="*/ 8 h 87"/>
                  <a:gd name="T38" fmla="*/ 35 w 86"/>
                  <a:gd name="T39" fmla="*/ 1 h 87"/>
                  <a:gd name="T40" fmla="*/ 43 w 86"/>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7">
                    <a:moveTo>
                      <a:pt x="43" y="0"/>
                    </a:moveTo>
                    <a:lnTo>
                      <a:pt x="52" y="1"/>
                    </a:lnTo>
                    <a:lnTo>
                      <a:pt x="67" y="8"/>
                    </a:lnTo>
                    <a:lnTo>
                      <a:pt x="79" y="19"/>
                    </a:lnTo>
                    <a:lnTo>
                      <a:pt x="86" y="35"/>
                    </a:lnTo>
                    <a:lnTo>
                      <a:pt x="86" y="44"/>
                    </a:lnTo>
                    <a:lnTo>
                      <a:pt x="86" y="52"/>
                    </a:lnTo>
                    <a:lnTo>
                      <a:pt x="79" y="67"/>
                    </a:lnTo>
                    <a:lnTo>
                      <a:pt x="67" y="79"/>
                    </a:lnTo>
                    <a:lnTo>
                      <a:pt x="52" y="86"/>
                    </a:lnTo>
                    <a:lnTo>
                      <a:pt x="43" y="87"/>
                    </a:lnTo>
                    <a:lnTo>
                      <a:pt x="35" y="86"/>
                    </a:lnTo>
                    <a:lnTo>
                      <a:pt x="19" y="79"/>
                    </a:lnTo>
                    <a:lnTo>
                      <a:pt x="8" y="67"/>
                    </a:lnTo>
                    <a:lnTo>
                      <a:pt x="1" y="52"/>
                    </a:lnTo>
                    <a:lnTo>
                      <a:pt x="0" y="44"/>
                    </a:lnTo>
                    <a:lnTo>
                      <a:pt x="1" y="35"/>
                    </a:lnTo>
                    <a:lnTo>
                      <a:pt x="8" y="19"/>
                    </a:lnTo>
                    <a:lnTo>
                      <a:pt x="19" y="8"/>
                    </a:lnTo>
                    <a:lnTo>
                      <a:pt x="35" y="1"/>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6" name="Group 32">
              <a:extLst>
                <a:ext uri="{FF2B5EF4-FFF2-40B4-BE49-F238E27FC236}">
                  <a16:creationId xmlns:a16="http://schemas.microsoft.com/office/drawing/2014/main" id="{197AB13E-FC8A-8C49-CE68-7E718E04FB74}"/>
                </a:ext>
              </a:extLst>
            </p:cNvPr>
            <p:cNvGrpSpPr/>
            <p:nvPr/>
          </p:nvGrpSpPr>
          <p:grpSpPr>
            <a:xfrm>
              <a:off x="1799957" y="4670530"/>
              <a:ext cx="1125141" cy="753043"/>
              <a:chOff x="5665787" y="4254070"/>
              <a:chExt cx="1125141" cy="753043"/>
            </a:xfrm>
            <a:grpFill/>
          </p:grpSpPr>
          <p:sp>
            <p:nvSpPr>
              <p:cNvPr id="7" name="Freeform 146">
                <a:extLst>
                  <a:ext uri="{FF2B5EF4-FFF2-40B4-BE49-F238E27FC236}">
                    <a16:creationId xmlns:a16="http://schemas.microsoft.com/office/drawing/2014/main" id="{FCD60B1F-5EBD-19F7-DB16-40E453CF1DB5}"/>
                  </a:ext>
                </a:extLst>
              </p:cNvPr>
              <p:cNvSpPr>
                <a:spLocks/>
              </p:cNvSpPr>
              <p:nvPr/>
            </p:nvSpPr>
            <p:spPr bwMode="auto">
              <a:xfrm rot="3600000">
                <a:off x="5850394" y="4282372"/>
                <a:ext cx="540134" cy="909348"/>
              </a:xfrm>
              <a:custGeom>
                <a:avLst/>
                <a:gdLst>
                  <a:gd name="T0" fmla="*/ 551 w 970"/>
                  <a:gd name="T1" fmla="*/ 707 h 1352"/>
                  <a:gd name="T2" fmla="*/ 555 w 970"/>
                  <a:gd name="T3" fmla="*/ 690 h 1352"/>
                  <a:gd name="T4" fmla="*/ 568 w 970"/>
                  <a:gd name="T5" fmla="*/ 656 h 1352"/>
                  <a:gd name="T6" fmla="*/ 598 w 970"/>
                  <a:gd name="T7" fmla="*/ 612 h 1352"/>
                  <a:gd name="T8" fmla="*/ 682 w 970"/>
                  <a:gd name="T9" fmla="*/ 534 h 1352"/>
                  <a:gd name="T10" fmla="*/ 774 w 970"/>
                  <a:gd name="T11" fmla="*/ 462 h 1352"/>
                  <a:gd name="T12" fmla="*/ 824 w 970"/>
                  <a:gd name="T13" fmla="*/ 410 h 1352"/>
                  <a:gd name="T14" fmla="*/ 852 w 970"/>
                  <a:gd name="T15" fmla="*/ 364 h 1352"/>
                  <a:gd name="T16" fmla="*/ 862 w 970"/>
                  <a:gd name="T17" fmla="*/ 332 h 1352"/>
                  <a:gd name="T18" fmla="*/ 866 w 970"/>
                  <a:gd name="T19" fmla="*/ 296 h 1352"/>
                  <a:gd name="T20" fmla="*/ 862 w 970"/>
                  <a:gd name="T21" fmla="*/ 255 h 1352"/>
                  <a:gd name="T22" fmla="*/ 856 w 970"/>
                  <a:gd name="T23" fmla="*/ 233 h 1352"/>
                  <a:gd name="T24" fmla="*/ 846 w 970"/>
                  <a:gd name="T25" fmla="*/ 206 h 1352"/>
                  <a:gd name="T26" fmla="*/ 824 w 970"/>
                  <a:gd name="T27" fmla="*/ 158 h 1352"/>
                  <a:gd name="T28" fmla="*/ 798 w 970"/>
                  <a:gd name="T29" fmla="*/ 117 h 1352"/>
                  <a:gd name="T30" fmla="*/ 769 w 970"/>
                  <a:gd name="T31" fmla="*/ 83 h 1352"/>
                  <a:gd name="T32" fmla="*/ 735 w 970"/>
                  <a:gd name="T33" fmla="*/ 55 h 1352"/>
                  <a:gd name="T34" fmla="*/ 699 w 970"/>
                  <a:gd name="T35" fmla="*/ 34 h 1352"/>
                  <a:gd name="T36" fmla="*/ 638 w 970"/>
                  <a:gd name="T37" fmla="*/ 11 h 1352"/>
                  <a:gd name="T38" fmla="*/ 551 w 970"/>
                  <a:gd name="T39" fmla="*/ 0 h 1352"/>
                  <a:gd name="T40" fmla="*/ 460 w 970"/>
                  <a:gd name="T41" fmla="*/ 7 h 1352"/>
                  <a:gd name="T42" fmla="*/ 367 w 970"/>
                  <a:gd name="T43" fmla="*/ 31 h 1352"/>
                  <a:gd name="T44" fmla="*/ 277 w 970"/>
                  <a:gd name="T45" fmla="*/ 68 h 1352"/>
                  <a:gd name="T46" fmla="*/ 235 w 970"/>
                  <a:gd name="T47" fmla="*/ 91 h 1352"/>
                  <a:gd name="T48" fmla="*/ 194 w 970"/>
                  <a:gd name="T49" fmla="*/ 117 h 1352"/>
                  <a:gd name="T50" fmla="*/ 122 w 970"/>
                  <a:gd name="T51" fmla="*/ 179 h 1352"/>
                  <a:gd name="T52" fmla="*/ 65 w 970"/>
                  <a:gd name="T53" fmla="*/ 255 h 1352"/>
                  <a:gd name="T54" fmla="*/ 23 w 970"/>
                  <a:gd name="T55" fmla="*/ 344 h 1352"/>
                  <a:gd name="T56" fmla="*/ 1 w 970"/>
                  <a:gd name="T57" fmla="*/ 442 h 1352"/>
                  <a:gd name="T58" fmla="*/ 0 w 970"/>
                  <a:gd name="T59" fmla="*/ 550 h 1352"/>
                  <a:gd name="T60" fmla="*/ 21 w 970"/>
                  <a:gd name="T61" fmla="*/ 665 h 1352"/>
                  <a:gd name="T62" fmla="*/ 67 w 970"/>
                  <a:gd name="T63" fmla="*/ 787 h 1352"/>
                  <a:gd name="T64" fmla="*/ 101 w 970"/>
                  <a:gd name="T65" fmla="*/ 849 h 1352"/>
                  <a:gd name="T66" fmla="*/ 140 w 970"/>
                  <a:gd name="T67" fmla="*/ 913 h 1352"/>
                  <a:gd name="T68" fmla="*/ 233 w 970"/>
                  <a:gd name="T69" fmla="*/ 1034 h 1352"/>
                  <a:gd name="T70" fmla="*/ 341 w 970"/>
                  <a:gd name="T71" fmla="*/ 1145 h 1352"/>
                  <a:gd name="T72" fmla="*/ 458 w 970"/>
                  <a:gd name="T73" fmla="*/ 1238 h 1352"/>
                  <a:gd name="T74" fmla="*/ 547 w 970"/>
                  <a:gd name="T75" fmla="*/ 1292 h 1352"/>
                  <a:gd name="T76" fmla="*/ 608 w 970"/>
                  <a:gd name="T77" fmla="*/ 1320 h 1352"/>
                  <a:gd name="T78" fmla="*/ 666 w 970"/>
                  <a:gd name="T79" fmla="*/ 1339 h 1352"/>
                  <a:gd name="T80" fmla="*/ 725 w 970"/>
                  <a:gd name="T81" fmla="*/ 1351 h 1352"/>
                  <a:gd name="T82" fmla="*/ 780 w 970"/>
                  <a:gd name="T83" fmla="*/ 1352 h 1352"/>
                  <a:gd name="T84" fmla="*/ 833 w 970"/>
                  <a:gd name="T85" fmla="*/ 1344 h 1352"/>
                  <a:gd name="T86" fmla="*/ 883 w 970"/>
                  <a:gd name="T87" fmla="*/ 1325 h 1352"/>
                  <a:gd name="T88" fmla="*/ 928 w 970"/>
                  <a:gd name="T89" fmla="*/ 1294 h 1352"/>
                  <a:gd name="T90" fmla="*/ 949 w 970"/>
                  <a:gd name="T91" fmla="*/ 1273 h 1352"/>
                  <a:gd name="T92" fmla="*/ 960 w 970"/>
                  <a:gd name="T93" fmla="*/ 1259 h 1352"/>
                  <a:gd name="T94" fmla="*/ 970 w 970"/>
                  <a:gd name="T95" fmla="*/ 1234 h 1352"/>
                  <a:gd name="T96" fmla="*/ 964 w 970"/>
                  <a:gd name="T97" fmla="*/ 1209 h 1352"/>
                  <a:gd name="T98" fmla="*/ 948 w 970"/>
                  <a:gd name="T99" fmla="*/ 1185 h 1352"/>
                  <a:gd name="T100" fmla="*/ 905 w 970"/>
                  <a:gd name="T101" fmla="*/ 1147 h 1352"/>
                  <a:gd name="T102" fmla="*/ 823 w 970"/>
                  <a:gd name="T103" fmla="*/ 1094 h 1352"/>
                  <a:gd name="T104" fmla="*/ 730 w 970"/>
                  <a:gd name="T105" fmla="*/ 1033 h 1352"/>
                  <a:gd name="T106" fmla="*/ 664 w 970"/>
                  <a:gd name="T107" fmla="*/ 980 h 1352"/>
                  <a:gd name="T108" fmla="*/ 623 w 970"/>
                  <a:gd name="T109" fmla="*/ 941 h 1352"/>
                  <a:gd name="T110" fmla="*/ 590 w 970"/>
                  <a:gd name="T111" fmla="*/ 897 h 1352"/>
                  <a:gd name="T112" fmla="*/ 564 w 970"/>
                  <a:gd name="T113" fmla="*/ 849 h 1352"/>
                  <a:gd name="T114" fmla="*/ 550 w 970"/>
                  <a:gd name="T115" fmla="*/ 797 h 1352"/>
                  <a:gd name="T116" fmla="*/ 547 w 970"/>
                  <a:gd name="T117" fmla="*/ 739 h 1352"/>
                  <a:gd name="T118" fmla="*/ 551 w 970"/>
                  <a:gd name="T119" fmla="*/ 707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0" h="1352">
                    <a:moveTo>
                      <a:pt x="551" y="707"/>
                    </a:moveTo>
                    <a:lnTo>
                      <a:pt x="555" y="690"/>
                    </a:lnTo>
                    <a:lnTo>
                      <a:pt x="568" y="656"/>
                    </a:lnTo>
                    <a:lnTo>
                      <a:pt x="598" y="612"/>
                    </a:lnTo>
                    <a:lnTo>
                      <a:pt x="682" y="534"/>
                    </a:lnTo>
                    <a:lnTo>
                      <a:pt x="774" y="462"/>
                    </a:lnTo>
                    <a:lnTo>
                      <a:pt x="824" y="410"/>
                    </a:lnTo>
                    <a:lnTo>
                      <a:pt x="852" y="364"/>
                    </a:lnTo>
                    <a:lnTo>
                      <a:pt x="862" y="332"/>
                    </a:lnTo>
                    <a:lnTo>
                      <a:pt x="866" y="296"/>
                    </a:lnTo>
                    <a:lnTo>
                      <a:pt x="862" y="255"/>
                    </a:lnTo>
                    <a:lnTo>
                      <a:pt x="856" y="233"/>
                    </a:lnTo>
                    <a:lnTo>
                      <a:pt x="846" y="206"/>
                    </a:lnTo>
                    <a:lnTo>
                      <a:pt x="824" y="158"/>
                    </a:lnTo>
                    <a:lnTo>
                      <a:pt x="798" y="117"/>
                    </a:lnTo>
                    <a:lnTo>
                      <a:pt x="769" y="83"/>
                    </a:lnTo>
                    <a:lnTo>
                      <a:pt x="735" y="55"/>
                    </a:lnTo>
                    <a:lnTo>
                      <a:pt x="699" y="34"/>
                    </a:lnTo>
                    <a:lnTo>
                      <a:pt x="638" y="11"/>
                    </a:lnTo>
                    <a:lnTo>
                      <a:pt x="551" y="0"/>
                    </a:lnTo>
                    <a:lnTo>
                      <a:pt x="460" y="7"/>
                    </a:lnTo>
                    <a:lnTo>
                      <a:pt x="367" y="31"/>
                    </a:lnTo>
                    <a:lnTo>
                      <a:pt x="277" y="68"/>
                    </a:lnTo>
                    <a:lnTo>
                      <a:pt x="235" y="91"/>
                    </a:lnTo>
                    <a:lnTo>
                      <a:pt x="194" y="117"/>
                    </a:lnTo>
                    <a:lnTo>
                      <a:pt x="122" y="179"/>
                    </a:lnTo>
                    <a:lnTo>
                      <a:pt x="65" y="255"/>
                    </a:lnTo>
                    <a:lnTo>
                      <a:pt x="23" y="344"/>
                    </a:lnTo>
                    <a:lnTo>
                      <a:pt x="1" y="442"/>
                    </a:lnTo>
                    <a:lnTo>
                      <a:pt x="0" y="550"/>
                    </a:lnTo>
                    <a:lnTo>
                      <a:pt x="21" y="665"/>
                    </a:lnTo>
                    <a:lnTo>
                      <a:pt x="67" y="787"/>
                    </a:lnTo>
                    <a:lnTo>
                      <a:pt x="101" y="849"/>
                    </a:lnTo>
                    <a:lnTo>
                      <a:pt x="140" y="913"/>
                    </a:lnTo>
                    <a:lnTo>
                      <a:pt x="233" y="1034"/>
                    </a:lnTo>
                    <a:lnTo>
                      <a:pt x="341" y="1145"/>
                    </a:lnTo>
                    <a:lnTo>
                      <a:pt x="458" y="1238"/>
                    </a:lnTo>
                    <a:lnTo>
                      <a:pt x="547" y="1292"/>
                    </a:lnTo>
                    <a:lnTo>
                      <a:pt x="608" y="1320"/>
                    </a:lnTo>
                    <a:lnTo>
                      <a:pt x="666" y="1339"/>
                    </a:lnTo>
                    <a:lnTo>
                      <a:pt x="725" y="1351"/>
                    </a:lnTo>
                    <a:lnTo>
                      <a:pt x="780" y="1352"/>
                    </a:lnTo>
                    <a:lnTo>
                      <a:pt x="833" y="1344"/>
                    </a:lnTo>
                    <a:lnTo>
                      <a:pt x="883" y="1325"/>
                    </a:lnTo>
                    <a:lnTo>
                      <a:pt x="928" y="1294"/>
                    </a:lnTo>
                    <a:lnTo>
                      <a:pt x="949" y="1273"/>
                    </a:lnTo>
                    <a:lnTo>
                      <a:pt x="960" y="1259"/>
                    </a:lnTo>
                    <a:lnTo>
                      <a:pt x="970" y="1234"/>
                    </a:lnTo>
                    <a:lnTo>
                      <a:pt x="964" y="1209"/>
                    </a:lnTo>
                    <a:lnTo>
                      <a:pt x="948" y="1185"/>
                    </a:lnTo>
                    <a:lnTo>
                      <a:pt x="905" y="1147"/>
                    </a:lnTo>
                    <a:lnTo>
                      <a:pt x="823" y="1094"/>
                    </a:lnTo>
                    <a:lnTo>
                      <a:pt x="730" y="1033"/>
                    </a:lnTo>
                    <a:lnTo>
                      <a:pt x="664" y="980"/>
                    </a:lnTo>
                    <a:lnTo>
                      <a:pt x="623" y="941"/>
                    </a:lnTo>
                    <a:lnTo>
                      <a:pt x="590" y="897"/>
                    </a:lnTo>
                    <a:lnTo>
                      <a:pt x="564" y="849"/>
                    </a:lnTo>
                    <a:lnTo>
                      <a:pt x="550" y="797"/>
                    </a:lnTo>
                    <a:lnTo>
                      <a:pt x="547" y="739"/>
                    </a:lnTo>
                    <a:lnTo>
                      <a:pt x="551" y="7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Freeform 147">
                <a:extLst>
                  <a:ext uri="{FF2B5EF4-FFF2-40B4-BE49-F238E27FC236}">
                    <a16:creationId xmlns:a16="http://schemas.microsoft.com/office/drawing/2014/main" id="{7C73CE6A-09FD-8EE5-5115-8E2284ABE394}"/>
                  </a:ext>
                </a:extLst>
              </p:cNvPr>
              <p:cNvSpPr>
                <a:spLocks/>
              </p:cNvSpPr>
              <p:nvPr/>
            </p:nvSpPr>
            <p:spPr bwMode="auto">
              <a:xfrm rot="3600000">
                <a:off x="6596495" y="4378488"/>
                <a:ext cx="176326" cy="212541"/>
              </a:xfrm>
              <a:custGeom>
                <a:avLst/>
                <a:gdLst>
                  <a:gd name="T0" fmla="*/ 157 w 315"/>
                  <a:gd name="T1" fmla="*/ 0 h 315"/>
                  <a:gd name="T2" fmla="*/ 173 w 315"/>
                  <a:gd name="T3" fmla="*/ 2 h 315"/>
                  <a:gd name="T4" fmla="*/ 203 w 315"/>
                  <a:gd name="T5" fmla="*/ 8 h 315"/>
                  <a:gd name="T6" fmla="*/ 246 w 315"/>
                  <a:gd name="T7" fmla="*/ 26 h 315"/>
                  <a:gd name="T8" fmla="*/ 287 w 315"/>
                  <a:gd name="T9" fmla="*/ 69 h 315"/>
                  <a:gd name="T10" fmla="*/ 307 w 315"/>
                  <a:gd name="T11" fmla="*/ 111 h 315"/>
                  <a:gd name="T12" fmla="*/ 313 w 315"/>
                  <a:gd name="T13" fmla="*/ 142 h 315"/>
                  <a:gd name="T14" fmla="*/ 315 w 315"/>
                  <a:gd name="T15" fmla="*/ 159 h 315"/>
                  <a:gd name="T16" fmla="*/ 313 w 315"/>
                  <a:gd name="T17" fmla="*/ 174 h 315"/>
                  <a:gd name="T18" fmla="*/ 307 w 315"/>
                  <a:gd name="T19" fmla="*/ 205 h 315"/>
                  <a:gd name="T20" fmla="*/ 287 w 315"/>
                  <a:gd name="T21" fmla="*/ 247 h 315"/>
                  <a:gd name="T22" fmla="*/ 246 w 315"/>
                  <a:gd name="T23" fmla="*/ 289 h 315"/>
                  <a:gd name="T24" fmla="*/ 203 w 315"/>
                  <a:gd name="T25" fmla="*/ 309 h 315"/>
                  <a:gd name="T26" fmla="*/ 173 w 315"/>
                  <a:gd name="T27" fmla="*/ 315 h 315"/>
                  <a:gd name="T28" fmla="*/ 157 w 315"/>
                  <a:gd name="T29" fmla="*/ 315 h 315"/>
                  <a:gd name="T30" fmla="*/ 141 w 315"/>
                  <a:gd name="T31" fmla="*/ 315 h 315"/>
                  <a:gd name="T32" fmla="*/ 110 w 315"/>
                  <a:gd name="T33" fmla="*/ 309 h 315"/>
                  <a:gd name="T34" fmla="*/ 68 w 315"/>
                  <a:gd name="T35" fmla="*/ 289 h 315"/>
                  <a:gd name="T36" fmla="*/ 26 w 315"/>
                  <a:gd name="T37" fmla="*/ 247 h 315"/>
                  <a:gd name="T38" fmla="*/ 6 w 315"/>
                  <a:gd name="T39" fmla="*/ 205 h 315"/>
                  <a:gd name="T40" fmla="*/ 0 w 315"/>
                  <a:gd name="T41" fmla="*/ 174 h 315"/>
                  <a:gd name="T42" fmla="*/ 0 w 315"/>
                  <a:gd name="T43" fmla="*/ 159 h 315"/>
                  <a:gd name="T44" fmla="*/ 0 w 315"/>
                  <a:gd name="T45" fmla="*/ 142 h 315"/>
                  <a:gd name="T46" fmla="*/ 6 w 315"/>
                  <a:gd name="T47" fmla="*/ 111 h 315"/>
                  <a:gd name="T48" fmla="*/ 26 w 315"/>
                  <a:gd name="T49" fmla="*/ 69 h 315"/>
                  <a:gd name="T50" fmla="*/ 68 w 315"/>
                  <a:gd name="T51" fmla="*/ 26 h 315"/>
                  <a:gd name="T52" fmla="*/ 110 w 315"/>
                  <a:gd name="T53" fmla="*/ 8 h 315"/>
                  <a:gd name="T54" fmla="*/ 141 w 315"/>
                  <a:gd name="T55" fmla="*/ 2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3" y="2"/>
                    </a:lnTo>
                    <a:lnTo>
                      <a:pt x="203" y="8"/>
                    </a:lnTo>
                    <a:lnTo>
                      <a:pt x="246" y="26"/>
                    </a:lnTo>
                    <a:lnTo>
                      <a:pt x="287" y="69"/>
                    </a:lnTo>
                    <a:lnTo>
                      <a:pt x="307" y="111"/>
                    </a:lnTo>
                    <a:lnTo>
                      <a:pt x="313" y="142"/>
                    </a:lnTo>
                    <a:lnTo>
                      <a:pt x="315" y="159"/>
                    </a:lnTo>
                    <a:lnTo>
                      <a:pt x="313" y="174"/>
                    </a:lnTo>
                    <a:lnTo>
                      <a:pt x="307" y="205"/>
                    </a:lnTo>
                    <a:lnTo>
                      <a:pt x="287" y="247"/>
                    </a:lnTo>
                    <a:lnTo>
                      <a:pt x="246" y="289"/>
                    </a:lnTo>
                    <a:lnTo>
                      <a:pt x="203" y="309"/>
                    </a:lnTo>
                    <a:lnTo>
                      <a:pt x="173" y="315"/>
                    </a:lnTo>
                    <a:lnTo>
                      <a:pt x="157" y="315"/>
                    </a:lnTo>
                    <a:lnTo>
                      <a:pt x="141" y="315"/>
                    </a:lnTo>
                    <a:lnTo>
                      <a:pt x="110" y="309"/>
                    </a:lnTo>
                    <a:lnTo>
                      <a:pt x="68" y="289"/>
                    </a:lnTo>
                    <a:lnTo>
                      <a:pt x="26" y="247"/>
                    </a:lnTo>
                    <a:lnTo>
                      <a:pt x="6" y="205"/>
                    </a:lnTo>
                    <a:lnTo>
                      <a:pt x="0" y="174"/>
                    </a:lnTo>
                    <a:lnTo>
                      <a:pt x="0" y="159"/>
                    </a:lnTo>
                    <a:lnTo>
                      <a:pt x="0" y="142"/>
                    </a:lnTo>
                    <a:lnTo>
                      <a:pt x="6" y="111"/>
                    </a:lnTo>
                    <a:lnTo>
                      <a:pt x="26" y="69"/>
                    </a:lnTo>
                    <a:lnTo>
                      <a:pt x="68" y="26"/>
                    </a:lnTo>
                    <a:lnTo>
                      <a:pt x="110" y="8"/>
                    </a:lnTo>
                    <a:lnTo>
                      <a:pt x="141" y="2"/>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Freeform 148">
                <a:extLst>
                  <a:ext uri="{FF2B5EF4-FFF2-40B4-BE49-F238E27FC236}">
                    <a16:creationId xmlns:a16="http://schemas.microsoft.com/office/drawing/2014/main" id="{7FE32186-601C-E3BE-EDD0-745D06D28A0A}"/>
                  </a:ext>
                </a:extLst>
              </p:cNvPr>
              <p:cNvSpPr>
                <a:spLocks/>
              </p:cNvSpPr>
              <p:nvPr/>
            </p:nvSpPr>
            <p:spPr bwMode="auto">
              <a:xfrm rot="3600000">
                <a:off x="6480871" y="4292836"/>
                <a:ext cx="116062" cy="137210"/>
              </a:xfrm>
              <a:custGeom>
                <a:avLst/>
                <a:gdLst>
                  <a:gd name="T0" fmla="*/ 104 w 209"/>
                  <a:gd name="T1" fmla="*/ 0 h 208"/>
                  <a:gd name="T2" fmla="*/ 126 w 209"/>
                  <a:gd name="T3" fmla="*/ 2 h 208"/>
                  <a:gd name="T4" fmla="*/ 163 w 209"/>
                  <a:gd name="T5" fmla="*/ 17 h 208"/>
                  <a:gd name="T6" fmla="*/ 191 w 209"/>
                  <a:gd name="T7" fmla="*/ 46 h 208"/>
                  <a:gd name="T8" fmla="*/ 206 w 209"/>
                  <a:gd name="T9" fmla="*/ 83 h 208"/>
                  <a:gd name="T10" fmla="*/ 209 w 209"/>
                  <a:gd name="T11" fmla="*/ 104 h 208"/>
                  <a:gd name="T12" fmla="*/ 206 w 209"/>
                  <a:gd name="T13" fmla="*/ 126 h 208"/>
                  <a:gd name="T14" fmla="*/ 191 w 209"/>
                  <a:gd name="T15" fmla="*/ 163 h 208"/>
                  <a:gd name="T16" fmla="*/ 163 w 209"/>
                  <a:gd name="T17" fmla="*/ 191 h 208"/>
                  <a:gd name="T18" fmla="*/ 126 w 209"/>
                  <a:gd name="T19" fmla="*/ 207 h 208"/>
                  <a:gd name="T20" fmla="*/ 104 w 209"/>
                  <a:gd name="T21" fmla="*/ 208 h 208"/>
                  <a:gd name="T22" fmla="*/ 83 w 209"/>
                  <a:gd name="T23" fmla="*/ 207 h 208"/>
                  <a:gd name="T24" fmla="*/ 46 w 209"/>
                  <a:gd name="T25" fmla="*/ 191 h 208"/>
                  <a:gd name="T26" fmla="*/ 18 w 209"/>
                  <a:gd name="T27" fmla="*/ 163 h 208"/>
                  <a:gd name="T28" fmla="*/ 1 w 209"/>
                  <a:gd name="T29" fmla="*/ 126 h 208"/>
                  <a:gd name="T30" fmla="*/ 0 w 209"/>
                  <a:gd name="T31" fmla="*/ 104 h 208"/>
                  <a:gd name="T32" fmla="*/ 1 w 209"/>
                  <a:gd name="T33" fmla="*/ 83 h 208"/>
                  <a:gd name="T34" fmla="*/ 18 w 209"/>
                  <a:gd name="T35" fmla="*/ 46 h 208"/>
                  <a:gd name="T36" fmla="*/ 46 w 209"/>
                  <a:gd name="T37" fmla="*/ 17 h 208"/>
                  <a:gd name="T38" fmla="*/ 83 w 209"/>
                  <a:gd name="T39" fmla="*/ 2 h 208"/>
                  <a:gd name="T40" fmla="*/ 104 w 209"/>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08">
                    <a:moveTo>
                      <a:pt x="104" y="0"/>
                    </a:moveTo>
                    <a:lnTo>
                      <a:pt x="126" y="2"/>
                    </a:lnTo>
                    <a:lnTo>
                      <a:pt x="163" y="17"/>
                    </a:lnTo>
                    <a:lnTo>
                      <a:pt x="191" y="46"/>
                    </a:lnTo>
                    <a:lnTo>
                      <a:pt x="206" y="83"/>
                    </a:lnTo>
                    <a:lnTo>
                      <a:pt x="209" y="104"/>
                    </a:lnTo>
                    <a:lnTo>
                      <a:pt x="206" y="126"/>
                    </a:lnTo>
                    <a:lnTo>
                      <a:pt x="191" y="163"/>
                    </a:lnTo>
                    <a:lnTo>
                      <a:pt x="163" y="191"/>
                    </a:lnTo>
                    <a:lnTo>
                      <a:pt x="126" y="207"/>
                    </a:lnTo>
                    <a:lnTo>
                      <a:pt x="104" y="208"/>
                    </a:lnTo>
                    <a:lnTo>
                      <a:pt x="83" y="207"/>
                    </a:lnTo>
                    <a:lnTo>
                      <a:pt x="46" y="191"/>
                    </a:lnTo>
                    <a:lnTo>
                      <a:pt x="18" y="163"/>
                    </a:lnTo>
                    <a:lnTo>
                      <a:pt x="1" y="126"/>
                    </a:lnTo>
                    <a:lnTo>
                      <a:pt x="0" y="104"/>
                    </a:lnTo>
                    <a:lnTo>
                      <a:pt x="1" y="83"/>
                    </a:lnTo>
                    <a:lnTo>
                      <a:pt x="18" y="46"/>
                    </a:lnTo>
                    <a:lnTo>
                      <a:pt x="46" y="17"/>
                    </a:lnTo>
                    <a:lnTo>
                      <a:pt x="83" y="2"/>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Freeform 149">
                <a:extLst>
                  <a:ext uri="{FF2B5EF4-FFF2-40B4-BE49-F238E27FC236}">
                    <a16:creationId xmlns:a16="http://schemas.microsoft.com/office/drawing/2014/main" id="{C560D77E-DE13-AAC7-9C8B-B543BBEFA626}"/>
                  </a:ext>
                </a:extLst>
              </p:cNvPr>
              <p:cNvSpPr>
                <a:spLocks/>
              </p:cNvSpPr>
              <p:nvPr/>
            </p:nvSpPr>
            <p:spPr bwMode="auto">
              <a:xfrm rot="3600000">
                <a:off x="6348037" y="4243526"/>
                <a:ext cx="102670" cy="123757"/>
              </a:xfrm>
              <a:custGeom>
                <a:avLst/>
                <a:gdLst>
                  <a:gd name="T0" fmla="*/ 92 w 185"/>
                  <a:gd name="T1" fmla="*/ 0 h 185"/>
                  <a:gd name="T2" fmla="*/ 111 w 185"/>
                  <a:gd name="T3" fmla="*/ 1 h 185"/>
                  <a:gd name="T4" fmla="*/ 145 w 185"/>
                  <a:gd name="T5" fmla="*/ 15 h 185"/>
                  <a:gd name="T6" fmla="*/ 169 w 185"/>
                  <a:gd name="T7" fmla="*/ 41 h 185"/>
                  <a:gd name="T8" fmla="*/ 184 w 185"/>
                  <a:gd name="T9" fmla="*/ 73 h 185"/>
                  <a:gd name="T10" fmla="*/ 185 w 185"/>
                  <a:gd name="T11" fmla="*/ 93 h 185"/>
                  <a:gd name="T12" fmla="*/ 184 w 185"/>
                  <a:gd name="T13" fmla="*/ 111 h 185"/>
                  <a:gd name="T14" fmla="*/ 169 w 185"/>
                  <a:gd name="T15" fmla="*/ 145 h 185"/>
                  <a:gd name="T16" fmla="*/ 145 w 185"/>
                  <a:gd name="T17" fmla="*/ 169 h 185"/>
                  <a:gd name="T18" fmla="*/ 111 w 185"/>
                  <a:gd name="T19" fmla="*/ 184 h 185"/>
                  <a:gd name="T20" fmla="*/ 92 w 185"/>
                  <a:gd name="T21" fmla="*/ 185 h 185"/>
                  <a:gd name="T22" fmla="*/ 73 w 185"/>
                  <a:gd name="T23" fmla="*/ 184 h 185"/>
                  <a:gd name="T24" fmla="*/ 40 w 185"/>
                  <a:gd name="T25" fmla="*/ 169 h 185"/>
                  <a:gd name="T26" fmla="*/ 15 w 185"/>
                  <a:gd name="T27" fmla="*/ 145 h 185"/>
                  <a:gd name="T28" fmla="*/ 1 w 185"/>
                  <a:gd name="T29" fmla="*/ 111 h 185"/>
                  <a:gd name="T30" fmla="*/ 0 w 185"/>
                  <a:gd name="T31" fmla="*/ 93 h 185"/>
                  <a:gd name="T32" fmla="*/ 1 w 185"/>
                  <a:gd name="T33" fmla="*/ 73 h 185"/>
                  <a:gd name="T34" fmla="*/ 15 w 185"/>
                  <a:gd name="T35" fmla="*/ 41 h 185"/>
                  <a:gd name="T36" fmla="*/ 40 w 185"/>
                  <a:gd name="T37" fmla="*/ 15 h 185"/>
                  <a:gd name="T38" fmla="*/ 73 w 185"/>
                  <a:gd name="T39" fmla="*/ 1 h 185"/>
                  <a:gd name="T40" fmla="*/ 92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2" y="0"/>
                    </a:moveTo>
                    <a:lnTo>
                      <a:pt x="111" y="1"/>
                    </a:lnTo>
                    <a:lnTo>
                      <a:pt x="145" y="15"/>
                    </a:lnTo>
                    <a:lnTo>
                      <a:pt x="169" y="41"/>
                    </a:lnTo>
                    <a:lnTo>
                      <a:pt x="184" y="73"/>
                    </a:lnTo>
                    <a:lnTo>
                      <a:pt x="185" y="93"/>
                    </a:lnTo>
                    <a:lnTo>
                      <a:pt x="184" y="111"/>
                    </a:lnTo>
                    <a:lnTo>
                      <a:pt x="169" y="145"/>
                    </a:lnTo>
                    <a:lnTo>
                      <a:pt x="145" y="169"/>
                    </a:lnTo>
                    <a:lnTo>
                      <a:pt x="111" y="184"/>
                    </a:lnTo>
                    <a:lnTo>
                      <a:pt x="92" y="185"/>
                    </a:lnTo>
                    <a:lnTo>
                      <a:pt x="73" y="184"/>
                    </a:lnTo>
                    <a:lnTo>
                      <a:pt x="40" y="169"/>
                    </a:lnTo>
                    <a:lnTo>
                      <a:pt x="15" y="145"/>
                    </a:lnTo>
                    <a:lnTo>
                      <a:pt x="1" y="111"/>
                    </a:lnTo>
                    <a:lnTo>
                      <a:pt x="0" y="93"/>
                    </a:lnTo>
                    <a:lnTo>
                      <a:pt x="1" y="73"/>
                    </a:lnTo>
                    <a:lnTo>
                      <a:pt x="15" y="41"/>
                    </a:lnTo>
                    <a:lnTo>
                      <a:pt x="40" y="15"/>
                    </a:lnTo>
                    <a:lnTo>
                      <a:pt x="73" y="1"/>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Freeform 150">
                <a:extLst>
                  <a:ext uri="{FF2B5EF4-FFF2-40B4-BE49-F238E27FC236}">
                    <a16:creationId xmlns:a16="http://schemas.microsoft.com/office/drawing/2014/main" id="{54B1E34E-CBF1-1EAD-408E-C2681A8EA454}"/>
                  </a:ext>
                </a:extLst>
              </p:cNvPr>
              <p:cNvSpPr>
                <a:spLocks/>
              </p:cNvSpPr>
              <p:nvPr/>
            </p:nvSpPr>
            <p:spPr bwMode="auto">
              <a:xfrm rot="3600000">
                <a:off x="6232569" y="4250362"/>
                <a:ext cx="75887" cy="88783"/>
              </a:xfrm>
              <a:custGeom>
                <a:avLst/>
                <a:gdLst>
                  <a:gd name="T0" fmla="*/ 68 w 135"/>
                  <a:gd name="T1" fmla="*/ 0 h 133"/>
                  <a:gd name="T2" fmla="*/ 81 w 135"/>
                  <a:gd name="T3" fmla="*/ 1 h 133"/>
                  <a:gd name="T4" fmla="*/ 105 w 135"/>
                  <a:gd name="T5" fmla="*/ 10 h 133"/>
                  <a:gd name="T6" fmla="*/ 123 w 135"/>
                  <a:gd name="T7" fmla="*/ 29 h 133"/>
                  <a:gd name="T8" fmla="*/ 134 w 135"/>
                  <a:gd name="T9" fmla="*/ 53 h 133"/>
                  <a:gd name="T10" fmla="*/ 135 w 135"/>
                  <a:gd name="T11" fmla="*/ 67 h 133"/>
                  <a:gd name="T12" fmla="*/ 134 w 135"/>
                  <a:gd name="T13" fmla="*/ 80 h 133"/>
                  <a:gd name="T14" fmla="*/ 123 w 135"/>
                  <a:gd name="T15" fmla="*/ 105 h 133"/>
                  <a:gd name="T16" fmla="*/ 105 w 135"/>
                  <a:gd name="T17" fmla="*/ 123 h 133"/>
                  <a:gd name="T18" fmla="*/ 81 w 135"/>
                  <a:gd name="T19" fmla="*/ 133 h 133"/>
                  <a:gd name="T20" fmla="*/ 68 w 135"/>
                  <a:gd name="T21" fmla="*/ 133 h 133"/>
                  <a:gd name="T22" fmla="*/ 53 w 135"/>
                  <a:gd name="T23" fmla="*/ 133 h 133"/>
                  <a:gd name="T24" fmla="*/ 30 w 135"/>
                  <a:gd name="T25" fmla="*/ 123 h 133"/>
                  <a:gd name="T26" fmla="*/ 12 w 135"/>
                  <a:gd name="T27" fmla="*/ 105 h 133"/>
                  <a:gd name="T28" fmla="*/ 2 w 135"/>
                  <a:gd name="T29" fmla="*/ 80 h 133"/>
                  <a:gd name="T30" fmla="*/ 0 w 135"/>
                  <a:gd name="T31" fmla="*/ 67 h 133"/>
                  <a:gd name="T32" fmla="*/ 2 w 135"/>
                  <a:gd name="T33" fmla="*/ 53 h 133"/>
                  <a:gd name="T34" fmla="*/ 12 w 135"/>
                  <a:gd name="T35" fmla="*/ 29 h 133"/>
                  <a:gd name="T36" fmla="*/ 30 w 135"/>
                  <a:gd name="T37" fmla="*/ 10 h 133"/>
                  <a:gd name="T38" fmla="*/ 53 w 135"/>
                  <a:gd name="T39" fmla="*/ 1 h 133"/>
                  <a:gd name="T40" fmla="*/ 68 w 13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33">
                    <a:moveTo>
                      <a:pt x="68" y="0"/>
                    </a:moveTo>
                    <a:lnTo>
                      <a:pt x="81" y="1"/>
                    </a:lnTo>
                    <a:lnTo>
                      <a:pt x="105" y="10"/>
                    </a:lnTo>
                    <a:lnTo>
                      <a:pt x="123" y="29"/>
                    </a:lnTo>
                    <a:lnTo>
                      <a:pt x="134" y="53"/>
                    </a:lnTo>
                    <a:lnTo>
                      <a:pt x="135" y="67"/>
                    </a:lnTo>
                    <a:lnTo>
                      <a:pt x="134" y="80"/>
                    </a:lnTo>
                    <a:lnTo>
                      <a:pt x="123" y="105"/>
                    </a:lnTo>
                    <a:lnTo>
                      <a:pt x="105" y="123"/>
                    </a:lnTo>
                    <a:lnTo>
                      <a:pt x="81" y="133"/>
                    </a:lnTo>
                    <a:lnTo>
                      <a:pt x="68" y="133"/>
                    </a:lnTo>
                    <a:lnTo>
                      <a:pt x="53" y="133"/>
                    </a:lnTo>
                    <a:lnTo>
                      <a:pt x="30" y="123"/>
                    </a:lnTo>
                    <a:lnTo>
                      <a:pt x="12" y="105"/>
                    </a:lnTo>
                    <a:lnTo>
                      <a:pt x="2" y="80"/>
                    </a:lnTo>
                    <a:lnTo>
                      <a:pt x="0" y="67"/>
                    </a:lnTo>
                    <a:lnTo>
                      <a:pt x="2" y="53"/>
                    </a:lnTo>
                    <a:lnTo>
                      <a:pt x="12" y="29"/>
                    </a:lnTo>
                    <a:lnTo>
                      <a:pt x="30" y="10"/>
                    </a:lnTo>
                    <a:lnTo>
                      <a:pt x="53" y="1"/>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Freeform 151">
                <a:extLst>
                  <a:ext uri="{FF2B5EF4-FFF2-40B4-BE49-F238E27FC236}">
                    <a16:creationId xmlns:a16="http://schemas.microsoft.com/office/drawing/2014/main" id="{4873D891-D29A-E863-E89C-467ED64F0078}"/>
                  </a:ext>
                </a:extLst>
              </p:cNvPr>
              <p:cNvSpPr>
                <a:spLocks/>
              </p:cNvSpPr>
              <p:nvPr/>
            </p:nvSpPr>
            <p:spPr bwMode="auto">
              <a:xfrm rot="3600000">
                <a:off x="6151580" y="4289425"/>
                <a:ext cx="46872" cy="56499"/>
              </a:xfrm>
              <a:custGeom>
                <a:avLst/>
                <a:gdLst>
                  <a:gd name="T0" fmla="*/ 43 w 86"/>
                  <a:gd name="T1" fmla="*/ 0 h 85"/>
                  <a:gd name="T2" fmla="*/ 52 w 86"/>
                  <a:gd name="T3" fmla="*/ 0 h 85"/>
                  <a:gd name="T4" fmla="*/ 68 w 86"/>
                  <a:gd name="T5" fmla="*/ 6 h 85"/>
                  <a:gd name="T6" fmla="*/ 79 w 86"/>
                  <a:gd name="T7" fmla="*/ 18 h 85"/>
                  <a:gd name="T8" fmla="*/ 86 w 86"/>
                  <a:gd name="T9" fmla="*/ 34 h 85"/>
                  <a:gd name="T10" fmla="*/ 86 w 86"/>
                  <a:gd name="T11" fmla="*/ 43 h 85"/>
                  <a:gd name="T12" fmla="*/ 86 w 86"/>
                  <a:gd name="T13" fmla="*/ 50 h 85"/>
                  <a:gd name="T14" fmla="*/ 79 w 86"/>
                  <a:gd name="T15" fmla="*/ 66 h 85"/>
                  <a:gd name="T16" fmla="*/ 68 w 86"/>
                  <a:gd name="T17" fmla="*/ 78 h 85"/>
                  <a:gd name="T18" fmla="*/ 52 w 86"/>
                  <a:gd name="T19" fmla="*/ 84 h 85"/>
                  <a:gd name="T20" fmla="*/ 43 w 86"/>
                  <a:gd name="T21" fmla="*/ 85 h 85"/>
                  <a:gd name="T22" fmla="*/ 34 w 86"/>
                  <a:gd name="T23" fmla="*/ 84 h 85"/>
                  <a:gd name="T24" fmla="*/ 18 w 86"/>
                  <a:gd name="T25" fmla="*/ 78 h 85"/>
                  <a:gd name="T26" fmla="*/ 7 w 86"/>
                  <a:gd name="T27" fmla="*/ 66 h 85"/>
                  <a:gd name="T28" fmla="*/ 0 w 86"/>
                  <a:gd name="T29" fmla="*/ 50 h 85"/>
                  <a:gd name="T30" fmla="*/ 0 w 86"/>
                  <a:gd name="T31" fmla="*/ 43 h 85"/>
                  <a:gd name="T32" fmla="*/ 0 w 86"/>
                  <a:gd name="T33" fmla="*/ 34 h 85"/>
                  <a:gd name="T34" fmla="*/ 7 w 86"/>
                  <a:gd name="T35" fmla="*/ 18 h 85"/>
                  <a:gd name="T36" fmla="*/ 18 w 86"/>
                  <a:gd name="T37" fmla="*/ 6 h 85"/>
                  <a:gd name="T38" fmla="*/ 34 w 86"/>
                  <a:gd name="T39" fmla="*/ 0 h 85"/>
                  <a:gd name="T40" fmla="*/ 43 w 86"/>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43" y="0"/>
                    </a:moveTo>
                    <a:lnTo>
                      <a:pt x="52" y="0"/>
                    </a:lnTo>
                    <a:lnTo>
                      <a:pt x="68" y="6"/>
                    </a:lnTo>
                    <a:lnTo>
                      <a:pt x="79" y="18"/>
                    </a:lnTo>
                    <a:lnTo>
                      <a:pt x="86" y="34"/>
                    </a:lnTo>
                    <a:lnTo>
                      <a:pt x="86" y="43"/>
                    </a:lnTo>
                    <a:lnTo>
                      <a:pt x="86" y="50"/>
                    </a:lnTo>
                    <a:lnTo>
                      <a:pt x="79" y="66"/>
                    </a:lnTo>
                    <a:lnTo>
                      <a:pt x="68" y="78"/>
                    </a:lnTo>
                    <a:lnTo>
                      <a:pt x="52" y="84"/>
                    </a:lnTo>
                    <a:lnTo>
                      <a:pt x="43" y="85"/>
                    </a:lnTo>
                    <a:lnTo>
                      <a:pt x="34" y="84"/>
                    </a:lnTo>
                    <a:lnTo>
                      <a:pt x="18" y="78"/>
                    </a:lnTo>
                    <a:lnTo>
                      <a:pt x="7" y="66"/>
                    </a:lnTo>
                    <a:lnTo>
                      <a:pt x="0" y="50"/>
                    </a:lnTo>
                    <a:lnTo>
                      <a:pt x="0" y="43"/>
                    </a:lnTo>
                    <a:lnTo>
                      <a:pt x="0" y="34"/>
                    </a:lnTo>
                    <a:lnTo>
                      <a:pt x="7" y="18"/>
                    </a:lnTo>
                    <a:lnTo>
                      <a:pt x="18" y="6"/>
                    </a:lnTo>
                    <a:lnTo>
                      <a:pt x="34"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grpSp>
        <p:nvGrpSpPr>
          <p:cNvPr id="25" name="Group 34">
            <a:extLst>
              <a:ext uri="{FF2B5EF4-FFF2-40B4-BE49-F238E27FC236}">
                <a16:creationId xmlns:a16="http://schemas.microsoft.com/office/drawing/2014/main" id="{59C646E5-5DAF-3791-1265-B475E7BEBF20}"/>
              </a:ext>
            </a:extLst>
          </p:cNvPr>
          <p:cNvGrpSpPr/>
          <p:nvPr/>
        </p:nvGrpSpPr>
        <p:grpSpPr>
          <a:xfrm>
            <a:off x="3765800" y="3645775"/>
            <a:ext cx="1564429" cy="765189"/>
            <a:chOff x="1799957" y="4670530"/>
            <a:chExt cx="2591332" cy="1110632"/>
          </a:xfrm>
          <a:solidFill>
            <a:srgbClr val="A2B969"/>
          </a:solidFill>
        </p:grpSpPr>
        <p:grpSp>
          <p:nvGrpSpPr>
            <p:cNvPr id="26" name="Group 35">
              <a:extLst>
                <a:ext uri="{FF2B5EF4-FFF2-40B4-BE49-F238E27FC236}">
                  <a16:creationId xmlns:a16="http://schemas.microsoft.com/office/drawing/2014/main" id="{32460ED6-165F-CAF6-78BD-0EE31935B758}"/>
                </a:ext>
              </a:extLst>
            </p:cNvPr>
            <p:cNvGrpSpPr/>
            <p:nvPr/>
          </p:nvGrpSpPr>
          <p:grpSpPr>
            <a:xfrm>
              <a:off x="3332090" y="5061813"/>
              <a:ext cx="1059199" cy="719349"/>
              <a:chOff x="6310680" y="4554592"/>
              <a:chExt cx="1059199" cy="719349"/>
            </a:xfrm>
            <a:grpFill/>
          </p:grpSpPr>
          <p:sp>
            <p:nvSpPr>
              <p:cNvPr id="69" name="Freeform 140">
                <a:extLst>
                  <a:ext uri="{FF2B5EF4-FFF2-40B4-BE49-F238E27FC236}">
                    <a16:creationId xmlns:a16="http://schemas.microsoft.com/office/drawing/2014/main" id="{F7CD57C1-FA6C-BABA-7817-F5E15B27A9E5}"/>
                  </a:ext>
                </a:extLst>
              </p:cNvPr>
              <p:cNvSpPr>
                <a:spLocks/>
              </p:cNvSpPr>
              <p:nvPr/>
            </p:nvSpPr>
            <p:spPr bwMode="auto">
              <a:xfrm rot="3600000">
                <a:off x="6495287" y="4549200"/>
                <a:ext cx="540134" cy="909348"/>
              </a:xfrm>
              <a:custGeom>
                <a:avLst/>
                <a:gdLst>
                  <a:gd name="T0" fmla="*/ 735 w 971"/>
                  <a:gd name="T1" fmla="*/ 92 h 1353"/>
                  <a:gd name="T2" fmla="*/ 692 w 971"/>
                  <a:gd name="T3" fmla="*/ 69 h 1353"/>
                  <a:gd name="T4" fmla="*/ 603 w 971"/>
                  <a:gd name="T5" fmla="*/ 33 h 1353"/>
                  <a:gd name="T6" fmla="*/ 511 w 971"/>
                  <a:gd name="T7" fmla="*/ 8 h 1353"/>
                  <a:gd name="T8" fmla="*/ 419 w 971"/>
                  <a:gd name="T9" fmla="*/ 0 h 1353"/>
                  <a:gd name="T10" fmla="*/ 332 w 971"/>
                  <a:gd name="T11" fmla="*/ 12 h 1353"/>
                  <a:gd name="T12" fmla="*/ 272 w 971"/>
                  <a:gd name="T13" fmla="*/ 34 h 1353"/>
                  <a:gd name="T14" fmla="*/ 235 w 971"/>
                  <a:gd name="T15" fmla="*/ 56 h 1353"/>
                  <a:gd name="T16" fmla="*/ 201 w 971"/>
                  <a:gd name="T17" fmla="*/ 84 h 1353"/>
                  <a:gd name="T18" fmla="*/ 171 w 971"/>
                  <a:gd name="T19" fmla="*/ 118 h 1353"/>
                  <a:gd name="T20" fmla="*/ 145 w 971"/>
                  <a:gd name="T21" fmla="*/ 160 h 1353"/>
                  <a:gd name="T22" fmla="*/ 123 w 971"/>
                  <a:gd name="T23" fmla="*/ 208 h 1353"/>
                  <a:gd name="T24" fmla="*/ 114 w 971"/>
                  <a:gd name="T25" fmla="*/ 235 h 1353"/>
                  <a:gd name="T26" fmla="*/ 109 w 971"/>
                  <a:gd name="T27" fmla="*/ 257 h 1353"/>
                  <a:gd name="T28" fmla="*/ 104 w 971"/>
                  <a:gd name="T29" fmla="*/ 297 h 1353"/>
                  <a:gd name="T30" fmla="*/ 108 w 971"/>
                  <a:gd name="T31" fmla="*/ 333 h 1353"/>
                  <a:gd name="T32" fmla="*/ 120 w 971"/>
                  <a:gd name="T33" fmla="*/ 366 h 1353"/>
                  <a:gd name="T34" fmla="*/ 145 w 971"/>
                  <a:gd name="T35" fmla="*/ 411 h 1353"/>
                  <a:gd name="T36" fmla="*/ 196 w 971"/>
                  <a:gd name="T37" fmla="*/ 463 h 1353"/>
                  <a:gd name="T38" fmla="*/ 288 w 971"/>
                  <a:gd name="T39" fmla="*/ 536 h 1353"/>
                  <a:gd name="T40" fmla="*/ 372 w 971"/>
                  <a:gd name="T41" fmla="*/ 613 h 1353"/>
                  <a:gd name="T42" fmla="*/ 402 w 971"/>
                  <a:gd name="T43" fmla="*/ 657 h 1353"/>
                  <a:gd name="T44" fmla="*/ 415 w 971"/>
                  <a:gd name="T45" fmla="*/ 691 h 1353"/>
                  <a:gd name="T46" fmla="*/ 419 w 971"/>
                  <a:gd name="T47" fmla="*/ 708 h 1353"/>
                  <a:gd name="T48" fmla="*/ 423 w 971"/>
                  <a:gd name="T49" fmla="*/ 740 h 1353"/>
                  <a:gd name="T50" fmla="*/ 420 w 971"/>
                  <a:gd name="T51" fmla="*/ 797 h 1353"/>
                  <a:gd name="T52" fmla="*/ 406 w 971"/>
                  <a:gd name="T53" fmla="*/ 851 h 1353"/>
                  <a:gd name="T54" fmla="*/ 380 w 971"/>
                  <a:gd name="T55" fmla="*/ 898 h 1353"/>
                  <a:gd name="T56" fmla="*/ 346 w 971"/>
                  <a:gd name="T57" fmla="*/ 943 h 1353"/>
                  <a:gd name="T58" fmla="*/ 307 w 971"/>
                  <a:gd name="T59" fmla="*/ 981 h 1353"/>
                  <a:gd name="T60" fmla="*/ 240 w 971"/>
                  <a:gd name="T61" fmla="*/ 1035 h 1353"/>
                  <a:gd name="T62" fmla="*/ 147 w 971"/>
                  <a:gd name="T63" fmla="*/ 1095 h 1353"/>
                  <a:gd name="T64" fmla="*/ 65 w 971"/>
                  <a:gd name="T65" fmla="*/ 1149 h 1353"/>
                  <a:gd name="T66" fmla="*/ 22 w 971"/>
                  <a:gd name="T67" fmla="*/ 1185 h 1353"/>
                  <a:gd name="T68" fmla="*/ 5 w 971"/>
                  <a:gd name="T69" fmla="*/ 1210 h 1353"/>
                  <a:gd name="T70" fmla="*/ 0 w 971"/>
                  <a:gd name="T71" fmla="*/ 1235 h 1353"/>
                  <a:gd name="T72" fmla="*/ 9 w 971"/>
                  <a:gd name="T73" fmla="*/ 1260 h 1353"/>
                  <a:gd name="T74" fmla="*/ 21 w 971"/>
                  <a:gd name="T75" fmla="*/ 1274 h 1353"/>
                  <a:gd name="T76" fmla="*/ 42 w 971"/>
                  <a:gd name="T77" fmla="*/ 1295 h 1353"/>
                  <a:gd name="T78" fmla="*/ 87 w 971"/>
                  <a:gd name="T79" fmla="*/ 1326 h 1353"/>
                  <a:gd name="T80" fmla="*/ 136 w 971"/>
                  <a:gd name="T81" fmla="*/ 1344 h 1353"/>
                  <a:gd name="T82" fmla="*/ 190 w 971"/>
                  <a:gd name="T83" fmla="*/ 1353 h 1353"/>
                  <a:gd name="T84" fmla="*/ 245 w 971"/>
                  <a:gd name="T85" fmla="*/ 1352 h 1353"/>
                  <a:gd name="T86" fmla="*/ 304 w 971"/>
                  <a:gd name="T87" fmla="*/ 1340 h 1353"/>
                  <a:gd name="T88" fmla="*/ 363 w 971"/>
                  <a:gd name="T89" fmla="*/ 1321 h 1353"/>
                  <a:gd name="T90" fmla="*/ 423 w 971"/>
                  <a:gd name="T91" fmla="*/ 1294 h 1353"/>
                  <a:gd name="T92" fmla="*/ 514 w 971"/>
                  <a:gd name="T93" fmla="*/ 1239 h 1353"/>
                  <a:gd name="T94" fmla="*/ 630 w 971"/>
                  <a:gd name="T95" fmla="*/ 1146 h 1353"/>
                  <a:gd name="T96" fmla="*/ 738 w 971"/>
                  <a:gd name="T97" fmla="*/ 1036 h 1353"/>
                  <a:gd name="T98" fmla="*/ 830 w 971"/>
                  <a:gd name="T99" fmla="*/ 914 h 1353"/>
                  <a:gd name="T100" fmla="*/ 869 w 971"/>
                  <a:gd name="T101" fmla="*/ 851 h 1353"/>
                  <a:gd name="T102" fmla="*/ 904 w 971"/>
                  <a:gd name="T103" fmla="*/ 787 h 1353"/>
                  <a:gd name="T104" fmla="*/ 949 w 971"/>
                  <a:gd name="T105" fmla="*/ 665 h 1353"/>
                  <a:gd name="T106" fmla="*/ 971 w 971"/>
                  <a:gd name="T107" fmla="*/ 550 h 1353"/>
                  <a:gd name="T108" fmla="*/ 969 w 971"/>
                  <a:gd name="T109" fmla="*/ 444 h 1353"/>
                  <a:gd name="T110" fmla="*/ 946 w 971"/>
                  <a:gd name="T111" fmla="*/ 345 h 1353"/>
                  <a:gd name="T112" fmla="*/ 905 w 971"/>
                  <a:gd name="T113" fmla="*/ 257 h 1353"/>
                  <a:gd name="T114" fmla="*/ 848 w 971"/>
                  <a:gd name="T115" fmla="*/ 180 h 1353"/>
                  <a:gd name="T116" fmla="*/ 777 w 971"/>
                  <a:gd name="T117" fmla="*/ 118 h 1353"/>
                  <a:gd name="T118" fmla="*/ 735 w 971"/>
                  <a:gd name="T119" fmla="*/ 92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1353">
                    <a:moveTo>
                      <a:pt x="735" y="92"/>
                    </a:moveTo>
                    <a:lnTo>
                      <a:pt x="692" y="69"/>
                    </a:lnTo>
                    <a:lnTo>
                      <a:pt x="603" y="33"/>
                    </a:lnTo>
                    <a:lnTo>
                      <a:pt x="511" y="8"/>
                    </a:lnTo>
                    <a:lnTo>
                      <a:pt x="419" y="0"/>
                    </a:lnTo>
                    <a:lnTo>
                      <a:pt x="332" y="12"/>
                    </a:lnTo>
                    <a:lnTo>
                      <a:pt x="272" y="34"/>
                    </a:lnTo>
                    <a:lnTo>
                      <a:pt x="235" y="56"/>
                    </a:lnTo>
                    <a:lnTo>
                      <a:pt x="201" y="84"/>
                    </a:lnTo>
                    <a:lnTo>
                      <a:pt x="171" y="118"/>
                    </a:lnTo>
                    <a:lnTo>
                      <a:pt x="145" y="160"/>
                    </a:lnTo>
                    <a:lnTo>
                      <a:pt x="123" y="208"/>
                    </a:lnTo>
                    <a:lnTo>
                      <a:pt x="114" y="235"/>
                    </a:lnTo>
                    <a:lnTo>
                      <a:pt x="109" y="257"/>
                    </a:lnTo>
                    <a:lnTo>
                      <a:pt x="104" y="297"/>
                    </a:lnTo>
                    <a:lnTo>
                      <a:pt x="108" y="333"/>
                    </a:lnTo>
                    <a:lnTo>
                      <a:pt x="120" y="366"/>
                    </a:lnTo>
                    <a:lnTo>
                      <a:pt x="145" y="411"/>
                    </a:lnTo>
                    <a:lnTo>
                      <a:pt x="196" y="463"/>
                    </a:lnTo>
                    <a:lnTo>
                      <a:pt x="288" y="536"/>
                    </a:lnTo>
                    <a:lnTo>
                      <a:pt x="372" y="613"/>
                    </a:lnTo>
                    <a:lnTo>
                      <a:pt x="402" y="657"/>
                    </a:lnTo>
                    <a:lnTo>
                      <a:pt x="415" y="691"/>
                    </a:lnTo>
                    <a:lnTo>
                      <a:pt x="419" y="708"/>
                    </a:lnTo>
                    <a:lnTo>
                      <a:pt x="423" y="740"/>
                    </a:lnTo>
                    <a:lnTo>
                      <a:pt x="420" y="797"/>
                    </a:lnTo>
                    <a:lnTo>
                      <a:pt x="406" y="851"/>
                    </a:lnTo>
                    <a:lnTo>
                      <a:pt x="380" y="898"/>
                    </a:lnTo>
                    <a:lnTo>
                      <a:pt x="346" y="943"/>
                    </a:lnTo>
                    <a:lnTo>
                      <a:pt x="307" y="981"/>
                    </a:lnTo>
                    <a:lnTo>
                      <a:pt x="240" y="1035"/>
                    </a:lnTo>
                    <a:lnTo>
                      <a:pt x="147" y="1095"/>
                    </a:lnTo>
                    <a:lnTo>
                      <a:pt x="65" y="1149"/>
                    </a:lnTo>
                    <a:lnTo>
                      <a:pt x="22" y="1185"/>
                    </a:lnTo>
                    <a:lnTo>
                      <a:pt x="5" y="1210"/>
                    </a:lnTo>
                    <a:lnTo>
                      <a:pt x="0" y="1235"/>
                    </a:lnTo>
                    <a:lnTo>
                      <a:pt x="9" y="1260"/>
                    </a:lnTo>
                    <a:lnTo>
                      <a:pt x="21" y="1274"/>
                    </a:lnTo>
                    <a:lnTo>
                      <a:pt x="42" y="1295"/>
                    </a:lnTo>
                    <a:lnTo>
                      <a:pt x="87" y="1326"/>
                    </a:lnTo>
                    <a:lnTo>
                      <a:pt x="136" y="1344"/>
                    </a:lnTo>
                    <a:lnTo>
                      <a:pt x="190" y="1353"/>
                    </a:lnTo>
                    <a:lnTo>
                      <a:pt x="245" y="1352"/>
                    </a:lnTo>
                    <a:lnTo>
                      <a:pt x="304" y="1340"/>
                    </a:lnTo>
                    <a:lnTo>
                      <a:pt x="363" y="1321"/>
                    </a:lnTo>
                    <a:lnTo>
                      <a:pt x="423" y="1294"/>
                    </a:lnTo>
                    <a:lnTo>
                      <a:pt x="514" y="1239"/>
                    </a:lnTo>
                    <a:lnTo>
                      <a:pt x="630" y="1146"/>
                    </a:lnTo>
                    <a:lnTo>
                      <a:pt x="738" y="1036"/>
                    </a:lnTo>
                    <a:lnTo>
                      <a:pt x="830" y="914"/>
                    </a:lnTo>
                    <a:lnTo>
                      <a:pt x="869" y="851"/>
                    </a:lnTo>
                    <a:lnTo>
                      <a:pt x="904" y="787"/>
                    </a:lnTo>
                    <a:lnTo>
                      <a:pt x="949" y="665"/>
                    </a:lnTo>
                    <a:lnTo>
                      <a:pt x="971" y="550"/>
                    </a:lnTo>
                    <a:lnTo>
                      <a:pt x="969" y="444"/>
                    </a:lnTo>
                    <a:lnTo>
                      <a:pt x="946" y="345"/>
                    </a:lnTo>
                    <a:lnTo>
                      <a:pt x="905" y="257"/>
                    </a:lnTo>
                    <a:lnTo>
                      <a:pt x="848" y="180"/>
                    </a:lnTo>
                    <a:lnTo>
                      <a:pt x="777" y="118"/>
                    </a:lnTo>
                    <a:lnTo>
                      <a:pt x="73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70" name="Freeform 141">
                <a:extLst>
                  <a:ext uri="{FF2B5EF4-FFF2-40B4-BE49-F238E27FC236}">
                    <a16:creationId xmlns:a16="http://schemas.microsoft.com/office/drawing/2014/main" id="{77B688EE-6F07-42F2-B098-668BA053480D}"/>
                  </a:ext>
                </a:extLst>
              </p:cNvPr>
              <p:cNvSpPr>
                <a:spLocks/>
              </p:cNvSpPr>
              <p:nvPr/>
            </p:nvSpPr>
            <p:spPr bwMode="auto">
              <a:xfrm rot="3600000">
                <a:off x="7175446" y="4536484"/>
                <a:ext cx="176326" cy="212541"/>
              </a:xfrm>
              <a:custGeom>
                <a:avLst/>
                <a:gdLst>
                  <a:gd name="T0" fmla="*/ 157 w 315"/>
                  <a:gd name="T1" fmla="*/ 0 h 315"/>
                  <a:gd name="T2" fmla="*/ 174 w 315"/>
                  <a:gd name="T3" fmla="*/ 1 h 315"/>
                  <a:gd name="T4" fmla="*/ 204 w 315"/>
                  <a:gd name="T5" fmla="*/ 6 h 315"/>
                  <a:gd name="T6" fmla="*/ 245 w 315"/>
                  <a:gd name="T7" fmla="*/ 26 h 315"/>
                  <a:gd name="T8" fmla="*/ 288 w 315"/>
                  <a:gd name="T9" fmla="*/ 69 h 315"/>
                  <a:gd name="T10" fmla="*/ 308 w 315"/>
                  <a:gd name="T11" fmla="*/ 110 h 315"/>
                  <a:gd name="T12" fmla="*/ 314 w 315"/>
                  <a:gd name="T13" fmla="*/ 141 h 315"/>
                  <a:gd name="T14" fmla="*/ 315 w 315"/>
                  <a:gd name="T15" fmla="*/ 158 h 315"/>
                  <a:gd name="T16" fmla="*/ 314 w 315"/>
                  <a:gd name="T17" fmla="*/ 173 h 315"/>
                  <a:gd name="T18" fmla="*/ 308 w 315"/>
                  <a:gd name="T19" fmla="*/ 205 h 315"/>
                  <a:gd name="T20" fmla="*/ 288 w 315"/>
                  <a:gd name="T21" fmla="*/ 246 h 315"/>
                  <a:gd name="T22" fmla="*/ 245 w 315"/>
                  <a:gd name="T23" fmla="*/ 289 h 315"/>
                  <a:gd name="T24" fmla="*/ 204 w 315"/>
                  <a:gd name="T25" fmla="*/ 308 h 315"/>
                  <a:gd name="T26" fmla="*/ 174 w 315"/>
                  <a:gd name="T27" fmla="*/ 315 h 315"/>
                  <a:gd name="T28" fmla="*/ 157 w 315"/>
                  <a:gd name="T29" fmla="*/ 315 h 315"/>
                  <a:gd name="T30" fmla="*/ 142 w 315"/>
                  <a:gd name="T31" fmla="*/ 315 h 315"/>
                  <a:gd name="T32" fmla="*/ 111 w 315"/>
                  <a:gd name="T33" fmla="*/ 308 h 315"/>
                  <a:gd name="T34" fmla="*/ 69 w 315"/>
                  <a:gd name="T35" fmla="*/ 289 h 315"/>
                  <a:gd name="T36" fmla="*/ 26 w 315"/>
                  <a:gd name="T37" fmla="*/ 246 h 315"/>
                  <a:gd name="T38" fmla="*/ 7 w 315"/>
                  <a:gd name="T39" fmla="*/ 205 h 315"/>
                  <a:gd name="T40" fmla="*/ 0 w 315"/>
                  <a:gd name="T41" fmla="*/ 173 h 315"/>
                  <a:gd name="T42" fmla="*/ 0 w 315"/>
                  <a:gd name="T43" fmla="*/ 158 h 315"/>
                  <a:gd name="T44" fmla="*/ 0 w 315"/>
                  <a:gd name="T45" fmla="*/ 141 h 315"/>
                  <a:gd name="T46" fmla="*/ 7 w 315"/>
                  <a:gd name="T47" fmla="*/ 110 h 315"/>
                  <a:gd name="T48" fmla="*/ 26 w 315"/>
                  <a:gd name="T49" fmla="*/ 69 h 315"/>
                  <a:gd name="T50" fmla="*/ 69 w 315"/>
                  <a:gd name="T51" fmla="*/ 26 h 315"/>
                  <a:gd name="T52" fmla="*/ 111 w 315"/>
                  <a:gd name="T53" fmla="*/ 6 h 315"/>
                  <a:gd name="T54" fmla="*/ 142 w 315"/>
                  <a:gd name="T55" fmla="*/ 1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4" y="1"/>
                    </a:lnTo>
                    <a:lnTo>
                      <a:pt x="204" y="6"/>
                    </a:lnTo>
                    <a:lnTo>
                      <a:pt x="245" y="26"/>
                    </a:lnTo>
                    <a:lnTo>
                      <a:pt x="288" y="69"/>
                    </a:lnTo>
                    <a:lnTo>
                      <a:pt x="308" y="110"/>
                    </a:lnTo>
                    <a:lnTo>
                      <a:pt x="314" y="141"/>
                    </a:lnTo>
                    <a:lnTo>
                      <a:pt x="315" y="158"/>
                    </a:lnTo>
                    <a:lnTo>
                      <a:pt x="314" y="173"/>
                    </a:lnTo>
                    <a:lnTo>
                      <a:pt x="308" y="205"/>
                    </a:lnTo>
                    <a:lnTo>
                      <a:pt x="288" y="246"/>
                    </a:lnTo>
                    <a:lnTo>
                      <a:pt x="245" y="289"/>
                    </a:lnTo>
                    <a:lnTo>
                      <a:pt x="204" y="308"/>
                    </a:lnTo>
                    <a:lnTo>
                      <a:pt x="174" y="315"/>
                    </a:lnTo>
                    <a:lnTo>
                      <a:pt x="157" y="315"/>
                    </a:lnTo>
                    <a:lnTo>
                      <a:pt x="142" y="315"/>
                    </a:lnTo>
                    <a:lnTo>
                      <a:pt x="111" y="308"/>
                    </a:lnTo>
                    <a:lnTo>
                      <a:pt x="69" y="289"/>
                    </a:lnTo>
                    <a:lnTo>
                      <a:pt x="26" y="246"/>
                    </a:lnTo>
                    <a:lnTo>
                      <a:pt x="7" y="205"/>
                    </a:lnTo>
                    <a:lnTo>
                      <a:pt x="0" y="173"/>
                    </a:lnTo>
                    <a:lnTo>
                      <a:pt x="0" y="158"/>
                    </a:lnTo>
                    <a:lnTo>
                      <a:pt x="0" y="141"/>
                    </a:lnTo>
                    <a:lnTo>
                      <a:pt x="7" y="110"/>
                    </a:lnTo>
                    <a:lnTo>
                      <a:pt x="26" y="69"/>
                    </a:lnTo>
                    <a:lnTo>
                      <a:pt x="69" y="26"/>
                    </a:lnTo>
                    <a:lnTo>
                      <a:pt x="111" y="6"/>
                    </a:lnTo>
                    <a:lnTo>
                      <a:pt x="142" y="1"/>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71" name="Freeform 142">
                <a:extLst>
                  <a:ext uri="{FF2B5EF4-FFF2-40B4-BE49-F238E27FC236}">
                    <a16:creationId xmlns:a16="http://schemas.microsoft.com/office/drawing/2014/main" id="{2383E857-6358-E65B-9B28-A13F5C5F382D}"/>
                  </a:ext>
                </a:extLst>
              </p:cNvPr>
              <p:cNvSpPr>
                <a:spLocks/>
              </p:cNvSpPr>
              <p:nvPr/>
            </p:nvSpPr>
            <p:spPr bwMode="auto">
              <a:xfrm rot="3600000">
                <a:off x="7240661" y="4760017"/>
                <a:ext cx="116062" cy="139900"/>
              </a:xfrm>
              <a:custGeom>
                <a:avLst/>
                <a:gdLst>
                  <a:gd name="T0" fmla="*/ 104 w 208"/>
                  <a:gd name="T1" fmla="*/ 0 h 207"/>
                  <a:gd name="T2" fmla="*/ 125 w 208"/>
                  <a:gd name="T3" fmla="*/ 1 h 207"/>
                  <a:gd name="T4" fmla="*/ 162 w 208"/>
                  <a:gd name="T5" fmla="*/ 17 h 207"/>
                  <a:gd name="T6" fmla="*/ 191 w 208"/>
                  <a:gd name="T7" fmla="*/ 45 h 207"/>
                  <a:gd name="T8" fmla="*/ 206 w 208"/>
                  <a:gd name="T9" fmla="*/ 83 h 207"/>
                  <a:gd name="T10" fmla="*/ 208 w 208"/>
                  <a:gd name="T11" fmla="*/ 104 h 207"/>
                  <a:gd name="T12" fmla="*/ 206 w 208"/>
                  <a:gd name="T13" fmla="*/ 124 h 207"/>
                  <a:gd name="T14" fmla="*/ 191 w 208"/>
                  <a:gd name="T15" fmla="*/ 162 h 207"/>
                  <a:gd name="T16" fmla="*/ 162 w 208"/>
                  <a:gd name="T17" fmla="*/ 190 h 207"/>
                  <a:gd name="T18" fmla="*/ 125 w 208"/>
                  <a:gd name="T19" fmla="*/ 206 h 207"/>
                  <a:gd name="T20" fmla="*/ 104 w 208"/>
                  <a:gd name="T21" fmla="*/ 207 h 207"/>
                  <a:gd name="T22" fmla="*/ 82 w 208"/>
                  <a:gd name="T23" fmla="*/ 206 h 207"/>
                  <a:gd name="T24" fmla="*/ 46 w 208"/>
                  <a:gd name="T25" fmla="*/ 190 h 207"/>
                  <a:gd name="T26" fmla="*/ 17 w 208"/>
                  <a:gd name="T27" fmla="*/ 162 h 207"/>
                  <a:gd name="T28" fmla="*/ 2 w 208"/>
                  <a:gd name="T29" fmla="*/ 124 h 207"/>
                  <a:gd name="T30" fmla="*/ 0 w 208"/>
                  <a:gd name="T31" fmla="*/ 104 h 207"/>
                  <a:gd name="T32" fmla="*/ 2 w 208"/>
                  <a:gd name="T33" fmla="*/ 83 h 207"/>
                  <a:gd name="T34" fmla="*/ 17 w 208"/>
                  <a:gd name="T35" fmla="*/ 45 h 207"/>
                  <a:gd name="T36" fmla="*/ 46 w 208"/>
                  <a:gd name="T37" fmla="*/ 17 h 207"/>
                  <a:gd name="T38" fmla="*/ 82 w 208"/>
                  <a:gd name="T39" fmla="*/ 1 h 207"/>
                  <a:gd name="T40" fmla="*/ 104 w 208"/>
                  <a:gd name="T4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207">
                    <a:moveTo>
                      <a:pt x="104" y="0"/>
                    </a:moveTo>
                    <a:lnTo>
                      <a:pt x="125" y="1"/>
                    </a:lnTo>
                    <a:lnTo>
                      <a:pt x="162" y="17"/>
                    </a:lnTo>
                    <a:lnTo>
                      <a:pt x="191" y="45"/>
                    </a:lnTo>
                    <a:lnTo>
                      <a:pt x="206" y="83"/>
                    </a:lnTo>
                    <a:lnTo>
                      <a:pt x="208" y="104"/>
                    </a:lnTo>
                    <a:lnTo>
                      <a:pt x="206" y="124"/>
                    </a:lnTo>
                    <a:lnTo>
                      <a:pt x="191" y="162"/>
                    </a:lnTo>
                    <a:lnTo>
                      <a:pt x="162" y="190"/>
                    </a:lnTo>
                    <a:lnTo>
                      <a:pt x="125" y="206"/>
                    </a:lnTo>
                    <a:lnTo>
                      <a:pt x="104" y="207"/>
                    </a:lnTo>
                    <a:lnTo>
                      <a:pt x="82" y="206"/>
                    </a:lnTo>
                    <a:lnTo>
                      <a:pt x="46" y="190"/>
                    </a:lnTo>
                    <a:lnTo>
                      <a:pt x="17" y="162"/>
                    </a:lnTo>
                    <a:lnTo>
                      <a:pt x="2" y="124"/>
                    </a:lnTo>
                    <a:lnTo>
                      <a:pt x="0" y="104"/>
                    </a:lnTo>
                    <a:lnTo>
                      <a:pt x="2" y="83"/>
                    </a:lnTo>
                    <a:lnTo>
                      <a:pt x="17" y="45"/>
                    </a:lnTo>
                    <a:lnTo>
                      <a:pt x="46" y="17"/>
                    </a:lnTo>
                    <a:lnTo>
                      <a:pt x="82" y="1"/>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72" name="Freeform 143">
                <a:extLst>
                  <a:ext uri="{FF2B5EF4-FFF2-40B4-BE49-F238E27FC236}">
                    <a16:creationId xmlns:a16="http://schemas.microsoft.com/office/drawing/2014/main" id="{994D55F6-04E5-1D27-D5B3-39C93A52F33A}"/>
                  </a:ext>
                </a:extLst>
              </p:cNvPr>
              <p:cNvSpPr>
                <a:spLocks/>
              </p:cNvSpPr>
              <p:nvPr/>
            </p:nvSpPr>
            <p:spPr bwMode="auto">
              <a:xfrm rot="3600000">
                <a:off x="7224957" y="4917615"/>
                <a:ext cx="102670" cy="123757"/>
              </a:xfrm>
              <a:custGeom>
                <a:avLst/>
                <a:gdLst>
                  <a:gd name="T0" fmla="*/ 93 w 185"/>
                  <a:gd name="T1" fmla="*/ 0 h 185"/>
                  <a:gd name="T2" fmla="*/ 111 w 185"/>
                  <a:gd name="T3" fmla="*/ 1 h 185"/>
                  <a:gd name="T4" fmla="*/ 145 w 185"/>
                  <a:gd name="T5" fmla="*/ 15 h 185"/>
                  <a:gd name="T6" fmla="*/ 170 w 185"/>
                  <a:gd name="T7" fmla="*/ 40 h 185"/>
                  <a:gd name="T8" fmla="*/ 184 w 185"/>
                  <a:gd name="T9" fmla="*/ 74 h 185"/>
                  <a:gd name="T10" fmla="*/ 185 w 185"/>
                  <a:gd name="T11" fmla="*/ 93 h 185"/>
                  <a:gd name="T12" fmla="*/ 184 w 185"/>
                  <a:gd name="T13" fmla="*/ 111 h 185"/>
                  <a:gd name="T14" fmla="*/ 170 w 185"/>
                  <a:gd name="T15" fmla="*/ 145 h 185"/>
                  <a:gd name="T16" fmla="*/ 145 w 185"/>
                  <a:gd name="T17" fmla="*/ 170 h 185"/>
                  <a:gd name="T18" fmla="*/ 111 w 185"/>
                  <a:gd name="T19" fmla="*/ 184 h 185"/>
                  <a:gd name="T20" fmla="*/ 93 w 185"/>
                  <a:gd name="T21" fmla="*/ 185 h 185"/>
                  <a:gd name="T22" fmla="*/ 74 w 185"/>
                  <a:gd name="T23" fmla="*/ 184 h 185"/>
                  <a:gd name="T24" fmla="*/ 41 w 185"/>
                  <a:gd name="T25" fmla="*/ 170 h 185"/>
                  <a:gd name="T26" fmla="*/ 16 w 185"/>
                  <a:gd name="T27" fmla="*/ 145 h 185"/>
                  <a:gd name="T28" fmla="*/ 1 w 185"/>
                  <a:gd name="T29" fmla="*/ 111 h 185"/>
                  <a:gd name="T30" fmla="*/ 0 w 185"/>
                  <a:gd name="T31" fmla="*/ 93 h 185"/>
                  <a:gd name="T32" fmla="*/ 1 w 185"/>
                  <a:gd name="T33" fmla="*/ 74 h 185"/>
                  <a:gd name="T34" fmla="*/ 16 w 185"/>
                  <a:gd name="T35" fmla="*/ 40 h 185"/>
                  <a:gd name="T36" fmla="*/ 41 w 185"/>
                  <a:gd name="T37" fmla="*/ 15 h 185"/>
                  <a:gd name="T38" fmla="*/ 74 w 185"/>
                  <a:gd name="T39" fmla="*/ 1 h 185"/>
                  <a:gd name="T40" fmla="*/ 93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3" y="0"/>
                    </a:moveTo>
                    <a:lnTo>
                      <a:pt x="111" y="1"/>
                    </a:lnTo>
                    <a:lnTo>
                      <a:pt x="145" y="15"/>
                    </a:lnTo>
                    <a:lnTo>
                      <a:pt x="170" y="40"/>
                    </a:lnTo>
                    <a:lnTo>
                      <a:pt x="184" y="74"/>
                    </a:lnTo>
                    <a:lnTo>
                      <a:pt x="185" y="93"/>
                    </a:lnTo>
                    <a:lnTo>
                      <a:pt x="184" y="111"/>
                    </a:lnTo>
                    <a:lnTo>
                      <a:pt x="170" y="145"/>
                    </a:lnTo>
                    <a:lnTo>
                      <a:pt x="145" y="170"/>
                    </a:lnTo>
                    <a:lnTo>
                      <a:pt x="111" y="184"/>
                    </a:lnTo>
                    <a:lnTo>
                      <a:pt x="93" y="185"/>
                    </a:lnTo>
                    <a:lnTo>
                      <a:pt x="74" y="184"/>
                    </a:lnTo>
                    <a:lnTo>
                      <a:pt x="41" y="170"/>
                    </a:lnTo>
                    <a:lnTo>
                      <a:pt x="16" y="145"/>
                    </a:lnTo>
                    <a:lnTo>
                      <a:pt x="1" y="111"/>
                    </a:lnTo>
                    <a:lnTo>
                      <a:pt x="0" y="93"/>
                    </a:lnTo>
                    <a:lnTo>
                      <a:pt x="1" y="74"/>
                    </a:lnTo>
                    <a:lnTo>
                      <a:pt x="16" y="40"/>
                    </a:lnTo>
                    <a:lnTo>
                      <a:pt x="41" y="15"/>
                    </a:lnTo>
                    <a:lnTo>
                      <a:pt x="74" y="1"/>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73" name="Freeform 144">
                <a:extLst>
                  <a:ext uri="{FF2B5EF4-FFF2-40B4-BE49-F238E27FC236}">
                    <a16:creationId xmlns:a16="http://schemas.microsoft.com/office/drawing/2014/main" id="{B10B65C1-408F-482E-5409-A671ED185689}"/>
                  </a:ext>
                </a:extLst>
              </p:cNvPr>
              <p:cNvSpPr>
                <a:spLocks/>
              </p:cNvSpPr>
              <p:nvPr/>
            </p:nvSpPr>
            <p:spPr bwMode="auto">
              <a:xfrm rot="3600000">
                <a:off x="7183143" y="5052025"/>
                <a:ext cx="75887" cy="88783"/>
              </a:xfrm>
              <a:custGeom>
                <a:avLst/>
                <a:gdLst>
                  <a:gd name="T0" fmla="*/ 66 w 134"/>
                  <a:gd name="T1" fmla="*/ 0 h 133"/>
                  <a:gd name="T2" fmla="*/ 80 w 134"/>
                  <a:gd name="T3" fmla="*/ 1 h 133"/>
                  <a:gd name="T4" fmla="*/ 104 w 134"/>
                  <a:gd name="T5" fmla="*/ 10 h 133"/>
                  <a:gd name="T6" fmla="*/ 123 w 134"/>
                  <a:gd name="T7" fmla="*/ 28 h 133"/>
                  <a:gd name="T8" fmla="*/ 132 w 134"/>
                  <a:gd name="T9" fmla="*/ 53 h 133"/>
                  <a:gd name="T10" fmla="*/ 134 w 134"/>
                  <a:gd name="T11" fmla="*/ 67 h 133"/>
                  <a:gd name="T12" fmla="*/ 132 w 134"/>
                  <a:gd name="T13" fmla="*/ 80 h 133"/>
                  <a:gd name="T14" fmla="*/ 123 w 134"/>
                  <a:gd name="T15" fmla="*/ 105 h 133"/>
                  <a:gd name="T16" fmla="*/ 104 w 134"/>
                  <a:gd name="T17" fmla="*/ 123 h 133"/>
                  <a:gd name="T18" fmla="*/ 80 w 134"/>
                  <a:gd name="T19" fmla="*/ 133 h 133"/>
                  <a:gd name="T20" fmla="*/ 66 w 134"/>
                  <a:gd name="T21" fmla="*/ 133 h 133"/>
                  <a:gd name="T22" fmla="*/ 53 w 134"/>
                  <a:gd name="T23" fmla="*/ 133 h 133"/>
                  <a:gd name="T24" fmla="*/ 29 w 134"/>
                  <a:gd name="T25" fmla="*/ 123 h 133"/>
                  <a:gd name="T26" fmla="*/ 10 w 134"/>
                  <a:gd name="T27" fmla="*/ 105 h 133"/>
                  <a:gd name="T28" fmla="*/ 0 w 134"/>
                  <a:gd name="T29" fmla="*/ 80 h 133"/>
                  <a:gd name="T30" fmla="*/ 0 w 134"/>
                  <a:gd name="T31" fmla="*/ 67 h 133"/>
                  <a:gd name="T32" fmla="*/ 0 w 134"/>
                  <a:gd name="T33" fmla="*/ 53 h 133"/>
                  <a:gd name="T34" fmla="*/ 10 w 134"/>
                  <a:gd name="T35" fmla="*/ 28 h 133"/>
                  <a:gd name="T36" fmla="*/ 29 w 134"/>
                  <a:gd name="T37" fmla="*/ 10 h 133"/>
                  <a:gd name="T38" fmla="*/ 53 w 134"/>
                  <a:gd name="T39" fmla="*/ 1 h 133"/>
                  <a:gd name="T40" fmla="*/ 66 w 13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3">
                    <a:moveTo>
                      <a:pt x="66" y="0"/>
                    </a:moveTo>
                    <a:lnTo>
                      <a:pt x="80" y="1"/>
                    </a:lnTo>
                    <a:lnTo>
                      <a:pt x="104" y="10"/>
                    </a:lnTo>
                    <a:lnTo>
                      <a:pt x="123" y="28"/>
                    </a:lnTo>
                    <a:lnTo>
                      <a:pt x="132" y="53"/>
                    </a:lnTo>
                    <a:lnTo>
                      <a:pt x="134" y="67"/>
                    </a:lnTo>
                    <a:lnTo>
                      <a:pt x="132" y="80"/>
                    </a:lnTo>
                    <a:lnTo>
                      <a:pt x="123" y="105"/>
                    </a:lnTo>
                    <a:lnTo>
                      <a:pt x="104" y="123"/>
                    </a:lnTo>
                    <a:lnTo>
                      <a:pt x="80" y="133"/>
                    </a:lnTo>
                    <a:lnTo>
                      <a:pt x="66" y="133"/>
                    </a:lnTo>
                    <a:lnTo>
                      <a:pt x="53" y="133"/>
                    </a:lnTo>
                    <a:lnTo>
                      <a:pt x="29" y="123"/>
                    </a:lnTo>
                    <a:lnTo>
                      <a:pt x="10" y="105"/>
                    </a:lnTo>
                    <a:lnTo>
                      <a:pt x="0" y="80"/>
                    </a:lnTo>
                    <a:lnTo>
                      <a:pt x="0" y="67"/>
                    </a:lnTo>
                    <a:lnTo>
                      <a:pt x="0" y="53"/>
                    </a:lnTo>
                    <a:lnTo>
                      <a:pt x="10" y="28"/>
                    </a:lnTo>
                    <a:lnTo>
                      <a:pt x="29" y="10"/>
                    </a:lnTo>
                    <a:lnTo>
                      <a:pt x="53" y="1"/>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74" name="Freeform 145">
                <a:extLst>
                  <a:ext uri="{FF2B5EF4-FFF2-40B4-BE49-F238E27FC236}">
                    <a16:creationId xmlns:a16="http://schemas.microsoft.com/office/drawing/2014/main" id="{83C3732D-AF3A-6343-8593-EEE80C9A3E5B}"/>
                  </a:ext>
                </a:extLst>
              </p:cNvPr>
              <p:cNvSpPr>
                <a:spLocks/>
              </p:cNvSpPr>
              <p:nvPr/>
            </p:nvSpPr>
            <p:spPr bwMode="auto">
              <a:xfrm rot="3600000">
                <a:off x="7131218" y="5137392"/>
                <a:ext cx="46872" cy="59188"/>
              </a:xfrm>
              <a:custGeom>
                <a:avLst/>
                <a:gdLst>
                  <a:gd name="T0" fmla="*/ 43 w 86"/>
                  <a:gd name="T1" fmla="*/ 0 h 87"/>
                  <a:gd name="T2" fmla="*/ 52 w 86"/>
                  <a:gd name="T3" fmla="*/ 1 h 87"/>
                  <a:gd name="T4" fmla="*/ 67 w 86"/>
                  <a:gd name="T5" fmla="*/ 8 h 87"/>
                  <a:gd name="T6" fmla="*/ 79 w 86"/>
                  <a:gd name="T7" fmla="*/ 19 h 87"/>
                  <a:gd name="T8" fmla="*/ 86 w 86"/>
                  <a:gd name="T9" fmla="*/ 35 h 87"/>
                  <a:gd name="T10" fmla="*/ 86 w 86"/>
                  <a:gd name="T11" fmla="*/ 44 h 87"/>
                  <a:gd name="T12" fmla="*/ 86 w 86"/>
                  <a:gd name="T13" fmla="*/ 52 h 87"/>
                  <a:gd name="T14" fmla="*/ 79 w 86"/>
                  <a:gd name="T15" fmla="*/ 67 h 87"/>
                  <a:gd name="T16" fmla="*/ 67 w 86"/>
                  <a:gd name="T17" fmla="*/ 79 h 87"/>
                  <a:gd name="T18" fmla="*/ 52 w 86"/>
                  <a:gd name="T19" fmla="*/ 86 h 87"/>
                  <a:gd name="T20" fmla="*/ 43 w 86"/>
                  <a:gd name="T21" fmla="*/ 87 h 87"/>
                  <a:gd name="T22" fmla="*/ 35 w 86"/>
                  <a:gd name="T23" fmla="*/ 86 h 87"/>
                  <a:gd name="T24" fmla="*/ 19 w 86"/>
                  <a:gd name="T25" fmla="*/ 79 h 87"/>
                  <a:gd name="T26" fmla="*/ 8 w 86"/>
                  <a:gd name="T27" fmla="*/ 67 h 87"/>
                  <a:gd name="T28" fmla="*/ 1 w 86"/>
                  <a:gd name="T29" fmla="*/ 52 h 87"/>
                  <a:gd name="T30" fmla="*/ 0 w 86"/>
                  <a:gd name="T31" fmla="*/ 44 h 87"/>
                  <a:gd name="T32" fmla="*/ 1 w 86"/>
                  <a:gd name="T33" fmla="*/ 35 h 87"/>
                  <a:gd name="T34" fmla="*/ 8 w 86"/>
                  <a:gd name="T35" fmla="*/ 19 h 87"/>
                  <a:gd name="T36" fmla="*/ 19 w 86"/>
                  <a:gd name="T37" fmla="*/ 8 h 87"/>
                  <a:gd name="T38" fmla="*/ 35 w 86"/>
                  <a:gd name="T39" fmla="*/ 1 h 87"/>
                  <a:gd name="T40" fmla="*/ 43 w 86"/>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7">
                    <a:moveTo>
                      <a:pt x="43" y="0"/>
                    </a:moveTo>
                    <a:lnTo>
                      <a:pt x="52" y="1"/>
                    </a:lnTo>
                    <a:lnTo>
                      <a:pt x="67" y="8"/>
                    </a:lnTo>
                    <a:lnTo>
                      <a:pt x="79" y="19"/>
                    </a:lnTo>
                    <a:lnTo>
                      <a:pt x="86" y="35"/>
                    </a:lnTo>
                    <a:lnTo>
                      <a:pt x="86" y="44"/>
                    </a:lnTo>
                    <a:lnTo>
                      <a:pt x="86" y="52"/>
                    </a:lnTo>
                    <a:lnTo>
                      <a:pt x="79" y="67"/>
                    </a:lnTo>
                    <a:lnTo>
                      <a:pt x="67" y="79"/>
                    </a:lnTo>
                    <a:lnTo>
                      <a:pt x="52" y="86"/>
                    </a:lnTo>
                    <a:lnTo>
                      <a:pt x="43" y="87"/>
                    </a:lnTo>
                    <a:lnTo>
                      <a:pt x="35" y="86"/>
                    </a:lnTo>
                    <a:lnTo>
                      <a:pt x="19" y="79"/>
                    </a:lnTo>
                    <a:lnTo>
                      <a:pt x="8" y="67"/>
                    </a:lnTo>
                    <a:lnTo>
                      <a:pt x="1" y="52"/>
                    </a:lnTo>
                    <a:lnTo>
                      <a:pt x="0" y="44"/>
                    </a:lnTo>
                    <a:lnTo>
                      <a:pt x="1" y="35"/>
                    </a:lnTo>
                    <a:lnTo>
                      <a:pt x="8" y="19"/>
                    </a:lnTo>
                    <a:lnTo>
                      <a:pt x="19" y="8"/>
                    </a:lnTo>
                    <a:lnTo>
                      <a:pt x="35" y="1"/>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grpSp>
        <p:grpSp>
          <p:nvGrpSpPr>
            <p:cNvPr id="27" name="Group 36">
              <a:extLst>
                <a:ext uri="{FF2B5EF4-FFF2-40B4-BE49-F238E27FC236}">
                  <a16:creationId xmlns:a16="http://schemas.microsoft.com/office/drawing/2014/main" id="{571F782D-1519-F238-D4D8-45B6C7D30080}"/>
                </a:ext>
              </a:extLst>
            </p:cNvPr>
            <p:cNvGrpSpPr/>
            <p:nvPr/>
          </p:nvGrpSpPr>
          <p:grpSpPr>
            <a:xfrm>
              <a:off x="1799957" y="4670530"/>
              <a:ext cx="1125141" cy="753043"/>
              <a:chOff x="5665787" y="4254070"/>
              <a:chExt cx="1125141" cy="753043"/>
            </a:xfrm>
            <a:grpFill/>
          </p:grpSpPr>
          <p:sp>
            <p:nvSpPr>
              <p:cNvPr id="29" name="Freeform 146">
                <a:extLst>
                  <a:ext uri="{FF2B5EF4-FFF2-40B4-BE49-F238E27FC236}">
                    <a16:creationId xmlns:a16="http://schemas.microsoft.com/office/drawing/2014/main" id="{6206FEC2-DF23-A54F-5FBC-F435647B3AC3}"/>
                  </a:ext>
                </a:extLst>
              </p:cNvPr>
              <p:cNvSpPr>
                <a:spLocks/>
              </p:cNvSpPr>
              <p:nvPr/>
            </p:nvSpPr>
            <p:spPr bwMode="auto">
              <a:xfrm rot="3600000">
                <a:off x="5850394" y="4282372"/>
                <a:ext cx="540134" cy="909348"/>
              </a:xfrm>
              <a:custGeom>
                <a:avLst/>
                <a:gdLst>
                  <a:gd name="T0" fmla="*/ 551 w 970"/>
                  <a:gd name="T1" fmla="*/ 707 h 1352"/>
                  <a:gd name="T2" fmla="*/ 555 w 970"/>
                  <a:gd name="T3" fmla="*/ 690 h 1352"/>
                  <a:gd name="T4" fmla="*/ 568 w 970"/>
                  <a:gd name="T5" fmla="*/ 656 h 1352"/>
                  <a:gd name="T6" fmla="*/ 598 w 970"/>
                  <a:gd name="T7" fmla="*/ 612 h 1352"/>
                  <a:gd name="T8" fmla="*/ 682 w 970"/>
                  <a:gd name="T9" fmla="*/ 534 h 1352"/>
                  <a:gd name="T10" fmla="*/ 774 w 970"/>
                  <a:gd name="T11" fmla="*/ 462 h 1352"/>
                  <a:gd name="T12" fmla="*/ 824 w 970"/>
                  <a:gd name="T13" fmla="*/ 410 h 1352"/>
                  <a:gd name="T14" fmla="*/ 852 w 970"/>
                  <a:gd name="T15" fmla="*/ 364 h 1352"/>
                  <a:gd name="T16" fmla="*/ 862 w 970"/>
                  <a:gd name="T17" fmla="*/ 332 h 1352"/>
                  <a:gd name="T18" fmla="*/ 866 w 970"/>
                  <a:gd name="T19" fmla="*/ 296 h 1352"/>
                  <a:gd name="T20" fmla="*/ 862 w 970"/>
                  <a:gd name="T21" fmla="*/ 255 h 1352"/>
                  <a:gd name="T22" fmla="*/ 856 w 970"/>
                  <a:gd name="T23" fmla="*/ 233 h 1352"/>
                  <a:gd name="T24" fmla="*/ 846 w 970"/>
                  <a:gd name="T25" fmla="*/ 206 h 1352"/>
                  <a:gd name="T26" fmla="*/ 824 w 970"/>
                  <a:gd name="T27" fmla="*/ 158 h 1352"/>
                  <a:gd name="T28" fmla="*/ 798 w 970"/>
                  <a:gd name="T29" fmla="*/ 117 h 1352"/>
                  <a:gd name="T30" fmla="*/ 769 w 970"/>
                  <a:gd name="T31" fmla="*/ 83 h 1352"/>
                  <a:gd name="T32" fmla="*/ 735 w 970"/>
                  <a:gd name="T33" fmla="*/ 55 h 1352"/>
                  <a:gd name="T34" fmla="*/ 699 w 970"/>
                  <a:gd name="T35" fmla="*/ 34 h 1352"/>
                  <a:gd name="T36" fmla="*/ 638 w 970"/>
                  <a:gd name="T37" fmla="*/ 11 h 1352"/>
                  <a:gd name="T38" fmla="*/ 551 w 970"/>
                  <a:gd name="T39" fmla="*/ 0 h 1352"/>
                  <a:gd name="T40" fmla="*/ 460 w 970"/>
                  <a:gd name="T41" fmla="*/ 7 h 1352"/>
                  <a:gd name="T42" fmla="*/ 367 w 970"/>
                  <a:gd name="T43" fmla="*/ 31 h 1352"/>
                  <a:gd name="T44" fmla="*/ 277 w 970"/>
                  <a:gd name="T45" fmla="*/ 68 h 1352"/>
                  <a:gd name="T46" fmla="*/ 235 w 970"/>
                  <a:gd name="T47" fmla="*/ 91 h 1352"/>
                  <a:gd name="T48" fmla="*/ 194 w 970"/>
                  <a:gd name="T49" fmla="*/ 117 h 1352"/>
                  <a:gd name="T50" fmla="*/ 122 w 970"/>
                  <a:gd name="T51" fmla="*/ 179 h 1352"/>
                  <a:gd name="T52" fmla="*/ 65 w 970"/>
                  <a:gd name="T53" fmla="*/ 255 h 1352"/>
                  <a:gd name="T54" fmla="*/ 23 w 970"/>
                  <a:gd name="T55" fmla="*/ 344 h 1352"/>
                  <a:gd name="T56" fmla="*/ 1 w 970"/>
                  <a:gd name="T57" fmla="*/ 442 h 1352"/>
                  <a:gd name="T58" fmla="*/ 0 w 970"/>
                  <a:gd name="T59" fmla="*/ 550 h 1352"/>
                  <a:gd name="T60" fmla="*/ 21 w 970"/>
                  <a:gd name="T61" fmla="*/ 665 h 1352"/>
                  <a:gd name="T62" fmla="*/ 67 w 970"/>
                  <a:gd name="T63" fmla="*/ 787 h 1352"/>
                  <a:gd name="T64" fmla="*/ 101 w 970"/>
                  <a:gd name="T65" fmla="*/ 849 h 1352"/>
                  <a:gd name="T66" fmla="*/ 140 w 970"/>
                  <a:gd name="T67" fmla="*/ 913 h 1352"/>
                  <a:gd name="T68" fmla="*/ 233 w 970"/>
                  <a:gd name="T69" fmla="*/ 1034 h 1352"/>
                  <a:gd name="T70" fmla="*/ 341 w 970"/>
                  <a:gd name="T71" fmla="*/ 1145 h 1352"/>
                  <a:gd name="T72" fmla="*/ 458 w 970"/>
                  <a:gd name="T73" fmla="*/ 1238 h 1352"/>
                  <a:gd name="T74" fmla="*/ 547 w 970"/>
                  <a:gd name="T75" fmla="*/ 1292 h 1352"/>
                  <a:gd name="T76" fmla="*/ 608 w 970"/>
                  <a:gd name="T77" fmla="*/ 1320 h 1352"/>
                  <a:gd name="T78" fmla="*/ 666 w 970"/>
                  <a:gd name="T79" fmla="*/ 1339 h 1352"/>
                  <a:gd name="T80" fmla="*/ 725 w 970"/>
                  <a:gd name="T81" fmla="*/ 1351 h 1352"/>
                  <a:gd name="T82" fmla="*/ 780 w 970"/>
                  <a:gd name="T83" fmla="*/ 1352 h 1352"/>
                  <a:gd name="T84" fmla="*/ 833 w 970"/>
                  <a:gd name="T85" fmla="*/ 1344 h 1352"/>
                  <a:gd name="T86" fmla="*/ 883 w 970"/>
                  <a:gd name="T87" fmla="*/ 1325 h 1352"/>
                  <a:gd name="T88" fmla="*/ 928 w 970"/>
                  <a:gd name="T89" fmla="*/ 1294 h 1352"/>
                  <a:gd name="T90" fmla="*/ 949 w 970"/>
                  <a:gd name="T91" fmla="*/ 1273 h 1352"/>
                  <a:gd name="T92" fmla="*/ 960 w 970"/>
                  <a:gd name="T93" fmla="*/ 1259 h 1352"/>
                  <a:gd name="T94" fmla="*/ 970 w 970"/>
                  <a:gd name="T95" fmla="*/ 1234 h 1352"/>
                  <a:gd name="T96" fmla="*/ 964 w 970"/>
                  <a:gd name="T97" fmla="*/ 1209 h 1352"/>
                  <a:gd name="T98" fmla="*/ 948 w 970"/>
                  <a:gd name="T99" fmla="*/ 1185 h 1352"/>
                  <a:gd name="T100" fmla="*/ 905 w 970"/>
                  <a:gd name="T101" fmla="*/ 1147 h 1352"/>
                  <a:gd name="T102" fmla="*/ 823 w 970"/>
                  <a:gd name="T103" fmla="*/ 1094 h 1352"/>
                  <a:gd name="T104" fmla="*/ 730 w 970"/>
                  <a:gd name="T105" fmla="*/ 1033 h 1352"/>
                  <a:gd name="T106" fmla="*/ 664 w 970"/>
                  <a:gd name="T107" fmla="*/ 980 h 1352"/>
                  <a:gd name="T108" fmla="*/ 623 w 970"/>
                  <a:gd name="T109" fmla="*/ 941 h 1352"/>
                  <a:gd name="T110" fmla="*/ 590 w 970"/>
                  <a:gd name="T111" fmla="*/ 897 h 1352"/>
                  <a:gd name="T112" fmla="*/ 564 w 970"/>
                  <a:gd name="T113" fmla="*/ 849 h 1352"/>
                  <a:gd name="T114" fmla="*/ 550 w 970"/>
                  <a:gd name="T115" fmla="*/ 797 h 1352"/>
                  <a:gd name="T116" fmla="*/ 547 w 970"/>
                  <a:gd name="T117" fmla="*/ 739 h 1352"/>
                  <a:gd name="T118" fmla="*/ 551 w 970"/>
                  <a:gd name="T119" fmla="*/ 707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0" h="1352">
                    <a:moveTo>
                      <a:pt x="551" y="707"/>
                    </a:moveTo>
                    <a:lnTo>
                      <a:pt x="555" y="690"/>
                    </a:lnTo>
                    <a:lnTo>
                      <a:pt x="568" y="656"/>
                    </a:lnTo>
                    <a:lnTo>
                      <a:pt x="598" y="612"/>
                    </a:lnTo>
                    <a:lnTo>
                      <a:pt x="682" y="534"/>
                    </a:lnTo>
                    <a:lnTo>
                      <a:pt x="774" y="462"/>
                    </a:lnTo>
                    <a:lnTo>
                      <a:pt x="824" y="410"/>
                    </a:lnTo>
                    <a:lnTo>
                      <a:pt x="852" y="364"/>
                    </a:lnTo>
                    <a:lnTo>
                      <a:pt x="862" y="332"/>
                    </a:lnTo>
                    <a:lnTo>
                      <a:pt x="866" y="296"/>
                    </a:lnTo>
                    <a:lnTo>
                      <a:pt x="862" y="255"/>
                    </a:lnTo>
                    <a:lnTo>
                      <a:pt x="856" y="233"/>
                    </a:lnTo>
                    <a:lnTo>
                      <a:pt x="846" y="206"/>
                    </a:lnTo>
                    <a:lnTo>
                      <a:pt x="824" y="158"/>
                    </a:lnTo>
                    <a:lnTo>
                      <a:pt x="798" y="117"/>
                    </a:lnTo>
                    <a:lnTo>
                      <a:pt x="769" y="83"/>
                    </a:lnTo>
                    <a:lnTo>
                      <a:pt x="735" y="55"/>
                    </a:lnTo>
                    <a:lnTo>
                      <a:pt x="699" y="34"/>
                    </a:lnTo>
                    <a:lnTo>
                      <a:pt x="638" y="11"/>
                    </a:lnTo>
                    <a:lnTo>
                      <a:pt x="551" y="0"/>
                    </a:lnTo>
                    <a:lnTo>
                      <a:pt x="460" y="7"/>
                    </a:lnTo>
                    <a:lnTo>
                      <a:pt x="367" y="31"/>
                    </a:lnTo>
                    <a:lnTo>
                      <a:pt x="277" y="68"/>
                    </a:lnTo>
                    <a:lnTo>
                      <a:pt x="235" y="91"/>
                    </a:lnTo>
                    <a:lnTo>
                      <a:pt x="194" y="117"/>
                    </a:lnTo>
                    <a:lnTo>
                      <a:pt x="122" y="179"/>
                    </a:lnTo>
                    <a:lnTo>
                      <a:pt x="65" y="255"/>
                    </a:lnTo>
                    <a:lnTo>
                      <a:pt x="23" y="344"/>
                    </a:lnTo>
                    <a:lnTo>
                      <a:pt x="1" y="442"/>
                    </a:lnTo>
                    <a:lnTo>
                      <a:pt x="0" y="550"/>
                    </a:lnTo>
                    <a:lnTo>
                      <a:pt x="21" y="665"/>
                    </a:lnTo>
                    <a:lnTo>
                      <a:pt x="67" y="787"/>
                    </a:lnTo>
                    <a:lnTo>
                      <a:pt x="101" y="849"/>
                    </a:lnTo>
                    <a:lnTo>
                      <a:pt x="140" y="913"/>
                    </a:lnTo>
                    <a:lnTo>
                      <a:pt x="233" y="1034"/>
                    </a:lnTo>
                    <a:lnTo>
                      <a:pt x="341" y="1145"/>
                    </a:lnTo>
                    <a:lnTo>
                      <a:pt x="458" y="1238"/>
                    </a:lnTo>
                    <a:lnTo>
                      <a:pt x="547" y="1292"/>
                    </a:lnTo>
                    <a:lnTo>
                      <a:pt x="608" y="1320"/>
                    </a:lnTo>
                    <a:lnTo>
                      <a:pt x="666" y="1339"/>
                    </a:lnTo>
                    <a:lnTo>
                      <a:pt x="725" y="1351"/>
                    </a:lnTo>
                    <a:lnTo>
                      <a:pt x="780" y="1352"/>
                    </a:lnTo>
                    <a:lnTo>
                      <a:pt x="833" y="1344"/>
                    </a:lnTo>
                    <a:lnTo>
                      <a:pt x="883" y="1325"/>
                    </a:lnTo>
                    <a:lnTo>
                      <a:pt x="928" y="1294"/>
                    </a:lnTo>
                    <a:lnTo>
                      <a:pt x="949" y="1273"/>
                    </a:lnTo>
                    <a:lnTo>
                      <a:pt x="960" y="1259"/>
                    </a:lnTo>
                    <a:lnTo>
                      <a:pt x="970" y="1234"/>
                    </a:lnTo>
                    <a:lnTo>
                      <a:pt x="964" y="1209"/>
                    </a:lnTo>
                    <a:lnTo>
                      <a:pt x="948" y="1185"/>
                    </a:lnTo>
                    <a:lnTo>
                      <a:pt x="905" y="1147"/>
                    </a:lnTo>
                    <a:lnTo>
                      <a:pt x="823" y="1094"/>
                    </a:lnTo>
                    <a:lnTo>
                      <a:pt x="730" y="1033"/>
                    </a:lnTo>
                    <a:lnTo>
                      <a:pt x="664" y="980"/>
                    </a:lnTo>
                    <a:lnTo>
                      <a:pt x="623" y="941"/>
                    </a:lnTo>
                    <a:lnTo>
                      <a:pt x="590" y="897"/>
                    </a:lnTo>
                    <a:lnTo>
                      <a:pt x="564" y="849"/>
                    </a:lnTo>
                    <a:lnTo>
                      <a:pt x="550" y="797"/>
                    </a:lnTo>
                    <a:lnTo>
                      <a:pt x="547" y="739"/>
                    </a:lnTo>
                    <a:lnTo>
                      <a:pt x="551" y="7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31" name="Freeform 147">
                <a:extLst>
                  <a:ext uri="{FF2B5EF4-FFF2-40B4-BE49-F238E27FC236}">
                    <a16:creationId xmlns:a16="http://schemas.microsoft.com/office/drawing/2014/main" id="{128256E7-E383-BFF5-7979-A03670079511}"/>
                  </a:ext>
                </a:extLst>
              </p:cNvPr>
              <p:cNvSpPr>
                <a:spLocks/>
              </p:cNvSpPr>
              <p:nvPr/>
            </p:nvSpPr>
            <p:spPr bwMode="auto">
              <a:xfrm rot="3600000">
                <a:off x="6596495" y="4378488"/>
                <a:ext cx="176326" cy="212541"/>
              </a:xfrm>
              <a:custGeom>
                <a:avLst/>
                <a:gdLst>
                  <a:gd name="T0" fmla="*/ 157 w 315"/>
                  <a:gd name="T1" fmla="*/ 0 h 315"/>
                  <a:gd name="T2" fmla="*/ 173 w 315"/>
                  <a:gd name="T3" fmla="*/ 2 h 315"/>
                  <a:gd name="T4" fmla="*/ 203 w 315"/>
                  <a:gd name="T5" fmla="*/ 8 h 315"/>
                  <a:gd name="T6" fmla="*/ 246 w 315"/>
                  <a:gd name="T7" fmla="*/ 26 h 315"/>
                  <a:gd name="T8" fmla="*/ 287 w 315"/>
                  <a:gd name="T9" fmla="*/ 69 h 315"/>
                  <a:gd name="T10" fmla="*/ 307 w 315"/>
                  <a:gd name="T11" fmla="*/ 111 h 315"/>
                  <a:gd name="T12" fmla="*/ 313 w 315"/>
                  <a:gd name="T13" fmla="*/ 142 h 315"/>
                  <a:gd name="T14" fmla="*/ 315 w 315"/>
                  <a:gd name="T15" fmla="*/ 159 h 315"/>
                  <a:gd name="T16" fmla="*/ 313 w 315"/>
                  <a:gd name="T17" fmla="*/ 174 h 315"/>
                  <a:gd name="T18" fmla="*/ 307 w 315"/>
                  <a:gd name="T19" fmla="*/ 205 h 315"/>
                  <a:gd name="T20" fmla="*/ 287 w 315"/>
                  <a:gd name="T21" fmla="*/ 247 h 315"/>
                  <a:gd name="T22" fmla="*/ 246 w 315"/>
                  <a:gd name="T23" fmla="*/ 289 h 315"/>
                  <a:gd name="T24" fmla="*/ 203 w 315"/>
                  <a:gd name="T25" fmla="*/ 309 h 315"/>
                  <a:gd name="T26" fmla="*/ 173 w 315"/>
                  <a:gd name="T27" fmla="*/ 315 h 315"/>
                  <a:gd name="T28" fmla="*/ 157 w 315"/>
                  <a:gd name="T29" fmla="*/ 315 h 315"/>
                  <a:gd name="T30" fmla="*/ 141 w 315"/>
                  <a:gd name="T31" fmla="*/ 315 h 315"/>
                  <a:gd name="T32" fmla="*/ 110 w 315"/>
                  <a:gd name="T33" fmla="*/ 309 h 315"/>
                  <a:gd name="T34" fmla="*/ 68 w 315"/>
                  <a:gd name="T35" fmla="*/ 289 h 315"/>
                  <a:gd name="T36" fmla="*/ 26 w 315"/>
                  <a:gd name="T37" fmla="*/ 247 h 315"/>
                  <a:gd name="T38" fmla="*/ 6 w 315"/>
                  <a:gd name="T39" fmla="*/ 205 h 315"/>
                  <a:gd name="T40" fmla="*/ 0 w 315"/>
                  <a:gd name="T41" fmla="*/ 174 h 315"/>
                  <a:gd name="T42" fmla="*/ 0 w 315"/>
                  <a:gd name="T43" fmla="*/ 159 h 315"/>
                  <a:gd name="T44" fmla="*/ 0 w 315"/>
                  <a:gd name="T45" fmla="*/ 142 h 315"/>
                  <a:gd name="T46" fmla="*/ 6 w 315"/>
                  <a:gd name="T47" fmla="*/ 111 h 315"/>
                  <a:gd name="T48" fmla="*/ 26 w 315"/>
                  <a:gd name="T49" fmla="*/ 69 h 315"/>
                  <a:gd name="T50" fmla="*/ 68 w 315"/>
                  <a:gd name="T51" fmla="*/ 26 h 315"/>
                  <a:gd name="T52" fmla="*/ 110 w 315"/>
                  <a:gd name="T53" fmla="*/ 8 h 315"/>
                  <a:gd name="T54" fmla="*/ 141 w 315"/>
                  <a:gd name="T55" fmla="*/ 2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3" y="2"/>
                    </a:lnTo>
                    <a:lnTo>
                      <a:pt x="203" y="8"/>
                    </a:lnTo>
                    <a:lnTo>
                      <a:pt x="246" y="26"/>
                    </a:lnTo>
                    <a:lnTo>
                      <a:pt x="287" y="69"/>
                    </a:lnTo>
                    <a:lnTo>
                      <a:pt x="307" y="111"/>
                    </a:lnTo>
                    <a:lnTo>
                      <a:pt x="313" y="142"/>
                    </a:lnTo>
                    <a:lnTo>
                      <a:pt x="315" y="159"/>
                    </a:lnTo>
                    <a:lnTo>
                      <a:pt x="313" y="174"/>
                    </a:lnTo>
                    <a:lnTo>
                      <a:pt x="307" y="205"/>
                    </a:lnTo>
                    <a:lnTo>
                      <a:pt x="287" y="247"/>
                    </a:lnTo>
                    <a:lnTo>
                      <a:pt x="246" y="289"/>
                    </a:lnTo>
                    <a:lnTo>
                      <a:pt x="203" y="309"/>
                    </a:lnTo>
                    <a:lnTo>
                      <a:pt x="173" y="315"/>
                    </a:lnTo>
                    <a:lnTo>
                      <a:pt x="157" y="315"/>
                    </a:lnTo>
                    <a:lnTo>
                      <a:pt x="141" y="315"/>
                    </a:lnTo>
                    <a:lnTo>
                      <a:pt x="110" y="309"/>
                    </a:lnTo>
                    <a:lnTo>
                      <a:pt x="68" y="289"/>
                    </a:lnTo>
                    <a:lnTo>
                      <a:pt x="26" y="247"/>
                    </a:lnTo>
                    <a:lnTo>
                      <a:pt x="6" y="205"/>
                    </a:lnTo>
                    <a:lnTo>
                      <a:pt x="0" y="174"/>
                    </a:lnTo>
                    <a:lnTo>
                      <a:pt x="0" y="159"/>
                    </a:lnTo>
                    <a:lnTo>
                      <a:pt x="0" y="142"/>
                    </a:lnTo>
                    <a:lnTo>
                      <a:pt x="6" y="111"/>
                    </a:lnTo>
                    <a:lnTo>
                      <a:pt x="26" y="69"/>
                    </a:lnTo>
                    <a:lnTo>
                      <a:pt x="68" y="26"/>
                    </a:lnTo>
                    <a:lnTo>
                      <a:pt x="110" y="8"/>
                    </a:lnTo>
                    <a:lnTo>
                      <a:pt x="141" y="2"/>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65" name="Freeform 148">
                <a:extLst>
                  <a:ext uri="{FF2B5EF4-FFF2-40B4-BE49-F238E27FC236}">
                    <a16:creationId xmlns:a16="http://schemas.microsoft.com/office/drawing/2014/main" id="{7F56DD79-F9DC-5B16-8648-850A9D463676}"/>
                  </a:ext>
                </a:extLst>
              </p:cNvPr>
              <p:cNvSpPr>
                <a:spLocks/>
              </p:cNvSpPr>
              <p:nvPr/>
            </p:nvSpPr>
            <p:spPr bwMode="auto">
              <a:xfrm rot="3600000">
                <a:off x="6480871" y="4292836"/>
                <a:ext cx="116062" cy="137210"/>
              </a:xfrm>
              <a:custGeom>
                <a:avLst/>
                <a:gdLst>
                  <a:gd name="T0" fmla="*/ 104 w 209"/>
                  <a:gd name="T1" fmla="*/ 0 h 208"/>
                  <a:gd name="T2" fmla="*/ 126 w 209"/>
                  <a:gd name="T3" fmla="*/ 2 h 208"/>
                  <a:gd name="T4" fmla="*/ 163 w 209"/>
                  <a:gd name="T5" fmla="*/ 17 h 208"/>
                  <a:gd name="T6" fmla="*/ 191 w 209"/>
                  <a:gd name="T7" fmla="*/ 46 h 208"/>
                  <a:gd name="T8" fmla="*/ 206 w 209"/>
                  <a:gd name="T9" fmla="*/ 83 h 208"/>
                  <a:gd name="T10" fmla="*/ 209 w 209"/>
                  <a:gd name="T11" fmla="*/ 104 h 208"/>
                  <a:gd name="T12" fmla="*/ 206 w 209"/>
                  <a:gd name="T13" fmla="*/ 126 h 208"/>
                  <a:gd name="T14" fmla="*/ 191 w 209"/>
                  <a:gd name="T15" fmla="*/ 163 h 208"/>
                  <a:gd name="T16" fmla="*/ 163 w 209"/>
                  <a:gd name="T17" fmla="*/ 191 h 208"/>
                  <a:gd name="T18" fmla="*/ 126 w 209"/>
                  <a:gd name="T19" fmla="*/ 207 h 208"/>
                  <a:gd name="T20" fmla="*/ 104 w 209"/>
                  <a:gd name="T21" fmla="*/ 208 h 208"/>
                  <a:gd name="T22" fmla="*/ 83 w 209"/>
                  <a:gd name="T23" fmla="*/ 207 h 208"/>
                  <a:gd name="T24" fmla="*/ 46 w 209"/>
                  <a:gd name="T25" fmla="*/ 191 h 208"/>
                  <a:gd name="T26" fmla="*/ 18 w 209"/>
                  <a:gd name="T27" fmla="*/ 163 h 208"/>
                  <a:gd name="T28" fmla="*/ 1 w 209"/>
                  <a:gd name="T29" fmla="*/ 126 h 208"/>
                  <a:gd name="T30" fmla="*/ 0 w 209"/>
                  <a:gd name="T31" fmla="*/ 104 h 208"/>
                  <a:gd name="T32" fmla="*/ 1 w 209"/>
                  <a:gd name="T33" fmla="*/ 83 h 208"/>
                  <a:gd name="T34" fmla="*/ 18 w 209"/>
                  <a:gd name="T35" fmla="*/ 46 h 208"/>
                  <a:gd name="T36" fmla="*/ 46 w 209"/>
                  <a:gd name="T37" fmla="*/ 17 h 208"/>
                  <a:gd name="T38" fmla="*/ 83 w 209"/>
                  <a:gd name="T39" fmla="*/ 2 h 208"/>
                  <a:gd name="T40" fmla="*/ 104 w 209"/>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08">
                    <a:moveTo>
                      <a:pt x="104" y="0"/>
                    </a:moveTo>
                    <a:lnTo>
                      <a:pt x="126" y="2"/>
                    </a:lnTo>
                    <a:lnTo>
                      <a:pt x="163" y="17"/>
                    </a:lnTo>
                    <a:lnTo>
                      <a:pt x="191" y="46"/>
                    </a:lnTo>
                    <a:lnTo>
                      <a:pt x="206" y="83"/>
                    </a:lnTo>
                    <a:lnTo>
                      <a:pt x="209" y="104"/>
                    </a:lnTo>
                    <a:lnTo>
                      <a:pt x="206" y="126"/>
                    </a:lnTo>
                    <a:lnTo>
                      <a:pt x="191" y="163"/>
                    </a:lnTo>
                    <a:lnTo>
                      <a:pt x="163" y="191"/>
                    </a:lnTo>
                    <a:lnTo>
                      <a:pt x="126" y="207"/>
                    </a:lnTo>
                    <a:lnTo>
                      <a:pt x="104" y="208"/>
                    </a:lnTo>
                    <a:lnTo>
                      <a:pt x="83" y="207"/>
                    </a:lnTo>
                    <a:lnTo>
                      <a:pt x="46" y="191"/>
                    </a:lnTo>
                    <a:lnTo>
                      <a:pt x="18" y="163"/>
                    </a:lnTo>
                    <a:lnTo>
                      <a:pt x="1" y="126"/>
                    </a:lnTo>
                    <a:lnTo>
                      <a:pt x="0" y="104"/>
                    </a:lnTo>
                    <a:lnTo>
                      <a:pt x="1" y="83"/>
                    </a:lnTo>
                    <a:lnTo>
                      <a:pt x="18" y="46"/>
                    </a:lnTo>
                    <a:lnTo>
                      <a:pt x="46" y="17"/>
                    </a:lnTo>
                    <a:lnTo>
                      <a:pt x="83" y="2"/>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66" name="Freeform 149">
                <a:extLst>
                  <a:ext uri="{FF2B5EF4-FFF2-40B4-BE49-F238E27FC236}">
                    <a16:creationId xmlns:a16="http://schemas.microsoft.com/office/drawing/2014/main" id="{915B4560-590C-D634-7A55-2CE9099DA111}"/>
                  </a:ext>
                </a:extLst>
              </p:cNvPr>
              <p:cNvSpPr>
                <a:spLocks/>
              </p:cNvSpPr>
              <p:nvPr/>
            </p:nvSpPr>
            <p:spPr bwMode="auto">
              <a:xfrm rot="3600000">
                <a:off x="6348037" y="4243526"/>
                <a:ext cx="102670" cy="123757"/>
              </a:xfrm>
              <a:custGeom>
                <a:avLst/>
                <a:gdLst>
                  <a:gd name="T0" fmla="*/ 92 w 185"/>
                  <a:gd name="T1" fmla="*/ 0 h 185"/>
                  <a:gd name="T2" fmla="*/ 111 w 185"/>
                  <a:gd name="T3" fmla="*/ 1 h 185"/>
                  <a:gd name="T4" fmla="*/ 145 w 185"/>
                  <a:gd name="T5" fmla="*/ 15 h 185"/>
                  <a:gd name="T6" fmla="*/ 169 w 185"/>
                  <a:gd name="T7" fmla="*/ 41 h 185"/>
                  <a:gd name="T8" fmla="*/ 184 w 185"/>
                  <a:gd name="T9" fmla="*/ 73 h 185"/>
                  <a:gd name="T10" fmla="*/ 185 w 185"/>
                  <a:gd name="T11" fmla="*/ 93 h 185"/>
                  <a:gd name="T12" fmla="*/ 184 w 185"/>
                  <a:gd name="T13" fmla="*/ 111 h 185"/>
                  <a:gd name="T14" fmla="*/ 169 w 185"/>
                  <a:gd name="T15" fmla="*/ 145 h 185"/>
                  <a:gd name="T16" fmla="*/ 145 w 185"/>
                  <a:gd name="T17" fmla="*/ 169 h 185"/>
                  <a:gd name="T18" fmla="*/ 111 w 185"/>
                  <a:gd name="T19" fmla="*/ 184 h 185"/>
                  <a:gd name="T20" fmla="*/ 92 w 185"/>
                  <a:gd name="T21" fmla="*/ 185 h 185"/>
                  <a:gd name="T22" fmla="*/ 73 w 185"/>
                  <a:gd name="T23" fmla="*/ 184 h 185"/>
                  <a:gd name="T24" fmla="*/ 40 w 185"/>
                  <a:gd name="T25" fmla="*/ 169 h 185"/>
                  <a:gd name="T26" fmla="*/ 15 w 185"/>
                  <a:gd name="T27" fmla="*/ 145 h 185"/>
                  <a:gd name="T28" fmla="*/ 1 w 185"/>
                  <a:gd name="T29" fmla="*/ 111 h 185"/>
                  <a:gd name="T30" fmla="*/ 0 w 185"/>
                  <a:gd name="T31" fmla="*/ 93 h 185"/>
                  <a:gd name="T32" fmla="*/ 1 w 185"/>
                  <a:gd name="T33" fmla="*/ 73 h 185"/>
                  <a:gd name="T34" fmla="*/ 15 w 185"/>
                  <a:gd name="T35" fmla="*/ 41 h 185"/>
                  <a:gd name="T36" fmla="*/ 40 w 185"/>
                  <a:gd name="T37" fmla="*/ 15 h 185"/>
                  <a:gd name="T38" fmla="*/ 73 w 185"/>
                  <a:gd name="T39" fmla="*/ 1 h 185"/>
                  <a:gd name="T40" fmla="*/ 92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2" y="0"/>
                    </a:moveTo>
                    <a:lnTo>
                      <a:pt x="111" y="1"/>
                    </a:lnTo>
                    <a:lnTo>
                      <a:pt x="145" y="15"/>
                    </a:lnTo>
                    <a:lnTo>
                      <a:pt x="169" y="41"/>
                    </a:lnTo>
                    <a:lnTo>
                      <a:pt x="184" y="73"/>
                    </a:lnTo>
                    <a:lnTo>
                      <a:pt x="185" y="93"/>
                    </a:lnTo>
                    <a:lnTo>
                      <a:pt x="184" y="111"/>
                    </a:lnTo>
                    <a:lnTo>
                      <a:pt x="169" y="145"/>
                    </a:lnTo>
                    <a:lnTo>
                      <a:pt x="145" y="169"/>
                    </a:lnTo>
                    <a:lnTo>
                      <a:pt x="111" y="184"/>
                    </a:lnTo>
                    <a:lnTo>
                      <a:pt x="92" y="185"/>
                    </a:lnTo>
                    <a:lnTo>
                      <a:pt x="73" y="184"/>
                    </a:lnTo>
                    <a:lnTo>
                      <a:pt x="40" y="169"/>
                    </a:lnTo>
                    <a:lnTo>
                      <a:pt x="15" y="145"/>
                    </a:lnTo>
                    <a:lnTo>
                      <a:pt x="1" y="111"/>
                    </a:lnTo>
                    <a:lnTo>
                      <a:pt x="0" y="93"/>
                    </a:lnTo>
                    <a:lnTo>
                      <a:pt x="1" y="73"/>
                    </a:lnTo>
                    <a:lnTo>
                      <a:pt x="15" y="41"/>
                    </a:lnTo>
                    <a:lnTo>
                      <a:pt x="40" y="15"/>
                    </a:lnTo>
                    <a:lnTo>
                      <a:pt x="73" y="1"/>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67" name="Freeform 150">
                <a:extLst>
                  <a:ext uri="{FF2B5EF4-FFF2-40B4-BE49-F238E27FC236}">
                    <a16:creationId xmlns:a16="http://schemas.microsoft.com/office/drawing/2014/main" id="{108D9EA6-00F7-B86A-C9E0-3A2762FF7483}"/>
                  </a:ext>
                </a:extLst>
              </p:cNvPr>
              <p:cNvSpPr>
                <a:spLocks/>
              </p:cNvSpPr>
              <p:nvPr/>
            </p:nvSpPr>
            <p:spPr bwMode="auto">
              <a:xfrm rot="3600000">
                <a:off x="6232569" y="4250362"/>
                <a:ext cx="75887" cy="88783"/>
              </a:xfrm>
              <a:custGeom>
                <a:avLst/>
                <a:gdLst>
                  <a:gd name="T0" fmla="*/ 68 w 135"/>
                  <a:gd name="T1" fmla="*/ 0 h 133"/>
                  <a:gd name="T2" fmla="*/ 81 w 135"/>
                  <a:gd name="T3" fmla="*/ 1 h 133"/>
                  <a:gd name="T4" fmla="*/ 105 w 135"/>
                  <a:gd name="T5" fmla="*/ 10 h 133"/>
                  <a:gd name="T6" fmla="*/ 123 w 135"/>
                  <a:gd name="T7" fmla="*/ 29 h 133"/>
                  <a:gd name="T8" fmla="*/ 134 w 135"/>
                  <a:gd name="T9" fmla="*/ 53 h 133"/>
                  <a:gd name="T10" fmla="*/ 135 w 135"/>
                  <a:gd name="T11" fmla="*/ 67 h 133"/>
                  <a:gd name="T12" fmla="*/ 134 w 135"/>
                  <a:gd name="T13" fmla="*/ 80 h 133"/>
                  <a:gd name="T14" fmla="*/ 123 w 135"/>
                  <a:gd name="T15" fmla="*/ 105 h 133"/>
                  <a:gd name="T16" fmla="*/ 105 w 135"/>
                  <a:gd name="T17" fmla="*/ 123 h 133"/>
                  <a:gd name="T18" fmla="*/ 81 w 135"/>
                  <a:gd name="T19" fmla="*/ 133 h 133"/>
                  <a:gd name="T20" fmla="*/ 68 w 135"/>
                  <a:gd name="T21" fmla="*/ 133 h 133"/>
                  <a:gd name="T22" fmla="*/ 53 w 135"/>
                  <a:gd name="T23" fmla="*/ 133 h 133"/>
                  <a:gd name="T24" fmla="*/ 30 w 135"/>
                  <a:gd name="T25" fmla="*/ 123 h 133"/>
                  <a:gd name="T26" fmla="*/ 12 w 135"/>
                  <a:gd name="T27" fmla="*/ 105 h 133"/>
                  <a:gd name="T28" fmla="*/ 2 w 135"/>
                  <a:gd name="T29" fmla="*/ 80 h 133"/>
                  <a:gd name="T30" fmla="*/ 0 w 135"/>
                  <a:gd name="T31" fmla="*/ 67 h 133"/>
                  <a:gd name="T32" fmla="*/ 2 w 135"/>
                  <a:gd name="T33" fmla="*/ 53 h 133"/>
                  <a:gd name="T34" fmla="*/ 12 w 135"/>
                  <a:gd name="T35" fmla="*/ 29 h 133"/>
                  <a:gd name="T36" fmla="*/ 30 w 135"/>
                  <a:gd name="T37" fmla="*/ 10 h 133"/>
                  <a:gd name="T38" fmla="*/ 53 w 135"/>
                  <a:gd name="T39" fmla="*/ 1 h 133"/>
                  <a:gd name="T40" fmla="*/ 68 w 13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33">
                    <a:moveTo>
                      <a:pt x="68" y="0"/>
                    </a:moveTo>
                    <a:lnTo>
                      <a:pt x="81" y="1"/>
                    </a:lnTo>
                    <a:lnTo>
                      <a:pt x="105" y="10"/>
                    </a:lnTo>
                    <a:lnTo>
                      <a:pt x="123" y="29"/>
                    </a:lnTo>
                    <a:lnTo>
                      <a:pt x="134" y="53"/>
                    </a:lnTo>
                    <a:lnTo>
                      <a:pt x="135" y="67"/>
                    </a:lnTo>
                    <a:lnTo>
                      <a:pt x="134" y="80"/>
                    </a:lnTo>
                    <a:lnTo>
                      <a:pt x="123" y="105"/>
                    </a:lnTo>
                    <a:lnTo>
                      <a:pt x="105" y="123"/>
                    </a:lnTo>
                    <a:lnTo>
                      <a:pt x="81" y="133"/>
                    </a:lnTo>
                    <a:lnTo>
                      <a:pt x="68" y="133"/>
                    </a:lnTo>
                    <a:lnTo>
                      <a:pt x="53" y="133"/>
                    </a:lnTo>
                    <a:lnTo>
                      <a:pt x="30" y="123"/>
                    </a:lnTo>
                    <a:lnTo>
                      <a:pt x="12" y="105"/>
                    </a:lnTo>
                    <a:lnTo>
                      <a:pt x="2" y="80"/>
                    </a:lnTo>
                    <a:lnTo>
                      <a:pt x="0" y="67"/>
                    </a:lnTo>
                    <a:lnTo>
                      <a:pt x="2" y="53"/>
                    </a:lnTo>
                    <a:lnTo>
                      <a:pt x="12" y="29"/>
                    </a:lnTo>
                    <a:lnTo>
                      <a:pt x="30" y="10"/>
                    </a:lnTo>
                    <a:lnTo>
                      <a:pt x="53" y="1"/>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68" name="Freeform 151">
                <a:extLst>
                  <a:ext uri="{FF2B5EF4-FFF2-40B4-BE49-F238E27FC236}">
                    <a16:creationId xmlns:a16="http://schemas.microsoft.com/office/drawing/2014/main" id="{567E0FA7-9B69-9D81-4CDD-0BB8007E1BFB}"/>
                  </a:ext>
                </a:extLst>
              </p:cNvPr>
              <p:cNvSpPr>
                <a:spLocks/>
              </p:cNvSpPr>
              <p:nvPr/>
            </p:nvSpPr>
            <p:spPr bwMode="auto">
              <a:xfrm rot="3600000">
                <a:off x="6151580" y="4289425"/>
                <a:ext cx="46872" cy="56499"/>
              </a:xfrm>
              <a:custGeom>
                <a:avLst/>
                <a:gdLst>
                  <a:gd name="T0" fmla="*/ 43 w 86"/>
                  <a:gd name="T1" fmla="*/ 0 h 85"/>
                  <a:gd name="T2" fmla="*/ 52 w 86"/>
                  <a:gd name="T3" fmla="*/ 0 h 85"/>
                  <a:gd name="T4" fmla="*/ 68 w 86"/>
                  <a:gd name="T5" fmla="*/ 6 h 85"/>
                  <a:gd name="T6" fmla="*/ 79 w 86"/>
                  <a:gd name="T7" fmla="*/ 18 h 85"/>
                  <a:gd name="T8" fmla="*/ 86 w 86"/>
                  <a:gd name="T9" fmla="*/ 34 h 85"/>
                  <a:gd name="T10" fmla="*/ 86 w 86"/>
                  <a:gd name="T11" fmla="*/ 43 h 85"/>
                  <a:gd name="T12" fmla="*/ 86 w 86"/>
                  <a:gd name="T13" fmla="*/ 50 h 85"/>
                  <a:gd name="T14" fmla="*/ 79 w 86"/>
                  <a:gd name="T15" fmla="*/ 66 h 85"/>
                  <a:gd name="T16" fmla="*/ 68 w 86"/>
                  <a:gd name="T17" fmla="*/ 78 h 85"/>
                  <a:gd name="T18" fmla="*/ 52 w 86"/>
                  <a:gd name="T19" fmla="*/ 84 h 85"/>
                  <a:gd name="T20" fmla="*/ 43 w 86"/>
                  <a:gd name="T21" fmla="*/ 85 h 85"/>
                  <a:gd name="T22" fmla="*/ 34 w 86"/>
                  <a:gd name="T23" fmla="*/ 84 h 85"/>
                  <a:gd name="T24" fmla="*/ 18 w 86"/>
                  <a:gd name="T25" fmla="*/ 78 h 85"/>
                  <a:gd name="T26" fmla="*/ 7 w 86"/>
                  <a:gd name="T27" fmla="*/ 66 h 85"/>
                  <a:gd name="T28" fmla="*/ 0 w 86"/>
                  <a:gd name="T29" fmla="*/ 50 h 85"/>
                  <a:gd name="T30" fmla="*/ 0 w 86"/>
                  <a:gd name="T31" fmla="*/ 43 h 85"/>
                  <a:gd name="T32" fmla="*/ 0 w 86"/>
                  <a:gd name="T33" fmla="*/ 34 h 85"/>
                  <a:gd name="T34" fmla="*/ 7 w 86"/>
                  <a:gd name="T35" fmla="*/ 18 h 85"/>
                  <a:gd name="T36" fmla="*/ 18 w 86"/>
                  <a:gd name="T37" fmla="*/ 6 h 85"/>
                  <a:gd name="T38" fmla="*/ 34 w 86"/>
                  <a:gd name="T39" fmla="*/ 0 h 85"/>
                  <a:gd name="T40" fmla="*/ 43 w 86"/>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43" y="0"/>
                    </a:moveTo>
                    <a:lnTo>
                      <a:pt x="52" y="0"/>
                    </a:lnTo>
                    <a:lnTo>
                      <a:pt x="68" y="6"/>
                    </a:lnTo>
                    <a:lnTo>
                      <a:pt x="79" y="18"/>
                    </a:lnTo>
                    <a:lnTo>
                      <a:pt x="86" y="34"/>
                    </a:lnTo>
                    <a:lnTo>
                      <a:pt x="86" y="43"/>
                    </a:lnTo>
                    <a:lnTo>
                      <a:pt x="86" y="50"/>
                    </a:lnTo>
                    <a:lnTo>
                      <a:pt x="79" y="66"/>
                    </a:lnTo>
                    <a:lnTo>
                      <a:pt x="68" y="78"/>
                    </a:lnTo>
                    <a:lnTo>
                      <a:pt x="52" y="84"/>
                    </a:lnTo>
                    <a:lnTo>
                      <a:pt x="43" y="85"/>
                    </a:lnTo>
                    <a:lnTo>
                      <a:pt x="34" y="84"/>
                    </a:lnTo>
                    <a:lnTo>
                      <a:pt x="18" y="78"/>
                    </a:lnTo>
                    <a:lnTo>
                      <a:pt x="7" y="66"/>
                    </a:lnTo>
                    <a:lnTo>
                      <a:pt x="0" y="50"/>
                    </a:lnTo>
                    <a:lnTo>
                      <a:pt x="0" y="43"/>
                    </a:lnTo>
                    <a:lnTo>
                      <a:pt x="0" y="34"/>
                    </a:lnTo>
                    <a:lnTo>
                      <a:pt x="7" y="18"/>
                    </a:lnTo>
                    <a:lnTo>
                      <a:pt x="18" y="6"/>
                    </a:lnTo>
                    <a:lnTo>
                      <a:pt x="34"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grpSp>
      </p:grpSp>
      <p:grpSp>
        <p:nvGrpSpPr>
          <p:cNvPr id="75" name="Group 49">
            <a:extLst>
              <a:ext uri="{FF2B5EF4-FFF2-40B4-BE49-F238E27FC236}">
                <a16:creationId xmlns:a16="http://schemas.microsoft.com/office/drawing/2014/main" id="{6C27BF6B-7A03-FE4D-1A78-D4529E5A3A42}"/>
              </a:ext>
            </a:extLst>
          </p:cNvPr>
          <p:cNvGrpSpPr/>
          <p:nvPr/>
        </p:nvGrpSpPr>
        <p:grpSpPr>
          <a:xfrm>
            <a:off x="4521980" y="2791570"/>
            <a:ext cx="1581308" cy="735128"/>
            <a:chOff x="1799957" y="4670530"/>
            <a:chExt cx="2591332" cy="1110632"/>
          </a:xfrm>
          <a:solidFill>
            <a:srgbClr val="FF6600">
              <a:lumMod val="60000"/>
              <a:lumOff val="40000"/>
            </a:srgbClr>
          </a:solidFill>
        </p:grpSpPr>
        <p:grpSp>
          <p:nvGrpSpPr>
            <p:cNvPr id="76" name="Group 50">
              <a:extLst>
                <a:ext uri="{FF2B5EF4-FFF2-40B4-BE49-F238E27FC236}">
                  <a16:creationId xmlns:a16="http://schemas.microsoft.com/office/drawing/2014/main" id="{284A8703-5F96-146E-133F-F00AF270D143}"/>
                </a:ext>
              </a:extLst>
            </p:cNvPr>
            <p:cNvGrpSpPr/>
            <p:nvPr/>
          </p:nvGrpSpPr>
          <p:grpSpPr>
            <a:xfrm>
              <a:off x="3332090" y="5061813"/>
              <a:ext cx="1059199" cy="719349"/>
              <a:chOff x="6310680" y="4554592"/>
              <a:chExt cx="1059199" cy="719349"/>
            </a:xfrm>
            <a:grpFill/>
          </p:grpSpPr>
          <p:sp>
            <p:nvSpPr>
              <p:cNvPr id="84" name="Freeform 140">
                <a:extLst>
                  <a:ext uri="{FF2B5EF4-FFF2-40B4-BE49-F238E27FC236}">
                    <a16:creationId xmlns:a16="http://schemas.microsoft.com/office/drawing/2014/main" id="{BE93E4EC-01CC-B572-B43A-5A06C43AD28B}"/>
                  </a:ext>
                </a:extLst>
              </p:cNvPr>
              <p:cNvSpPr>
                <a:spLocks/>
              </p:cNvSpPr>
              <p:nvPr/>
            </p:nvSpPr>
            <p:spPr bwMode="auto">
              <a:xfrm rot="3600000">
                <a:off x="6495287" y="4549200"/>
                <a:ext cx="540134" cy="909348"/>
              </a:xfrm>
              <a:custGeom>
                <a:avLst/>
                <a:gdLst>
                  <a:gd name="T0" fmla="*/ 735 w 971"/>
                  <a:gd name="T1" fmla="*/ 92 h 1353"/>
                  <a:gd name="T2" fmla="*/ 692 w 971"/>
                  <a:gd name="T3" fmla="*/ 69 h 1353"/>
                  <a:gd name="T4" fmla="*/ 603 w 971"/>
                  <a:gd name="T5" fmla="*/ 33 h 1353"/>
                  <a:gd name="T6" fmla="*/ 511 w 971"/>
                  <a:gd name="T7" fmla="*/ 8 h 1353"/>
                  <a:gd name="T8" fmla="*/ 419 w 971"/>
                  <a:gd name="T9" fmla="*/ 0 h 1353"/>
                  <a:gd name="T10" fmla="*/ 332 w 971"/>
                  <a:gd name="T11" fmla="*/ 12 h 1353"/>
                  <a:gd name="T12" fmla="*/ 272 w 971"/>
                  <a:gd name="T13" fmla="*/ 34 h 1353"/>
                  <a:gd name="T14" fmla="*/ 235 w 971"/>
                  <a:gd name="T15" fmla="*/ 56 h 1353"/>
                  <a:gd name="T16" fmla="*/ 201 w 971"/>
                  <a:gd name="T17" fmla="*/ 84 h 1353"/>
                  <a:gd name="T18" fmla="*/ 171 w 971"/>
                  <a:gd name="T19" fmla="*/ 118 h 1353"/>
                  <a:gd name="T20" fmla="*/ 145 w 971"/>
                  <a:gd name="T21" fmla="*/ 160 h 1353"/>
                  <a:gd name="T22" fmla="*/ 123 w 971"/>
                  <a:gd name="T23" fmla="*/ 208 h 1353"/>
                  <a:gd name="T24" fmla="*/ 114 w 971"/>
                  <a:gd name="T25" fmla="*/ 235 h 1353"/>
                  <a:gd name="T26" fmla="*/ 109 w 971"/>
                  <a:gd name="T27" fmla="*/ 257 h 1353"/>
                  <a:gd name="T28" fmla="*/ 104 w 971"/>
                  <a:gd name="T29" fmla="*/ 297 h 1353"/>
                  <a:gd name="T30" fmla="*/ 108 w 971"/>
                  <a:gd name="T31" fmla="*/ 333 h 1353"/>
                  <a:gd name="T32" fmla="*/ 120 w 971"/>
                  <a:gd name="T33" fmla="*/ 366 h 1353"/>
                  <a:gd name="T34" fmla="*/ 145 w 971"/>
                  <a:gd name="T35" fmla="*/ 411 h 1353"/>
                  <a:gd name="T36" fmla="*/ 196 w 971"/>
                  <a:gd name="T37" fmla="*/ 463 h 1353"/>
                  <a:gd name="T38" fmla="*/ 288 w 971"/>
                  <a:gd name="T39" fmla="*/ 536 h 1353"/>
                  <a:gd name="T40" fmla="*/ 372 w 971"/>
                  <a:gd name="T41" fmla="*/ 613 h 1353"/>
                  <a:gd name="T42" fmla="*/ 402 w 971"/>
                  <a:gd name="T43" fmla="*/ 657 h 1353"/>
                  <a:gd name="T44" fmla="*/ 415 w 971"/>
                  <a:gd name="T45" fmla="*/ 691 h 1353"/>
                  <a:gd name="T46" fmla="*/ 419 w 971"/>
                  <a:gd name="T47" fmla="*/ 708 h 1353"/>
                  <a:gd name="T48" fmla="*/ 423 w 971"/>
                  <a:gd name="T49" fmla="*/ 740 h 1353"/>
                  <a:gd name="T50" fmla="*/ 420 w 971"/>
                  <a:gd name="T51" fmla="*/ 797 h 1353"/>
                  <a:gd name="T52" fmla="*/ 406 w 971"/>
                  <a:gd name="T53" fmla="*/ 851 h 1353"/>
                  <a:gd name="T54" fmla="*/ 380 w 971"/>
                  <a:gd name="T55" fmla="*/ 898 h 1353"/>
                  <a:gd name="T56" fmla="*/ 346 w 971"/>
                  <a:gd name="T57" fmla="*/ 943 h 1353"/>
                  <a:gd name="T58" fmla="*/ 307 w 971"/>
                  <a:gd name="T59" fmla="*/ 981 h 1353"/>
                  <a:gd name="T60" fmla="*/ 240 w 971"/>
                  <a:gd name="T61" fmla="*/ 1035 h 1353"/>
                  <a:gd name="T62" fmla="*/ 147 w 971"/>
                  <a:gd name="T63" fmla="*/ 1095 h 1353"/>
                  <a:gd name="T64" fmla="*/ 65 w 971"/>
                  <a:gd name="T65" fmla="*/ 1149 h 1353"/>
                  <a:gd name="T66" fmla="*/ 22 w 971"/>
                  <a:gd name="T67" fmla="*/ 1185 h 1353"/>
                  <a:gd name="T68" fmla="*/ 5 w 971"/>
                  <a:gd name="T69" fmla="*/ 1210 h 1353"/>
                  <a:gd name="T70" fmla="*/ 0 w 971"/>
                  <a:gd name="T71" fmla="*/ 1235 h 1353"/>
                  <a:gd name="T72" fmla="*/ 9 w 971"/>
                  <a:gd name="T73" fmla="*/ 1260 h 1353"/>
                  <a:gd name="T74" fmla="*/ 21 w 971"/>
                  <a:gd name="T75" fmla="*/ 1274 h 1353"/>
                  <a:gd name="T76" fmla="*/ 42 w 971"/>
                  <a:gd name="T77" fmla="*/ 1295 h 1353"/>
                  <a:gd name="T78" fmla="*/ 87 w 971"/>
                  <a:gd name="T79" fmla="*/ 1326 h 1353"/>
                  <a:gd name="T80" fmla="*/ 136 w 971"/>
                  <a:gd name="T81" fmla="*/ 1344 h 1353"/>
                  <a:gd name="T82" fmla="*/ 190 w 971"/>
                  <a:gd name="T83" fmla="*/ 1353 h 1353"/>
                  <a:gd name="T84" fmla="*/ 245 w 971"/>
                  <a:gd name="T85" fmla="*/ 1352 h 1353"/>
                  <a:gd name="T86" fmla="*/ 304 w 971"/>
                  <a:gd name="T87" fmla="*/ 1340 h 1353"/>
                  <a:gd name="T88" fmla="*/ 363 w 971"/>
                  <a:gd name="T89" fmla="*/ 1321 h 1353"/>
                  <a:gd name="T90" fmla="*/ 423 w 971"/>
                  <a:gd name="T91" fmla="*/ 1294 h 1353"/>
                  <a:gd name="T92" fmla="*/ 514 w 971"/>
                  <a:gd name="T93" fmla="*/ 1239 h 1353"/>
                  <a:gd name="T94" fmla="*/ 630 w 971"/>
                  <a:gd name="T95" fmla="*/ 1146 h 1353"/>
                  <a:gd name="T96" fmla="*/ 738 w 971"/>
                  <a:gd name="T97" fmla="*/ 1036 h 1353"/>
                  <a:gd name="T98" fmla="*/ 830 w 971"/>
                  <a:gd name="T99" fmla="*/ 914 h 1353"/>
                  <a:gd name="T100" fmla="*/ 869 w 971"/>
                  <a:gd name="T101" fmla="*/ 851 h 1353"/>
                  <a:gd name="T102" fmla="*/ 904 w 971"/>
                  <a:gd name="T103" fmla="*/ 787 h 1353"/>
                  <a:gd name="T104" fmla="*/ 949 w 971"/>
                  <a:gd name="T105" fmla="*/ 665 h 1353"/>
                  <a:gd name="T106" fmla="*/ 971 w 971"/>
                  <a:gd name="T107" fmla="*/ 550 h 1353"/>
                  <a:gd name="T108" fmla="*/ 969 w 971"/>
                  <a:gd name="T109" fmla="*/ 444 h 1353"/>
                  <a:gd name="T110" fmla="*/ 946 w 971"/>
                  <a:gd name="T111" fmla="*/ 345 h 1353"/>
                  <a:gd name="T112" fmla="*/ 905 w 971"/>
                  <a:gd name="T113" fmla="*/ 257 h 1353"/>
                  <a:gd name="T114" fmla="*/ 848 w 971"/>
                  <a:gd name="T115" fmla="*/ 180 h 1353"/>
                  <a:gd name="T116" fmla="*/ 777 w 971"/>
                  <a:gd name="T117" fmla="*/ 118 h 1353"/>
                  <a:gd name="T118" fmla="*/ 735 w 971"/>
                  <a:gd name="T119" fmla="*/ 92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1353">
                    <a:moveTo>
                      <a:pt x="735" y="92"/>
                    </a:moveTo>
                    <a:lnTo>
                      <a:pt x="692" y="69"/>
                    </a:lnTo>
                    <a:lnTo>
                      <a:pt x="603" y="33"/>
                    </a:lnTo>
                    <a:lnTo>
                      <a:pt x="511" y="8"/>
                    </a:lnTo>
                    <a:lnTo>
                      <a:pt x="419" y="0"/>
                    </a:lnTo>
                    <a:lnTo>
                      <a:pt x="332" y="12"/>
                    </a:lnTo>
                    <a:lnTo>
                      <a:pt x="272" y="34"/>
                    </a:lnTo>
                    <a:lnTo>
                      <a:pt x="235" y="56"/>
                    </a:lnTo>
                    <a:lnTo>
                      <a:pt x="201" y="84"/>
                    </a:lnTo>
                    <a:lnTo>
                      <a:pt x="171" y="118"/>
                    </a:lnTo>
                    <a:lnTo>
                      <a:pt x="145" y="160"/>
                    </a:lnTo>
                    <a:lnTo>
                      <a:pt x="123" y="208"/>
                    </a:lnTo>
                    <a:lnTo>
                      <a:pt x="114" y="235"/>
                    </a:lnTo>
                    <a:lnTo>
                      <a:pt x="109" y="257"/>
                    </a:lnTo>
                    <a:lnTo>
                      <a:pt x="104" y="297"/>
                    </a:lnTo>
                    <a:lnTo>
                      <a:pt x="108" y="333"/>
                    </a:lnTo>
                    <a:lnTo>
                      <a:pt x="120" y="366"/>
                    </a:lnTo>
                    <a:lnTo>
                      <a:pt x="145" y="411"/>
                    </a:lnTo>
                    <a:lnTo>
                      <a:pt x="196" y="463"/>
                    </a:lnTo>
                    <a:lnTo>
                      <a:pt x="288" y="536"/>
                    </a:lnTo>
                    <a:lnTo>
                      <a:pt x="372" y="613"/>
                    </a:lnTo>
                    <a:lnTo>
                      <a:pt x="402" y="657"/>
                    </a:lnTo>
                    <a:lnTo>
                      <a:pt x="415" y="691"/>
                    </a:lnTo>
                    <a:lnTo>
                      <a:pt x="419" y="708"/>
                    </a:lnTo>
                    <a:lnTo>
                      <a:pt x="423" y="740"/>
                    </a:lnTo>
                    <a:lnTo>
                      <a:pt x="420" y="797"/>
                    </a:lnTo>
                    <a:lnTo>
                      <a:pt x="406" y="851"/>
                    </a:lnTo>
                    <a:lnTo>
                      <a:pt x="380" y="898"/>
                    </a:lnTo>
                    <a:lnTo>
                      <a:pt x="346" y="943"/>
                    </a:lnTo>
                    <a:lnTo>
                      <a:pt x="307" y="981"/>
                    </a:lnTo>
                    <a:lnTo>
                      <a:pt x="240" y="1035"/>
                    </a:lnTo>
                    <a:lnTo>
                      <a:pt x="147" y="1095"/>
                    </a:lnTo>
                    <a:lnTo>
                      <a:pt x="65" y="1149"/>
                    </a:lnTo>
                    <a:lnTo>
                      <a:pt x="22" y="1185"/>
                    </a:lnTo>
                    <a:lnTo>
                      <a:pt x="5" y="1210"/>
                    </a:lnTo>
                    <a:lnTo>
                      <a:pt x="0" y="1235"/>
                    </a:lnTo>
                    <a:lnTo>
                      <a:pt x="9" y="1260"/>
                    </a:lnTo>
                    <a:lnTo>
                      <a:pt x="21" y="1274"/>
                    </a:lnTo>
                    <a:lnTo>
                      <a:pt x="42" y="1295"/>
                    </a:lnTo>
                    <a:lnTo>
                      <a:pt x="87" y="1326"/>
                    </a:lnTo>
                    <a:lnTo>
                      <a:pt x="136" y="1344"/>
                    </a:lnTo>
                    <a:lnTo>
                      <a:pt x="190" y="1353"/>
                    </a:lnTo>
                    <a:lnTo>
                      <a:pt x="245" y="1352"/>
                    </a:lnTo>
                    <a:lnTo>
                      <a:pt x="304" y="1340"/>
                    </a:lnTo>
                    <a:lnTo>
                      <a:pt x="363" y="1321"/>
                    </a:lnTo>
                    <a:lnTo>
                      <a:pt x="423" y="1294"/>
                    </a:lnTo>
                    <a:lnTo>
                      <a:pt x="514" y="1239"/>
                    </a:lnTo>
                    <a:lnTo>
                      <a:pt x="630" y="1146"/>
                    </a:lnTo>
                    <a:lnTo>
                      <a:pt x="738" y="1036"/>
                    </a:lnTo>
                    <a:lnTo>
                      <a:pt x="830" y="914"/>
                    </a:lnTo>
                    <a:lnTo>
                      <a:pt x="869" y="851"/>
                    </a:lnTo>
                    <a:lnTo>
                      <a:pt x="904" y="787"/>
                    </a:lnTo>
                    <a:lnTo>
                      <a:pt x="949" y="665"/>
                    </a:lnTo>
                    <a:lnTo>
                      <a:pt x="971" y="550"/>
                    </a:lnTo>
                    <a:lnTo>
                      <a:pt x="969" y="444"/>
                    </a:lnTo>
                    <a:lnTo>
                      <a:pt x="946" y="345"/>
                    </a:lnTo>
                    <a:lnTo>
                      <a:pt x="905" y="257"/>
                    </a:lnTo>
                    <a:lnTo>
                      <a:pt x="848" y="180"/>
                    </a:lnTo>
                    <a:lnTo>
                      <a:pt x="777" y="118"/>
                    </a:lnTo>
                    <a:lnTo>
                      <a:pt x="73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5" name="Freeform 141">
                <a:extLst>
                  <a:ext uri="{FF2B5EF4-FFF2-40B4-BE49-F238E27FC236}">
                    <a16:creationId xmlns:a16="http://schemas.microsoft.com/office/drawing/2014/main" id="{C55B50F5-502D-FFB4-3806-AC5A91F972EE}"/>
                  </a:ext>
                </a:extLst>
              </p:cNvPr>
              <p:cNvSpPr>
                <a:spLocks/>
              </p:cNvSpPr>
              <p:nvPr/>
            </p:nvSpPr>
            <p:spPr bwMode="auto">
              <a:xfrm rot="3600000">
                <a:off x="7175446" y="4536484"/>
                <a:ext cx="176326" cy="212541"/>
              </a:xfrm>
              <a:custGeom>
                <a:avLst/>
                <a:gdLst>
                  <a:gd name="T0" fmla="*/ 157 w 315"/>
                  <a:gd name="T1" fmla="*/ 0 h 315"/>
                  <a:gd name="T2" fmla="*/ 174 w 315"/>
                  <a:gd name="T3" fmla="*/ 1 h 315"/>
                  <a:gd name="T4" fmla="*/ 204 w 315"/>
                  <a:gd name="T5" fmla="*/ 6 h 315"/>
                  <a:gd name="T6" fmla="*/ 245 w 315"/>
                  <a:gd name="T7" fmla="*/ 26 h 315"/>
                  <a:gd name="T8" fmla="*/ 288 w 315"/>
                  <a:gd name="T9" fmla="*/ 69 h 315"/>
                  <a:gd name="T10" fmla="*/ 308 w 315"/>
                  <a:gd name="T11" fmla="*/ 110 h 315"/>
                  <a:gd name="T12" fmla="*/ 314 w 315"/>
                  <a:gd name="T13" fmla="*/ 141 h 315"/>
                  <a:gd name="T14" fmla="*/ 315 w 315"/>
                  <a:gd name="T15" fmla="*/ 158 h 315"/>
                  <a:gd name="T16" fmla="*/ 314 w 315"/>
                  <a:gd name="T17" fmla="*/ 173 h 315"/>
                  <a:gd name="T18" fmla="*/ 308 w 315"/>
                  <a:gd name="T19" fmla="*/ 205 h 315"/>
                  <a:gd name="T20" fmla="*/ 288 w 315"/>
                  <a:gd name="T21" fmla="*/ 246 h 315"/>
                  <a:gd name="T22" fmla="*/ 245 w 315"/>
                  <a:gd name="T23" fmla="*/ 289 h 315"/>
                  <a:gd name="T24" fmla="*/ 204 w 315"/>
                  <a:gd name="T25" fmla="*/ 308 h 315"/>
                  <a:gd name="T26" fmla="*/ 174 w 315"/>
                  <a:gd name="T27" fmla="*/ 315 h 315"/>
                  <a:gd name="T28" fmla="*/ 157 w 315"/>
                  <a:gd name="T29" fmla="*/ 315 h 315"/>
                  <a:gd name="T30" fmla="*/ 142 w 315"/>
                  <a:gd name="T31" fmla="*/ 315 h 315"/>
                  <a:gd name="T32" fmla="*/ 111 w 315"/>
                  <a:gd name="T33" fmla="*/ 308 h 315"/>
                  <a:gd name="T34" fmla="*/ 69 w 315"/>
                  <a:gd name="T35" fmla="*/ 289 h 315"/>
                  <a:gd name="T36" fmla="*/ 26 w 315"/>
                  <a:gd name="T37" fmla="*/ 246 h 315"/>
                  <a:gd name="T38" fmla="*/ 7 w 315"/>
                  <a:gd name="T39" fmla="*/ 205 h 315"/>
                  <a:gd name="T40" fmla="*/ 0 w 315"/>
                  <a:gd name="T41" fmla="*/ 173 h 315"/>
                  <a:gd name="T42" fmla="*/ 0 w 315"/>
                  <a:gd name="T43" fmla="*/ 158 h 315"/>
                  <a:gd name="T44" fmla="*/ 0 w 315"/>
                  <a:gd name="T45" fmla="*/ 141 h 315"/>
                  <a:gd name="T46" fmla="*/ 7 w 315"/>
                  <a:gd name="T47" fmla="*/ 110 h 315"/>
                  <a:gd name="T48" fmla="*/ 26 w 315"/>
                  <a:gd name="T49" fmla="*/ 69 h 315"/>
                  <a:gd name="T50" fmla="*/ 69 w 315"/>
                  <a:gd name="T51" fmla="*/ 26 h 315"/>
                  <a:gd name="T52" fmla="*/ 111 w 315"/>
                  <a:gd name="T53" fmla="*/ 6 h 315"/>
                  <a:gd name="T54" fmla="*/ 142 w 315"/>
                  <a:gd name="T55" fmla="*/ 1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4" y="1"/>
                    </a:lnTo>
                    <a:lnTo>
                      <a:pt x="204" y="6"/>
                    </a:lnTo>
                    <a:lnTo>
                      <a:pt x="245" y="26"/>
                    </a:lnTo>
                    <a:lnTo>
                      <a:pt x="288" y="69"/>
                    </a:lnTo>
                    <a:lnTo>
                      <a:pt x="308" y="110"/>
                    </a:lnTo>
                    <a:lnTo>
                      <a:pt x="314" y="141"/>
                    </a:lnTo>
                    <a:lnTo>
                      <a:pt x="315" y="158"/>
                    </a:lnTo>
                    <a:lnTo>
                      <a:pt x="314" y="173"/>
                    </a:lnTo>
                    <a:lnTo>
                      <a:pt x="308" y="205"/>
                    </a:lnTo>
                    <a:lnTo>
                      <a:pt x="288" y="246"/>
                    </a:lnTo>
                    <a:lnTo>
                      <a:pt x="245" y="289"/>
                    </a:lnTo>
                    <a:lnTo>
                      <a:pt x="204" y="308"/>
                    </a:lnTo>
                    <a:lnTo>
                      <a:pt x="174" y="315"/>
                    </a:lnTo>
                    <a:lnTo>
                      <a:pt x="157" y="315"/>
                    </a:lnTo>
                    <a:lnTo>
                      <a:pt x="142" y="315"/>
                    </a:lnTo>
                    <a:lnTo>
                      <a:pt x="111" y="308"/>
                    </a:lnTo>
                    <a:lnTo>
                      <a:pt x="69" y="289"/>
                    </a:lnTo>
                    <a:lnTo>
                      <a:pt x="26" y="246"/>
                    </a:lnTo>
                    <a:lnTo>
                      <a:pt x="7" y="205"/>
                    </a:lnTo>
                    <a:lnTo>
                      <a:pt x="0" y="173"/>
                    </a:lnTo>
                    <a:lnTo>
                      <a:pt x="0" y="158"/>
                    </a:lnTo>
                    <a:lnTo>
                      <a:pt x="0" y="141"/>
                    </a:lnTo>
                    <a:lnTo>
                      <a:pt x="7" y="110"/>
                    </a:lnTo>
                    <a:lnTo>
                      <a:pt x="26" y="69"/>
                    </a:lnTo>
                    <a:lnTo>
                      <a:pt x="69" y="26"/>
                    </a:lnTo>
                    <a:lnTo>
                      <a:pt x="111" y="6"/>
                    </a:lnTo>
                    <a:lnTo>
                      <a:pt x="142" y="1"/>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6" name="Freeform 142">
                <a:extLst>
                  <a:ext uri="{FF2B5EF4-FFF2-40B4-BE49-F238E27FC236}">
                    <a16:creationId xmlns:a16="http://schemas.microsoft.com/office/drawing/2014/main" id="{3D9BA262-633E-119C-B7CB-806DDA0AFE26}"/>
                  </a:ext>
                </a:extLst>
              </p:cNvPr>
              <p:cNvSpPr>
                <a:spLocks/>
              </p:cNvSpPr>
              <p:nvPr/>
            </p:nvSpPr>
            <p:spPr bwMode="auto">
              <a:xfrm rot="3600000">
                <a:off x="7240661" y="4760017"/>
                <a:ext cx="116062" cy="139900"/>
              </a:xfrm>
              <a:custGeom>
                <a:avLst/>
                <a:gdLst>
                  <a:gd name="T0" fmla="*/ 104 w 208"/>
                  <a:gd name="T1" fmla="*/ 0 h 207"/>
                  <a:gd name="T2" fmla="*/ 125 w 208"/>
                  <a:gd name="T3" fmla="*/ 1 h 207"/>
                  <a:gd name="T4" fmla="*/ 162 w 208"/>
                  <a:gd name="T5" fmla="*/ 17 h 207"/>
                  <a:gd name="T6" fmla="*/ 191 w 208"/>
                  <a:gd name="T7" fmla="*/ 45 h 207"/>
                  <a:gd name="T8" fmla="*/ 206 w 208"/>
                  <a:gd name="T9" fmla="*/ 83 h 207"/>
                  <a:gd name="T10" fmla="*/ 208 w 208"/>
                  <a:gd name="T11" fmla="*/ 104 h 207"/>
                  <a:gd name="T12" fmla="*/ 206 w 208"/>
                  <a:gd name="T13" fmla="*/ 124 h 207"/>
                  <a:gd name="T14" fmla="*/ 191 w 208"/>
                  <a:gd name="T15" fmla="*/ 162 h 207"/>
                  <a:gd name="T16" fmla="*/ 162 w 208"/>
                  <a:gd name="T17" fmla="*/ 190 h 207"/>
                  <a:gd name="T18" fmla="*/ 125 w 208"/>
                  <a:gd name="T19" fmla="*/ 206 h 207"/>
                  <a:gd name="T20" fmla="*/ 104 w 208"/>
                  <a:gd name="T21" fmla="*/ 207 h 207"/>
                  <a:gd name="T22" fmla="*/ 82 w 208"/>
                  <a:gd name="T23" fmla="*/ 206 h 207"/>
                  <a:gd name="T24" fmla="*/ 46 w 208"/>
                  <a:gd name="T25" fmla="*/ 190 h 207"/>
                  <a:gd name="T26" fmla="*/ 17 w 208"/>
                  <a:gd name="T27" fmla="*/ 162 h 207"/>
                  <a:gd name="T28" fmla="*/ 2 w 208"/>
                  <a:gd name="T29" fmla="*/ 124 h 207"/>
                  <a:gd name="T30" fmla="*/ 0 w 208"/>
                  <a:gd name="T31" fmla="*/ 104 h 207"/>
                  <a:gd name="T32" fmla="*/ 2 w 208"/>
                  <a:gd name="T33" fmla="*/ 83 h 207"/>
                  <a:gd name="T34" fmla="*/ 17 w 208"/>
                  <a:gd name="T35" fmla="*/ 45 h 207"/>
                  <a:gd name="T36" fmla="*/ 46 w 208"/>
                  <a:gd name="T37" fmla="*/ 17 h 207"/>
                  <a:gd name="T38" fmla="*/ 82 w 208"/>
                  <a:gd name="T39" fmla="*/ 1 h 207"/>
                  <a:gd name="T40" fmla="*/ 104 w 208"/>
                  <a:gd name="T4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207">
                    <a:moveTo>
                      <a:pt x="104" y="0"/>
                    </a:moveTo>
                    <a:lnTo>
                      <a:pt x="125" y="1"/>
                    </a:lnTo>
                    <a:lnTo>
                      <a:pt x="162" y="17"/>
                    </a:lnTo>
                    <a:lnTo>
                      <a:pt x="191" y="45"/>
                    </a:lnTo>
                    <a:lnTo>
                      <a:pt x="206" y="83"/>
                    </a:lnTo>
                    <a:lnTo>
                      <a:pt x="208" y="104"/>
                    </a:lnTo>
                    <a:lnTo>
                      <a:pt x="206" y="124"/>
                    </a:lnTo>
                    <a:lnTo>
                      <a:pt x="191" y="162"/>
                    </a:lnTo>
                    <a:lnTo>
                      <a:pt x="162" y="190"/>
                    </a:lnTo>
                    <a:lnTo>
                      <a:pt x="125" y="206"/>
                    </a:lnTo>
                    <a:lnTo>
                      <a:pt x="104" y="207"/>
                    </a:lnTo>
                    <a:lnTo>
                      <a:pt x="82" y="206"/>
                    </a:lnTo>
                    <a:lnTo>
                      <a:pt x="46" y="190"/>
                    </a:lnTo>
                    <a:lnTo>
                      <a:pt x="17" y="162"/>
                    </a:lnTo>
                    <a:lnTo>
                      <a:pt x="2" y="124"/>
                    </a:lnTo>
                    <a:lnTo>
                      <a:pt x="0" y="104"/>
                    </a:lnTo>
                    <a:lnTo>
                      <a:pt x="2" y="83"/>
                    </a:lnTo>
                    <a:lnTo>
                      <a:pt x="17" y="45"/>
                    </a:lnTo>
                    <a:lnTo>
                      <a:pt x="46" y="17"/>
                    </a:lnTo>
                    <a:lnTo>
                      <a:pt x="82" y="1"/>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7" name="Freeform 143">
                <a:extLst>
                  <a:ext uri="{FF2B5EF4-FFF2-40B4-BE49-F238E27FC236}">
                    <a16:creationId xmlns:a16="http://schemas.microsoft.com/office/drawing/2014/main" id="{DC7D45E4-D181-5433-6263-3858105C46E6}"/>
                  </a:ext>
                </a:extLst>
              </p:cNvPr>
              <p:cNvSpPr>
                <a:spLocks/>
              </p:cNvSpPr>
              <p:nvPr/>
            </p:nvSpPr>
            <p:spPr bwMode="auto">
              <a:xfrm rot="3600000">
                <a:off x="7224957" y="4917615"/>
                <a:ext cx="102670" cy="123757"/>
              </a:xfrm>
              <a:custGeom>
                <a:avLst/>
                <a:gdLst>
                  <a:gd name="T0" fmla="*/ 93 w 185"/>
                  <a:gd name="T1" fmla="*/ 0 h 185"/>
                  <a:gd name="T2" fmla="*/ 111 w 185"/>
                  <a:gd name="T3" fmla="*/ 1 h 185"/>
                  <a:gd name="T4" fmla="*/ 145 w 185"/>
                  <a:gd name="T5" fmla="*/ 15 h 185"/>
                  <a:gd name="T6" fmla="*/ 170 w 185"/>
                  <a:gd name="T7" fmla="*/ 40 h 185"/>
                  <a:gd name="T8" fmla="*/ 184 w 185"/>
                  <a:gd name="T9" fmla="*/ 74 h 185"/>
                  <a:gd name="T10" fmla="*/ 185 w 185"/>
                  <a:gd name="T11" fmla="*/ 93 h 185"/>
                  <a:gd name="T12" fmla="*/ 184 w 185"/>
                  <a:gd name="T13" fmla="*/ 111 h 185"/>
                  <a:gd name="T14" fmla="*/ 170 w 185"/>
                  <a:gd name="T15" fmla="*/ 145 h 185"/>
                  <a:gd name="T16" fmla="*/ 145 w 185"/>
                  <a:gd name="T17" fmla="*/ 170 h 185"/>
                  <a:gd name="T18" fmla="*/ 111 w 185"/>
                  <a:gd name="T19" fmla="*/ 184 h 185"/>
                  <a:gd name="T20" fmla="*/ 93 w 185"/>
                  <a:gd name="T21" fmla="*/ 185 h 185"/>
                  <a:gd name="T22" fmla="*/ 74 w 185"/>
                  <a:gd name="T23" fmla="*/ 184 h 185"/>
                  <a:gd name="T24" fmla="*/ 41 w 185"/>
                  <a:gd name="T25" fmla="*/ 170 h 185"/>
                  <a:gd name="T26" fmla="*/ 16 w 185"/>
                  <a:gd name="T27" fmla="*/ 145 h 185"/>
                  <a:gd name="T28" fmla="*/ 1 w 185"/>
                  <a:gd name="T29" fmla="*/ 111 h 185"/>
                  <a:gd name="T30" fmla="*/ 0 w 185"/>
                  <a:gd name="T31" fmla="*/ 93 h 185"/>
                  <a:gd name="T32" fmla="*/ 1 w 185"/>
                  <a:gd name="T33" fmla="*/ 74 h 185"/>
                  <a:gd name="T34" fmla="*/ 16 w 185"/>
                  <a:gd name="T35" fmla="*/ 40 h 185"/>
                  <a:gd name="T36" fmla="*/ 41 w 185"/>
                  <a:gd name="T37" fmla="*/ 15 h 185"/>
                  <a:gd name="T38" fmla="*/ 74 w 185"/>
                  <a:gd name="T39" fmla="*/ 1 h 185"/>
                  <a:gd name="T40" fmla="*/ 93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3" y="0"/>
                    </a:moveTo>
                    <a:lnTo>
                      <a:pt x="111" y="1"/>
                    </a:lnTo>
                    <a:lnTo>
                      <a:pt x="145" y="15"/>
                    </a:lnTo>
                    <a:lnTo>
                      <a:pt x="170" y="40"/>
                    </a:lnTo>
                    <a:lnTo>
                      <a:pt x="184" y="74"/>
                    </a:lnTo>
                    <a:lnTo>
                      <a:pt x="185" y="93"/>
                    </a:lnTo>
                    <a:lnTo>
                      <a:pt x="184" y="111"/>
                    </a:lnTo>
                    <a:lnTo>
                      <a:pt x="170" y="145"/>
                    </a:lnTo>
                    <a:lnTo>
                      <a:pt x="145" y="170"/>
                    </a:lnTo>
                    <a:lnTo>
                      <a:pt x="111" y="184"/>
                    </a:lnTo>
                    <a:lnTo>
                      <a:pt x="93" y="185"/>
                    </a:lnTo>
                    <a:lnTo>
                      <a:pt x="74" y="184"/>
                    </a:lnTo>
                    <a:lnTo>
                      <a:pt x="41" y="170"/>
                    </a:lnTo>
                    <a:lnTo>
                      <a:pt x="16" y="145"/>
                    </a:lnTo>
                    <a:lnTo>
                      <a:pt x="1" y="111"/>
                    </a:lnTo>
                    <a:lnTo>
                      <a:pt x="0" y="93"/>
                    </a:lnTo>
                    <a:lnTo>
                      <a:pt x="1" y="74"/>
                    </a:lnTo>
                    <a:lnTo>
                      <a:pt x="16" y="40"/>
                    </a:lnTo>
                    <a:lnTo>
                      <a:pt x="41" y="15"/>
                    </a:lnTo>
                    <a:lnTo>
                      <a:pt x="74" y="1"/>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8" name="Freeform 144">
                <a:extLst>
                  <a:ext uri="{FF2B5EF4-FFF2-40B4-BE49-F238E27FC236}">
                    <a16:creationId xmlns:a16="http://schemas.microsoft.com/office/drawing/2014/main" id="{2E3AB064-E224-8315-C940-CAAE34355813}"/>
                  </a:ext>
                </a:extLst>
              </p:cNvPr>
              <p:cNvSpPr>
                <a:spLocks/>
              </p:cNvSpPr>
              <p:nvPr/>
            </p:nvSpPr>
            <p:spPr bwMode="auto">
              <a:xfrm rot="3600000">
                <a:off x="7183143" y="5052025"/>
                <a:ext cx="75887" cy="88783"/>
              </a:xfrm>
              <a:custGeom>
                <a:avLst/>
                <a:gdLst>
                  <a:gd name="T0" fmla="*/ 66 w 134"/>
                  <a:gd name="T1" fmla="*/ 0 h 133"/>
                  <a:gd name="T2" fmla="*/ 80 w 134"/>
                  <a:gd name="T3" fmla="*/ 1 h 133"/>
                  <a:gd name="T4" fmla="*/ 104 w 134"/>
                  <a:gd name="T5" fmla="*/ 10 h 133"/>
                  <a:gd name="T6" fmla="*/ 123 w 134"/>
                  <a:gd name="T7" fmla="*/ 28 h 133"/>
                  <a:gd name="T8" fmla="*/ 132 w 134"/>
                  <a:gd name="T9" fmla="*/ 53 h 133"/>
                  <a:gd name="T10" fmla="*/ 134 w 134"/>
                  <a:gd name="T11" fmla="*/ 67 h 133"/>
                  <a:gd name="T12" fmla="*/ 132 w 134"/>
                  <a:gd name="T13" fmla="*/ 80 h 133"/>
                  <a:gd name="T14" fmla="*/ 123 w 134"/>
                  <a:gd name="T15" fmla="*/ 105 h 133"/>
                  <a:gd name="T16" fmla="*/ 104 w 134"/>
                  <a:gd name="T17" fmla="*/ 123 h 133"/>
                  <a:gd name="T18" fmla="*/ 80 w 134"/>
                  <a:gd name="T19" fmla="*/ 133 h 133"/>
                  <a:gd name="T20" fmla="*/ 66 w 134"/>
                  <a:gd name="T21" fmla="*/ 133 h 133"/>
                  <a:gd name="T22" fmla="*/ 53 w 134"/>
                  <a:gd name="T23" fmla="*/ 133 h 133"/>
                  <a:gd name="T24" fmla="*/ 29 w 134"/>
                  <a:gd name="T25" fmla="*/ 123 h 133"/>
                  <a:gd name="T26" fmla="*/ 10 w 134"/>
                  <a:gd name="T27" fmla="*/ 105 h 133"/>
                  <a:gd name="T28" fmla="*/ 0 w 134"/>
                  <a:gd name="T29" fmla="*/ 80 h 133"/>
                  <a:gd name="T30" fmla="*/ 0 w 134"/>
                  <a:gd name="T31" fmla="*/ 67 h 133"/>
                  <a:gd name="T32" fmla="*/ 0 w 134"/>
                  <a:gd name="T33" fmla="*/ 53 h 133"/>
                  <a:gd name="T34" fmla="*/ 10 w 134"/>
                  <a:gd name="T35" fmla="*/ 28 h 133"/>
                  <a:gd name="T36" fmla="*/ 29 w 134"/>
                  <a:gd name="T37" fmla="*/ 10 h 133"/>
                  <a:gd name="T38" fmla="*/ 53 w 134"/>
                  <a:gd name="T39" fmla="*/ 1 h 133"/>
                  <a:gd name="T40" fmla="*/ 66 w 13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3">
                    <a:moveTo>
                      <a:pt x="66" y="0"/>
                    </a:moveTo>
                    <a:lnTo>
                      <a:pt x="80" y="1"/>
                    </a:lnTo>
                    <a:lnTo>
                      <a:pt x="104" y="10"/>
                    </a:lnTo>
                    <a:lnTo>
                      <a:pt x="123" y="28"/>
                    </a:lnTo>
                    <a:lnTo>
                      <a:pt x="132" y="53"/>
                    </a:lnTo>
                    <a:lnTo>
                      <a:pt x="134" y="67"/>
                    </a:lnTo>
                    <a:lnTo>
                      <a:pt x="132" y="80"/>
                    </a:lnTo>
                    <a:lnTo>
                      <a:pt x="123" y="105"/>
                    </a:lnTo>
                    <a:lnTo>
                      <a:pt x="104" y="123"/>
                    </a:lnTo>
                    <a:lnTo>
                      <a:pt x="80" y="133"/>
                    </a:lnTo>
                    <a:lnTo>
                      <a:pt x="66" y="133"/>
                    </a:lnTo>
                    <a:lnTo>
                      <a:pt x="53" y="133"/>
                    </a:lnTo>
                    <a:lnTo>
                      <a:pt x="29" y="123"/>
                    </a:lnTo>
                    <a:lnTo>
                      <a:pt x="10" y="105"/>
                    </a:lnTo>
                    <a:lnTo>
                      <a:pt x="0" y="80"/>
                    </a:lnTo>
                    <a:lnTo>
                      <a:pt x="0" y="67"/>
                    </a:lnTo>
                    <a:lnTo>
                      <a:pt x="0" y="53"/>
                    </a:lnTo>
                    <a:lnTo>
                      <a:pt x="10" y="28"/>
                    </a:lnTo>
                    <a:lnTo>
                      <a:pt x="29" y="10"/>
                    </a:lnTo>
                    <a:lnTo>
                      <a:pt x="53" y="1"/>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9" name="Freeform 145">
                <a:extLst>
                  <a:ext uri="{FF2B5EF4-FFF2-40B4-BE49-F238E27FC236}">
                    <a16:creationId xmlns:a16="http://schemas.microsoft.com/office/drawing/2014/main" id="{BA3237DF-3B59-C5BB-6448-05B604C2314B}"/>
                  </a:ext>
                </a:extLst>
              </p:cNvPr>
              <p:cNvSpPr>
                <a:spLocks/>
              </p:cNvSpPr>
              <p:nvPr/>
            </p:nvSpPr>
            <p:spPr bwMode="auto">
              <a:xfrm rot="3600000">
                <a:off x="7131218" y="5137392"/>
                <a:ext cx="46872" cy="59188"/>
              </a:xfrm>
              <a:custGeom>
                <a:avLst/>
                <a:gdLst>
                  <a:gd name="T0" fmla="*/ 43 w 86"/>
                  <a:gd name="T1" fmla="*/ 0 h 87"/>
                  <a:gd name="T2" fmla="*/ 52 w 86"/>
                  <a:gd name="T3" fmla="*/ 1 h 87"/>
                  <a:gd name="T4" fmla="*/ 67 w 86"/>
                  <a:gd name="T5" fmla="*/ 8 h 87"/>
                  <a:gd name="T6" fmla="*/ 79 w 86"/>
                  <a:gd name="T7" fmla="*/ 19 h 87"/>
                  <a:gd name="T8" fmla="*/ 86 w 86"/>
                  <a:gd name="T9" fmla="*/ 35 h 87"/>
                  <a:gd name="T10" fmla="*/ 86 w 86"/>
                  <a:gd name="T11" fmla="*/ 44 h 87"/>
                  <a:gd name="T12" fmla="*/ 86 w 86"/>
                  <a:gd name="T13" fmla="*/ 52 h 87"/>
                  <a:gd name="T14" fmla="*/ 79 w 86"/>
                  <a:gd name="T15" fmla="*/ 67 h 87"/>
                  <a:gd name="T16" fmla="*/ 67 w 86"/>
                  <a:gd name="T17" fmla="*/ 79 h 87"/>
                  <a:gd name="T18" fmla="*/ 52 w 86"/>
                  <a:gd name="T19" fmla="*/ 86 h 87"/>
                  <a:gd name="T20" fmla="*/ 43 w 86"/>
                  <a:gd name="T21" fmla="*/ 87 h 87"/>
                  <a:gd name="T22" fmla="*/ 35 w 86"/>
                  <a:gd name="T23" fmla="*/ 86 h 87"/>
                  <a:gd name="T24" fmla="*/ 19 w 86"/>
                  <a:gd name="T25" fmla="*/ 79 h 87"/>
                  <a:gd name="T26" fmla="*/ 8 w 86"/>
                  <a:gd name="T27" fmla="*/ 67 h 87"/>
                  <a:gd name="T28" fmla="*/ 1 w 86"/>
                  <a:gd name="T29" fmla="*/ 52 h 87"/>
                  <a:gd name="T30" fmla="*/ 0 w 86"/>
                  <a:gd name="T31" fmla="*/ 44 h 87"/>
                  <a:gd name="T32" fmla="*/ 1 w 86"/>
                  <a:gd name="T33" fmla="*/ 35 h 87"/>
                  <a:gd name="T34" fmla="*/ 8 w 86"/>
                  <a:gd name="T35" fmla="*/ 19 h 87"/>
                  <a:gd name="T36" fmla="*/ 19 w 86"/>
                  <a:gd name="T37" fmla="*/ 8 h 87"/>
                  <a:gd name="T38" fmla="*/ 35 w 86"/>
                  <a:gd name="T39" fmla="*/ 1 h 87"/>
                  <a:gd name="T40" fmla="*/ 43 w 86"/>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7">
                    <a:moveTo>
                      <a:pt x="43" y="0"/>
                    </a:moveTo>
                    <a:lnTo>
                      <a:pt x="52" y="1"/>
                    </a:lnTo>
                    <a:lnTo>
                      <a:pt x="67" y="8"/>
                    </a:lnTo>
                    <a:lnTo>
                      <a:pt x="79" y="19"/>
                    </a:lnTo>
                    <a:lnTo>
                      <a:pt x="86" y="35"/>
                    </a:lnTo>
                    <a:lnTo>
                      <a:pt x="86" y="44"/>
                    </a:lnTo>
                    <a:lnTo>
                      <a:pt x="86" y="52"/>
                    </a:lnTo>
                    <a:lnTo>
                      <a:pt x="79" y="67"/>
                    </a:lnTo>
                    <a:lnTo>
                      <a:pt x="67" y="79"/>
                    </a:lnTo>
                    <a:lnTo>
                      <a:pt x="52" y="86"/>
                    </a:lnTo>
                    <a:lnTo>
                      <a:pt x="43" y="87"/>
                    </a:lnTo>
                    <a:lnTo>
                      <a:pt x="35" y="86"/>
                    </a:lnTo>
                    <a:lnTo>
                      <a:pt x="19" y="79"/>
                    </a:lnTo>
                    <a:lnTo>
                      <a:pt x="8" y="67"/>
                    </a:lnTo>
                    <a:lnTo>
                      <a:pt x="1" y="52"/>
                    </a:lnTo>
                    <a:lnTo>
                      <a:pt x="0" y="44"/>
                    </a:lnTo>
                    <a:lnTo>
                      <a:pt x="1" y="35"/>
                    </a:lnTo>
                    <a:lnTo>
                      <a:pt x="8" y="19"/>
                    </a:lnTo>
                    <a:lnTo>
                      <a:pt x="19" y="8"/>
                    </a:lnTo>
                    <a:lnTo>
                      <a:pt x="35" y="1"/>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77" name="Group 51">
              <a:extLst>
                <a:ext uri="{FF2B5EF4-FFF2-40B4-BE49-F238E27FC236}">
                  <a16:creationId xmlns:a16="http://schemas.microsoft.com/office/drawing/2014/main" id="{A71B96B4-43CB-DB73-8351-E41EA5BF976B}"/>
                </a:ext>
              </a:extLst>
            </p:cNvPr>
            <p:cNvGrpSpPr/>
            <p:nvPr/>
          </p:nvGrpSpPr>
          <p:grpSpPr>
            <a:xfrm>
              <a:off x="1799957" y="4670530"/>
              <a:ext cx="1125141" cy="753043"/>
              <a:chOff x="5665787" y="4254070"/>
              <a:chExt cx="1125141" cy="753043"/>
            </a:xfrm>
            <a:grpFill/>
          </p:grpSpPr>
          <p:sp>
            <p:nvSpPr>
              <p:cNvPr id="78" name="Freeform 146">
                <a:extLst>
                  <a:ext uri="{FF2B5EF4-FFF2-40B4-BE49-F238E27FC236}">
                    <a16:creationId xmlns:a16="http://schemas.microsoft.com/office/drawing/2014/main" id="{6ECEDFF5-D956-9EE8-43EF-8FA677E90B11}"/>
                  </a:ext>
                </a:extLst>
              </p:cNvPr>
              <p:cNvSpPr>
                <a:spLocks/>
              </p:cNvSpPr>
              <p:nvPr/>
            </p:nvSpPr>
            <p:spPr bwMode="auto">
              <a:xfrm rot="3600000">
                <a:off x="5850394" y="4282372"/>
                <a:ext cx="540134" cy="909348"/>
              </a:xfrm>
              <a:custGeom>
                <a:avLst/>
                <a:gdLst>
                  <a:gd name="T0" fmla="*/ 551 w 970"/>
                  <a:gd name="T1" fmla="*/ 707 h 1352"/>
                  <a:gd name="T2" fmla="*/ 555 w 970"/>
                  <a:gd name="T3" fmla="*/ 690 h 1352"/>
                  <a:gd name="T4" fmla="*/ 568 w 970"/>
                  <a:gd name="T5" fmla="*/ 656 h 1352"/>
                  <a:gd name="T6" fmla="*/ 598 w 970"/>
                  <a:gd name="T7" fmla="*/ 612 h 1352"/>
                  <a:gd name="T8" fmla="*/ 682 w 970"/>
                  <a:gd name="T9" fmla="*/ 534 h 1352"/>
                  <a:gd name="T10" fmla="*/ 774 w 970"/>
                  <a:gd name="T11" fmla="*/ 462 h 1352"/>
                  <a:gd name="T12" fmla="*/ 824 w 970"/>
                  <a:gd name="T13" fmla="*/ 410 h 1352"/>
                  <a:gd name="T14" fmla="*/ 852 w 970"/>
                  <a:gd name="T15" fmla="*/ 364 h 1352"/>
                  <a:gd name="T16" fmla="*/ 862 w 970"/>
                  <a:gd name="T17" fmla="*/ 332 h 1352"/>
                  <a:gd name="T18" fmla="*/ 866 w 970"/>
                  <a:gd name="T19" fmla="*/ 296 h 1352"/>
                  <a:gd name="T20" fmla="*/ 862 w 970"/>
                  <a:gd name="T21" fmla="*/ 255 h 1352"/>
                  <a:gd name="T22" fmla="*/ 856 w 970"/>
                  <a:gd name="T23" fmla="*/ 233 h 1352"/>
                  <a:gd name="T24" fmla="*/ 846 w 970"/>
                  <a:gd name="T25" fmla="*/ 206 h 1352"/>
                  <a:gd name="T26" fmla="*/ 824 w 970"/>
                  <a:gd name="T27" fmla="*/ 158 h 1352"/>
                  <a:gd name="T28" fmla="*/ 798 w 970"/>
                  <a:gd name="T29" fmla="*/ 117 h 1352"/>
                  <a:gd name="T30" fmla="*/ 769 w 970"/>
                  <a:gd name="T31" fmla="*/ 83 h 1352"/>
                  <a:gd name="T32" fmla="*/ 735 w 970"/>
                  <a:gd name="T33" fmla="*/ 55 h 1352"/>
                  <a:gd name="T34" fmla="*/ 699 w 970"/>
                  <a:gd name="T35" fmla="*/ 34 h 1352"/>
                  <a:gd name="T36" fmla="*/ 638 w 970"/>
                  <a:gd name="T37" fmla="*/ 11 h 1352"/>
                  <a:gd name="T38" fmla="*/ 551 w 970"/>
                  <a:gd name="T39" fmla="*/ 0 h 1352"/>
                  <a:gd name="T40" fmla="*/ 460 w 970"/>
                  <a:gd name="T41" fmla="*/ 7 h 1352"/>
                  <a:gd name="T42" fmla="*/ 367 w 970"/>
                  <a:gd name="T43" fmla="*/ 31 h 1352"/>
                  <a:gd name="T44" fmla="*/ 277 w 970"/>
                  <a:gd name="T45" fmla="*/ 68 h 1352"/>
                  <a:gd name="T46" fmla="*/ 235 w 970"/>
                  <a:gd name="T47" fmla="*/ 91 h 1352"/>
                  <a:gd name="T48" fmla="*/ 194 w 970"/>
                  <a:gd name="T49" fmla="*/ 117 h 1352"/>
                  <a:gd name="T50" fmla="*/ 122 w 970"/>
                  <a:gd name="T51" fmla="*/ 179 h 1352"/>
                  <a:gd name="T52" fmla="*/ 65 w 970"/>
                  <a:gd name="T53" fmla="*/ 255 h 1352"/>
                  <a:gd name="T54" fmla="*/ 23 w 970"/>
                  <a:gd name="T55" fmla="*/ 344 h 1352"/>
                  <a:gd name="T56" fmla="*/ 1 w 970"/>
                  <a:gd name="T57" fmla="*/ 442 h 1352"/>
                  <a:gd name="T58" fmla="*/ 0 w 970"/>
                  <a:gd name="T59" fmla="*/ 550 h 1352"/>
                  <a:gd name="T60" fmla="*/ 21 w 970"/>
                  <a:gd name="T61" fmla="*/ 665 h 1352"/>
                  <a:gd name="T62" fmla="*/ 67 w 970"/>
                  <a:gd name="T63" fmla="*/ 787 h 1352"/>
                  <a:gd name="T64" fmla="*/ 101 w 970"/>
                  <a:gd name="T65" fmla="*/ 849 h 1352"/>
                  <a:gd name="T66" fmla="*/ 140 w 970"/>
                  <a:gd name="T67" fmla="*/ 913 h 1352"/>
                  <a:gd name="T68" fmla="*/ 233 w 970"/>
                  <a:gd name="T69" fmla="*/ 1034 h 1352"/>
                  <a:gd name="T70" fmla="*/ 341 w 970"/>
                  <a:gd name="T71" fmla="*/ 1145 h 1352"/>
                  <a:gd name="T72" fmla="*/ 458 w 970"/>
                  <a:gd name="T73" fmla="*/ 1238 h 1352"/>
                  <a:gd name="T74" fmla="*/ 547 w 970"/>
                  <a:gd name="T75" fmla="*/ 1292 h 1352"/>
                  <a:gd name="T76" fmla="*/ 608 w 970"/>
                  <a:gd name="T77" fmla="*/ 1320 h 1352"/>
                  <a:gd name="T78" fmla="*/ 666 w 970"/>
                  <a:gd name="T79" fmla="*/ 1339 h 1352"/>
                  <a:gd name="T80" fmla="*/ 725 w 970"/>
                  <a:gd name="T81" fmla="*/ 1351 h 1352"/>
                  <a:gd name="T82" fmla="*/ 780 w 970"/>
                  <a:gd name="T83" fmla="*/ 1352 h 1352"/>
                  <a:gd name="T84" fmla="*/ 833 w 970"/>
                  <a:gd name="T85" fmla="*/ 1344 h 1352"/>
                  <a:gd name="T86" fmla="*/ 883 w 970"/>
                  <a:gd name="T87" fmla="*/ 1325 h 1352"/>
                  <a:gd name="T88" fmla="*/ 928 w 970"/>
                  <a:gd name="T89" fmla="*/ 1294 h 1352"/>
                  <a:gd name="T90" fmla="*/ 949 w 970"/>
                  <a:gd name="T91" fmla="*/ 1273 h 1352"/>
                  <a:gd name="T92" fmla="*/ 960 w 970"/>
                  <a:gd name="T93" fmla="*/ 1259 h 1352"/>
                  <a:gd name="T94" fmla="*/ 970 w 970"/>
                  <a:gd name="T95" fmla="*/ 1234 h 1352"/>
                  <a:gd name="T96" fmla="*/ 964 w 970"/>
                  <a:gd name="T97" fmla="*/ 1209 h 1352"/>
                  <a:gd name="T98" fmla="*/ 948 w 970"/>
                  <a:gd name="T99" fmla="*/ 1185 h 1352"/>
                  <a:gd name="T100" fmla="*/ 905 w 970"/>
                  <a:gd name="T101" fmla="*/ 1147 h 1352"/>
                  <a:gd name="T102" fmla="*/ 823 w 970"/>
                  <a:gd name="T103" fmla="*/ 1094 h 1352"/>
                  <a:gd name="T104" fmla="*/ 730 w 970"/>
                  <a:gd name="T105" fmla="*/ 1033 h 1352"/>
                  <a:gd name="T106" fmla="*/ 664 w 970"/>
                  <a:gd name="T107" fmla="*/ 980 h 1352"/>
                  <a:gd name="T108" fmla="*/ 623 w 970"/>
                  <a:gd name="T109" fmla="*/ 941 h 1352"/>
                  <a:gd name="T110" fmla="*/ 590 w 970"/>
                  <a:gd name="T111" fmla="*/ 897 h 1352"/>
                  <a:gd name="T112" fmla="*/ 564 w 970"/>
                  <a:gd name="T113" fmla="*/ 849 h 1352"/>
                  <a:gd name="T114" fmla="*/ 550 w 970"/>
                  <a:gd name="T115" fmla="*/ 797 h 1352"/>
                  <a:gd name="T116" fmla="*/ 547 w 970"/>
                  <a:gd name="T117" fmla="*/ 739 h 1352"/>
                  <a:gd name="T118" fmla="*/ 551 w 970"/>
                  <a:gd name="T119" fmla="*/ 707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0" h="1352">
                    <a:moveTo>
                      <a:pt x="551" y="707"/>
                    </a:moveTo>
                    <a:lnTo>
                      <a:pt x="555" y="690"/>
                    </a:lnTo>
                    <a:lnTo>
                      <a:pt x="568" y="656"/>
                    </a:lnTo>
                    <a:lnTo>
                      <a:pt x="598" y="612"/>
                    </a:lnTo>
                    <a:lnTo>
                      <a:pt x="682" y="534"/>
                    </a:lnTo>
                    <a:lnTo>
                      <a:pt x="774" y="462"/>
                    </a:lnTo>
                    <a:lnTo>
                      <a:pt x="824" y="410"/>
                    </a:lnTo>
                    <a:lnTo>
                      <a:pt x="852" y="364"/>
                    </a:lnTo>
                    <a:lnTo>
                      <a:pt x="862" y="332"/>
                    </a:lnTo>
                    <a:lnTo>
                      <a:pt x="866" y="296"/>
                    </a:lnTo>
                    <a:lnTo>
                      <a:pt x="862" y="255"/>
                    </a:lnTo>
                    <a:lnTo>
                      <a:pt x="856" y="233"/>
                    </a:lnTo>
                    <a:lnTo>
                      <a:pt x="846" y="206"/>
                    </a:lnTo>
                    <a:lnTo>
                      <a:pt x="824" y="158"/>
                    </a:lnTo>
                    <a:lnTo>
                      <a:pt x="798" y="117"/>
                    </a:lnTo>
                    <a:lnTo>
                      <a:pt x="769" y="83"/>
                    </a:lnTo>
                    <a:lnTo>
                      <a:pt x="735" y="55"/>
                    </a:lnTo>
                    <a:lnTo>
                      <a:pt x="699" y="34"/>
                    </a:lnTo>
                    <a:lnTo>
                      <a:pt x="638" y="11"/>
                    </a:lnTo>
                    <a:lnTo>
                      <a:pt x="551" y="0"/>
                    </a:lnTo>
                    <a:lnTo>
                      <a:pt x="460" y="7"/>
                    </a:lnTo>
                    <a:lnTo>
                      <a:pt x="367" y="31"/>
                    </a:lnTo>
                    <a:lnTo>
                      <a:pt x="277" y="68"/>
                    </a:lnTo>
                    <a:lnTo>
                      <a:pt x="235" y="91"/>
                    </a:lnTo>
                    <a:lnTo>
                      <a:pt x="194" y="117"/>
                    </a:lnTo>
                    <a:lnTo>
                      <a:pt x="122" y="179"/>
                    </a:lnTo>
                    <a:lnTo>
                      <a:pt x="65" y="255"/>
                    </a:lnTo>
                    <a:lnTo>
                      <a:pt x="23" y="344"/>
                    </a:lnTo>
                    <a:lnTo>
                      <a:pt x="1" y="442"/>
                    </a:lnTo>
                    <a:lnTo>
                      <a:pt x="0" y="550"/>
                    </a:lnTo>
                    <a:lnTo>
                      <a:pt x="21" y="665"/>
                    </a:lnTo>
                    <a:lnTo>
                      <a:pt x="67" y="787"/>
                    </a:lnTo>
                    <a:lnTo>
                      <a:pt x="101" y="849"/>
                    </a:lnTo>
                    <a:lnTo>
                      <a:pt x="140" y="913"/>
                    </a:lnTo>
                    <a:lnTo>
                      <a:pt x="233" y="1034"/>
                    </a:lnTo>
                    <a:lnTo>
                      <a:pt x="341" y="1145"/>
                    </a:lnTo>
                    <a:lnTo>
                      <a:pt x="458" y="1238"/>
                    </a:lnTo>
                    <a:lnTo>
                      <a:pt x="547" y="1292"/>
                    </a:lnTo>
                    <a:lnTo>
                      <a:pt x="608" y="1320"/>
                    </a:lnTo>
                    <a:lnTo>
                      <a:pt x="666" y="1339"/>
                    </a:lnTo>
                    <a:lnTo>
                      <a:pt x="725" y="1351"/>
                    </a:lnTo>
                    <a:lnTo>
                      <a:pt x="780" y="1352"/>
                    </a:lnTo>
                    <a:lnTo>
                      <a:pt x="833" y="1344"/>
                    </a:lnTo>
                    <a:lnTo>
                      <a:pt x="883" y="1325"/>
                    </a:lnTo>
                    <a:lnTo>
                      <a:pt x="928" y="1294"/>
                    </a:lnTo>
                    <a:lnTo>
                      <a:pt x="949" y="1273"/>
                    </a:lnTo>
                    <a:lnTo>
                      <a:pt x="960" y="1259"/>
                    </a:lnTo>
                    <a:lnTo>
                      <a:pt x="970" y="1234"/>
                    </a:lnTo>
                    <a:lnTo>
                      <a:pt x="964" y="1209"/>
                    </a:lnTo>
                    <a:lnTo>
                      <a:pt x="948" y="1185"/>
                    </a:lnTo>
                    <a:lnTo>
                      <a:pt x="905" y="1147"/>
                    </a:lnTo>
                    <a:lnTo>
                      <a:pt x="823" y="1094"/>
                    </a:lnTo>
                    <a:lnTo>
                      <a:pt x="730" y="1033"/>
                    </a:lnTo>
                    <a:lnTo>
                      <a:pt x="664" y="980"/>
                    </a:lnTo>
                    <a:lnTo>
                      <a:pt x="623" y="941"/>
                    </a:lnTo>
                    <a:lnTo>
                      <a:pt x="590" y="897"/>
                    </a:lnTo>
                    <a:lnTo>
                      <a:pt x="564" y="849"/>
                    </a:lnTo>
                    <a:lnTo>
                      <a:pt x="550" y="797"/>
                    </a:lnTo>
                    <a:lnTo>
                      <a:pt x="547" y="739"/>
                    </a:lnTo>
                    <a:lnTo>
                      <a:pt x="551" y="7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9" name="Freeform 147">
                <a:extLst>
                  <a:ext uri="{FF2B5EF4-FFF2-40B4-BE49-F238E27FC236}">
                    <a16:creationId xmlns:a16="http://schemas.microsoft.com/office/drawing/2014/main" id="{70A4F9DA-75D6-9B64-E1F4-0CDEE1B8FB31}"/>
                  </a:ext>
                </a:extLst>
              </p:cNvPr>
              <p:cNvSpPr>
                <a:spLocks/>
              </p:cNvSpPr>
              <p:nvPr/>
            </p:nvSpPr>
            <p:spPr bwMode="auto">
              <a:xfrm rot="3600000">
                <a:off x="6596495" y="4378488"/>
                <a:ext cx="176326" cy="212541"/>
              </a:xfrm>
              <a:custGeom>
                <a:avLst/>
                <a:gdLst>
                  <a:gd name="T0" fmla="*/ 157 w 315"/>
                  <a:gd name="T1" fmla="*/ 0 h 315"/>
                  <a:gd name="T2" fmla="*/ 173 w 315"/>
                  <a:gd name="T3" fmla="*/ 2 h 315"/>
                  <a:gd name="T4" fmla="*/ 203 w 315"/>
                  <a:gd name="T5" fmla="*/ 8 h 315"/>
                  <a:gd name="T6" fmla="*/ 246 w 315"/>
                  <a:gd name="T7" fmla="*/ 26 h 315"/>
                  <a:gd name="T8" fmla="*/ 287 w 315"/>
                  <a:gd name="T9" fmla="*/ 69 h 315"/>
                  <a:gd name="T10" fmla="*/ 307 w 315"/>
                  <a:gd name="T11" fmla="*/ 111 h 315"/>
                  <a:gd name="T12" fmla="*/ 313 w 315"/>
                  <a:gd name="T13" fmla="*/ 142 h 315"/>
                  <a:gd name="T14" fmla="*/ 315 w 315"/>
                  <a:gd name="T15" fmla="*/ 159 h 315"/>
                  <a:gd name="T16" fmla="*/ 313 w 315"/>
                  <a:gd name="T17" fmla="*/ 174 h 315"/>
                  <a:gd name="T18" fmla="*/ 307 w 315"/>
                  <a:gd name="T19" fmla="*/ 205 h 315"/>
                  <a:gd name="T20" fmla="*/ 287 w 315"/>
                  <a:gd name="T21" fmla="*/ 247 h 315"/>
                  <a:gd name="T22" fmla="*/ 246 w 315"/>
                  <a:gd name="T23" fmla="*/ 289 h 315"/>
                  <a:gd name="T24" fmla="*/ 203 w 315"/>
                  <a:gd name="T25" fmla="*/ 309 h 315"/>
                  <a:gd name="T26" fmla="*/ 173 w 315"/>
                  <a:gd name="T27" fmla="*/ 315 h 315"/>
                  <a:gd name="T28" fmla="*/ 157 w 315"/>
                  <a:gd name="T29" fmla="*/ 315 h 315"/>
                  <a:gd name="T30" fmla="*/ 141 w 315"/>
                  <a:gd name="T31" fmla="*/ 315 h 315"/>
                  <a:gd name="T32" fmla="*/ 110 w 315"/>
                  <a:gd name="T33" fmla="*/ 309 h 315"/>
                  <a:gd name="T34" fmla="*/ 68 w 315"/>
                  <a:gd name="T35" fmla="*/ 289 h 315"/>
                  <a:gd name="T36" fmla="*/ 26 w 315"/>
                  <a:gd name="T37" fmla="*/ 247 h 315"/>
                  <a:gd name="T38" fmla="*/ 6 w 315"/>
                  <a:gd name="T39" fmla="*/ 205 h 315"/>
                  <a:gd name="T40" fmla="*/ 0 w 315"/>
                  <a:gd name="T41" fmla="*/ 174 h 315"/>
                  <a:gd name="T42" fmla="*/ 0 w 315"/>
                  <a:gd name="T43" fmla="*/ 159 h 315"/>
                  <a:gd name="T44" fmla="*/ 0 w 315"/>
                  <a:gd name="T45" fmla="*/ 142 h 315"/>
                  <a:gd name="T46" fmla="*/ 6 w 315"/>
                  <a:gd name="T47" fmla="*/ 111 h 315"/>
                  <a:gd name="T48" fmla="*/ 26 w 315"/>
                  <a:gd name="T49" fmla="*/ 69 h 315"/>
                  <a:gd name="T50" fmla="*/ 68 w 315"/>
                  <a:gd name="T51" fmla="*/ 26 h 315"/>
                  <a:gd name="T52" fmla="*/ 110 w 315"/>
                  <a:gd name="T53" fmla="*/ 8 h 315"/>
                  <a:gd name="T54" fmla="*/ 141 w 315"/>
                  <a:gd name="T55" fmla="*/ 2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3" y="2"/>
                    </a:lnTo>
                    <a:lnTo>
                      <a:pt x="203" y="8"/>
                    </a:lnTo>
                    <a:lnTo>
                      <a:pt x="246" y="26"/>
                    </a:lnTo>
                    <a:lnTo>
                      <a:pt x="287" y="69"/>
                    </a:lnTo>
                    <a:lnTo>
                      <a:pt x="307" y="111"/>
                    </a:lnTo>
                    <a:lnTo>
                      <a:pt x="313" y="142"/>
                    </a:lnTo>
                    <a:lnTo>
                      <a:pt x="315" y="159"/>
                    </a:lnTo>
                    <a:lnTo>
                      <a:pt x="313" y="174"/>
                    </a:lnTo>
                    <a:lnTo>
                      <a:pt x="307" y="205"/>
                    </a:lnTo>
                    <a:lnTo>
                      <a:pt x="287" y="247"/>
                    </a:lnTo>
                    <a:lnTo>
                      <a:pt x="246" y="289"/>
                    </a:lnTo>
                    <a:lnTo>
                      <a:pt x="203" y="309"/>
                    </a:lnTo>
                    <a:lnTo>
                      <a:pt x="173" y="315"/>
                    </a:lnTo>
                    <a:lnTo>
                      <a:pt x="157" y="315"/>
                    </a:lnTo>
                    <a:lnTo>
                      <a:pt x="141" y="315"/>
                    </a:lnTo>
                    <a:lnTo>
                      <a:pt x="110" y="309"/>
                    </a:lnTo>
                    <a:lnTo>
                      <a:pt x="68" y="289"/>
                    </a:lnTo>
                    <a:lnTo>
                      <a:pt x="26" y="247"/>
                    </a:lnTo>
                    <a:lnTo>
                      <a:pt x="6" y="205"/>
                    </a:lnTo>
                    <a:lnTo>
                      <a:pt x="0" y="174"/>
                    </a:lnTo>
                    <a:lnTo>
                      <a:pt x="0" y="159"/>
                    </a:lnTo>
                    <a:lnTo>
                      <a:pt x="0" y="142"/>
                    </a:lnTo>
                    <a:lnTo>
                      <a:pt x="6" y="111"/>
                    </a:lnTo>
                    <a:lnTo>
                      <a:pt x="26" y="69"/>
                    </a:lnTo>
                    <a:lnTo>
                      <a:pt x="68" y="26"/>
                    </a:lnTo>
                    <a:lnTo>
                      <a:pt x="110" y="8"/>
                    </a:lnTo>
                    <a:lnTo>
                      <a:pt x="141" y="2"/>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0" name="Freeform 148">
                <a:extLst>
                  <a:ext uri="{FF2B5EF4-FFF2-40B4-BE49-F238E27FC236}">
                    <a16:creationId xmlns:a16="http://schemas.microsoft.com/office/drawing/2014/main" id="{609C587D-3D19-2F34-4B47-6A4EEB8DE5A6}"/>
                  </a:ext>
                </a:extLst>
              </p:cNvPr>
              <p:cNvSpPr>
                <a:spLocks/>
              </p:cNvSpPr>
              <p:nvPr/>
            </p:nvSpPr>
            <p:spPr bwMode="auto">
              <a:xfrm rot="3600000">
                <a:off x="6480871" y="4292836"/>
                <a:ext cx="116062" cy="137210"/>
              </a:xfrm>
              <a:custGeom>
                <a:avLst/>
                <a:gdLst>
                  <a:gd name="T0" fmla="*/ 104 w 209"/>
                  <a:gd name="T1" fmla="*/ 0 h 208"/>
                  <a:gd name="T2" fmla="*/ 126 w 209"/>
                  <a:gd name="T3" fmla="*/ 2 h 208"/>
                  <a:gd name="T4" fmla="*/ 163 w 209"/>
                  <a:gd name="T5" fmla="*/ 17 h 208"/>
                  <a:gd name="T6" fmla="*/ 191 w 209"/>
                  <a:gd name="T7" fmla="*/ 46 h 208"/>
                  <a:gd name="T8" fmla="*/ 206 w 209"/>
                  <a:gd name="T9" fmla="*/ 83 h 208"/>
                  <a:gd name="T10" fmla="*/ 209 w 209"/>
                  <a:gd name="T11" fmla="*/ 104 h 208"/>
                  <a:gd name="T12" fmla="*/ 206 w 209"/>
                  <a:gd name="T13" fmla="*/ 126 h 208"/>
                  <a:gd name="T14" fmla="*/ 191 w 209"/>
                  <a:gd name="T15" fmla="*/ 163 h 208"/>
                  <a:gd name="T16" fmla="*/ 163 w 209"/>
                  <a:gd name="T17" fmla="*/ 191 h 208"/>
                  <a:gd name="T18" fmla="*/ 126 w 209"/>
                  <a:gd name="T19" fmla="*/ 207 h 208"/>
                  <a:gd name="T20" fmla="*/ 104 w 209"/>
                  <a:gd name="T21" fmla="*/ 208 h 208"/>
                  <a:gd name="T22" fmla="*/ 83 w 209"/>
                  <a:gd name="T23" fmla="*/ 207 h 208"/>
                  <a:gd name="T24" fmla="*/ 46 w 209"/>
                  <a:gd name="T25" fmla="*/ 191 h 208"/>
                  <a:gd name="T26" fmla="*/ 18 w 209"/>
                  <a:gd name="T27" fmla="*/ 163 h 208"/>
                  <a:gd name="T28" fmla="*/ 1 w 209"/>
                  <a:gd name="T29" fmla="*/ 126 h 208"/>
                  <a:gd name="T30" fmla="*/ 0 w 209"/>
                  <a:gd name="T31" fmla="*/ 104 h 208"/>
                  <a:gd name="T32" fmla="*/ 1 w 209"/>
                  <a:gd name="T33" fmla="*/ 83 h 208"/>
                  <a:gd name="T34" fmla="*/ 18 w 209"/>
                  <a:gd name="T35" fmla="*/ 46 h 208"/>
                  <a:gd name="T36" fmla="*/ 46 w 209"/>
                  <a:gd name="T37" fmla="*/ 17 h 208"/>
                  <a:gd name="T38" fmla="*/ 83 w 209"/>
                  <a:gd name="T39" fmla="*/ 2 h 208"/>
                  <a:gd name="T40" fmla="*/ 104 w 209"/>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08">
                    <a:moveTo>
                      <a:pt x="104" y="0"/>
                    </a:moveTo>
                    <a:lnTo>
                      <a:pt x="126" y="2"/>
                    </a:lnTo>
                    <a:lnTo>
                      <a:pt x="163" y="17"/>
                    </a:lnTo>
                    <a:lnTo>
                      <a:pt x="191" y="46"/>
                    </a:lnTo>
                    <a:lnTo>
                      <a:pt x="206" y="83"/>
                    </a:lnTo>
                    <a:lnTo>
                      <a:pt x="209" y="104"/>
                    </a:lnTo>
                    <a:lnTo>
                      <a:pt x="206" y="126"/>
                    </a:lnTo>
                    <a:lnTo>
                      <a:pt x="191" y="163"/>
                    </a:lnTo>
                    <a:lnTo>
                      <a:pt x="163" y="191"/>
                    </a:lnTo>
                    <a:lnTo>
                      <a:pt x="126" y="207"/>
                    </a:lnTo>
                    <a:lnTo>
                      <a:pt x="104" y="208"/>
                    </a:lnTo>
                    <a:lnTo>
                      <a:pt x="83" y="207"/>
                    </a:lnTo>
                    <a:lnTo>
                      <a:pt x="46" y="191"/>
                    </a:lnTo>
                    <a:lnTo>
                      <a:pt x="18" y="163"/>
                    </a:lnTo>
                    <a:lnTo>
                      <a:pt x="1" y="126"/>
                    </a:lnTo>
                    <a:lnTo>
                      <a:pt x="0" y="104"/>
                    </a:lnTo>
                    <a:lnTo>
                      <a:pt x="1" y="83"/>
                    </a:lnTo>
                    <a:lnTo>
                      <a:pt x="18" y="46"/>
                    </a:lnTo>
                    <a:lnTo>
                      <a:pt x="46" y="17"/>
                    </a:lnTo>
                    <a:lnTo>
                      <a:pt x="83" y="2"/>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1" name="Freeform 149">
                <a:extLst>
                  <a:ext uri="{FF2B5EF4-FFF2-40B4-BE49-F238E27FC236}">
                    <a16:creationId xmlns:a16="http://schemas.microsoft.com/office/drawing/2014/main" id="{D92D3AC9-9868-BD68-98FD-B3DDAC81E8DE}"/>
                  </a:ext>
                </a:extLst>
              </p:cNvPr>
              <p:cNvSpPr>
                <a:spLocks/>
              </p:cNvSpPr>
              <p:nvPr/>
            </p:nvSpPr>
            <p:spPr bwMode="auto">
              <a:xfrm rot="3600000">
                <a:off x="6348037" y="4243526"/>
                <a:ext cx="102670" cy="123757"/>
              </a:xfrm>
              <a:custGeom>
                <a:avLst/>
                <a:gdLst>
                  <a:gd name="T0" fmla="*/ 92 w 185"/>
                  <a:gd name="T1" fmla="*/ 0 h 185"/>
                  <a:gd name="T2" fmla="*/ 111 w 185"/>
                  <a:gd name="T3" fmla="*/ 1 h 185"/>
                  <a:gd name="T4" fmla="*/ 145 w 185"/>
                  <a:gd name="T5" fmla="*/ 15 h 185"/>
                  <a:gd name="T6" fmla="*/ 169 w 185"/>
                  <a:gd name="T7" fmla="*/ 41 h 185"/>
                  <a:gd name="T8" fmla="*/ 184 w 185"/>
                  <a:gd name="T9" fmla="*/ 73 h 185"/>
                  <a:gd name="T10" fmla="*/ 185 w 185"/>
                  <a:gd name="T11" fmla="*/ 93 h 185"/>
                  <a:gd name="T12" fmla="*/ 184 w 185"/>
                  <a:gd name="T13" fmla="*/ 111 h 185"/>
                  <a:gd name="T14" fmla="*/ 169 w 185"/>
                  <a:gd name="T15" fmla="*/ 145 h 185"/>
                  <a:gd name="T16" fmla="*/ 145 w 185"/>
                  <a:gd name="T17" fmla="*/ 169 h 185"/>
                  <a:gd name="T18" fmla="*/ 111 w 185"/>
                  <a:gd name="T19" fmla="*/ 184 h 185"/>
                  <a:gd name="T20" fmla="*/ 92 w 185"/>
                  <a:gd name="T21" fmla="*/ 185 h 185"/>
                  <a:gd name="T22" fmla="*/ 73 w 185"/>
                  <a:gd name="T23" fmla="*/ 184 h 185"/>
                  <a:gd name="T24" fmla="*/ 40 w 185"/>
                  <a:gd name="T25" fmla="*/ 169 h 185"/>
                  <a:gd name="T26" fmla="*/ 15 w 185"/>
                  <a:gd name="T27" fmla="*/ 145 h 185"/>
                  <a:gd name="T28" fmla="*/ 1 w 185"/>
                  <a:gd name="T29" fmla="*/ 111 h 185"/>
                  <a:gd name="T30" fmla="*/ 0 w 185"/>
                  <a:gd name="T31" fmla="*/ 93 h 185"/>
                  <a:gd name="T32" fmla="*/ 1 w 185"/>
                  <a:gd name="T33" fmla="*/ 73 h 185"/>
                  <a:gd name="T34" fmla="*/ 15 w 185"/>
                  <a:gd name="T35" fmla="*/ 41 h 185"/>
                  <a:gd name="T36" fmla="*/ 40 w 185"/>
                  <a:gd name="T37" fmla="*/ 15 h 185"/>
                  <a:gd name="T38" fmla="*/ 73 w 185"/>
                  <a:gd name="T39" fmla="*/ 1 h 185"/>
                  <a:gd name="T40" fmla="*/ 92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2" y="0"/>
                    </a:moveTo>
                    <a:lnTo>
                      <a:pt x="111" y="1"/>
                    </a:lnTo>
                    <a:lnTo>
                      <a:pt x="145" y="15"/>
                    </a:lnTo>
                    <a:lnTo>
                      <a:pt x="169" y="41"/>
                    </a:lnTo>
                    <a:lnTo>
                      <a:pt x="184" y="73"/>
                    </a:lnTo>
                    <a:lnTo>
                      <a:pt x="185" y="93"/>
                    </a:lnTo>
                    <a:lnTo>
                      <a:pt x="184" y="111"/>
                    </a:lnTo>
                    <a:lnTo>
                      <a:pt x="169" y="145"/>
                    </a:lnTo>
                    <a:lnTo>
                      <a:pt x="145" y="169"/>
                    </a:lnTo>
                    <a:lnTo>
                      <a:pt x="111" y="184"/>
                    </a:lnTo>
                    <a:lnTo>
                      <a:pt x="92" y="185"/>
                    </a:lnTo>
                    <a:lnTo>
                      <a:pt x="73" y="184"/>
                    </a:lnTo>
                    <a:lnTo>
                      <a:pt x="40" y="169"/>
                    </a:lnTo>
                    <a:lnTo>
                      <a:pt x="15" y="145"/>
                    </a:lnTo>
                    <a:lnTo>
                      <a:pt x="1" y="111"/>
                    </a:lnTo>
                    <a:lnTo>
                      <a:pt x="0" y="93"/>
                    </a:lnTo>
                    <a:lnTo>
                      <a:pt x="1" y="73"/>
                    </a:lnTo>
                    <a:lnTo>
                      <a:pt x="15" y="41"/>
                    </a:lnTo>
                    <a:lnTo>
                      <a:pt x="40" y="15"/>
                    </a:lnTo>
                    <a:lnTo>
                      <a:pt x="73" y="1"/>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2" name="Freeform 150">
                <a:extLst>
                  <a:ext uri="{FF2B5EF4-FFF2-40B4-BE49-F238E27FC236}">
                    <a16:creationId xmlns:a16="http://schemas.microsoft.com/office/drawing/2014/main" id="{7820241A-C107-394F-258D-34BF102D91B5}"/>
                  </a:ext>
                </a:extLst>
              </p:cNvPr>
              <p:cNvSpPr>
                <a:spLocks/>
              </p:cNvSpPr>
              <p:nvPr/>
            </p:nvSpPr>
            <p:spPr bwMode="auto">
              <a:xfrm rot="3600000">
                <a:off x="6232569" y="4250362"/>
                <a:ext cx="75887" cy="88783"/>
              </a:xfrm>
              <a:custGeom>
                <a:avLst/>
                <a:gdLst>
                  <a:gd name="T0" fmla="*/ 68 w 135"/>
                  <a:gd name="T1" fmla="*/ 0 h 133"/>
                  <a:gd name="T2" fmla="*/ 81 w 135"/>
                  <a:gd name="T3" fmla="*/ 1 h 133"/>
                  <a:gd name="T4" fmla="*/ 105 w 135"/>
                  <a:gd name="T5" fmla="*/ 10 h 133"/>
                  <a:gd name="T6" fmla="*/ 123 w 135"/>
                  <a:gd name="T7" fmla="*/ 29 h 133"/>
                  <a:gd name="T8" fmla="*/ 134 w 135"/>
                  <a:gd name="T9" fmla="*/ 53 h 133"/>
                  <a:gd name="T10" fmla="*/ 135 w 135"/>
                  <a:gd name="T11" fmla="*/ 67 h 133"/>
                  <a:gd name="T12" fmla="*/ 134 w 135"/>
                  <a:gd name="T13" fmla="*/ 80 h 133"/>
                  <a:gd name="T14" fmla="*/ 123 w 135"/>
                  <a:gd name="T15" fmla="*/ 105 h 133"/>
                  <a:gd name="T16" fmla="*/ 105 w 135"/>
                  <a:gd name="T17" fmla="*/ 123 h 133"/>
                  <a:gd name="T18" fmla="*/ 81 w 135"/>
                  <a:gd name="T19" fmla="*/ 133 h 133"/>
                  <a:gd name="T20" fmla="*/ 68 w 135"/>
                  <a:gd name="T21" fmla="*/ 133 h 133"/>
                  <a:gd name="T22" fmla="*/ 53 w 135"/>
                  <a:gd name="T23" fmla="*/ 133 h 133"/>
                  <a:gd name="T24" fmla="*/ 30 w 135"/>
                  <a:gd name="T25" fmla="*/ 123 h 133"/>
                  <a:gd name="T26" fmla="*/ 12 w 135"/>
                  <a:gd name="T27" fmla="*/ 105 h 133"/>
                  <a:gd name="T28" fmla="*/ 2 w 135"/>
                  <a:gd name="T29" fmla="*/ 80 h 133"/>
                  <a:gd name="T30" fmla="*/ 0 w 135"/>
                  <a:gd name="T31" fmla="*/ 67 h 133"/>
                  <a:gd name="T32" fmla="*/ 2 w 135"/>
                  <a:gd name="T33" fmla="*/ 53 h 133"/>
                  <a:gd name="T34" fmla="*/ 12 w 135"/>
                  <a:gd name="T35" fmla="*/ 29 h 133"/>
                  <a:gd name="T36" fmla="*/ 30 w 135"/>
                  <a:gd name="T37" fmla="*/ 10 h 133"/>
                  <a:gd name="T38" fmla="*/ 53 w 135"/>
                  <a:gd name="T39" fmla="*/ 1 h 133"/>
                  <a:gd name="T40" fmla="*/ 68 w 13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33">
                    <a:moveTo>
                      <a:pt x="68" y="0"/>
                    </a:moveTo>
                    <a:lnTo>
                      <a:pt x="81" y="1"/>
                    </a:lnTo>
                    <a:lnTo>
                      <a:pt x="105" y="10"/>
                    </a:lnTo>
                    <a:lnTo>
                      <a:pt x="123" y="29"/>
                    </a:lnTo>
                    <a:lnTo>
                      <a:pt x="134" y="53"/>
                    </a:lnTo>
                    <a:lnTo>
                      <a:pt x="135" y="67"/>
                    </a:lnTo>
                    <a:lnTo>
                      <a:pt x="134" y="80"/>
                    </a:lnTo>
                    <a:lnTo>
                      <a:pt x="123" y="105"/>
                    </a:lnTo>
                    <a:lnTo>
                      <a:pt x="105" y="123"/>
                    </a:lnTo>
                    <a:lnTo>
                      <a:pt x="81" y="133"/>
                    </a:lnTo>
                    <a:lnTo>
                      <a:pt x="68" y="133"/>
                    </a:lnTo>
                    <a:lnTo>
                      <a:pt x="53" y="133"/>
                    </a:lnTo>
                    <a:lnTo>
                      <a:pt x="30" y="123"/>
                    </a:lnTo>
                    <a:lnTo>
                      <a:pt x="12" y="105"/>
                    </a:lnTo>
                    <a:lnTo>
                      <a:pt x="2" y="80"/>
                    </a:lnTo>
                    <a:lnTo>
                      <a:pt x="0" y="67"/>
                    </a:lnTo>
                    <a:lnTo>
                      <a:pt x="2" y="53"/>
                    </a:lnTo>
                    <a:lnTo>
                      <a:pt x="12" y="29"/>
                    </a:lnTo>
                    <a:lnTo>
                      <a:pt x="30" y="10"/>
                    </a:lnTo>
                    <a:lnTo>
                      <a:pt x="53" y="1"/>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3" name="Freeform 151">
                <a:extLst>
                  <a:ext uri="{FF2B5EF4-FFF2-40B4-BE49-F238E27FC236}">
                    <a16:creationId xmlns:a16="http://schemas.microsoft.com/office/drawing/2014/main" id="{209192BA-BF37-539E-ACE3-86B8F2AC43B9}"/>
                  </a:ext>
                </a:extLst>
              </p:cNvPr>
              <p:cNvSpPr>
                <a:spLocks/>
              </p:cNvSpPr>
              <p:nvPr/>
            </p:nvSpPr>
            <p:spPr bwMode="auto">
              <a:xfrm rot="3600000">
                <a:off x="6151580" y="4289425"/>
                <a:ext cx="46872" cy="56499"/>
              </a:xfrm>
              <a:custGeom>
                <a:avLst/>
                <a:gdLst>
                  <a:gd name="T0" fmla="*/ 43 w 86"/>
                  <a:gd name="T1" fmla="*/ 0 h 85"/>
                  <a:gd name="T2" fmla="*/ 52 w 86"/>
                  <a:gd name="T3" fmla="*/ 0 h 85"/>
                  <a:gd name="T4" fmla="*/ 68 w 86"/>
                  <a:gd name="T5" fmla="*/ 6 h 85"/>
                  <a:gd name="T6" fmla="*/ 79 w 86"/>
                  <a:gd name="T7" fmla="*/ 18 h 85"/>
                  <a:gd name="T8" fmla="*/ 86 w 86"/>
                  <a:gd name="T9" fmla="*/ 34 h 85"/>
                  <a:gd name="T10" fmla="*/ 86 w 86"/>
                  <a:gd name="T11" fmla="*/ 43 h 85"/>
                  <a:gd name="T12" fmla="*/ 86 w 86"/>
                  <a:gd name="T13" fmla="*/ 50 h 85"/>
                  <a:gd name="T14" fmla="*/ 79 w 86"/>
                  <a:gd name="T15" fmla="*/ 66 h 85"/>
                  <a:gd name="T16" fmla="*/ 68 w 86"/>
                  <a:gd name="T17" fmla="*/ 78 h 85"/>
                  <a:gd name="T18" fmla="*/ 52 w 86"/>
                  <a:gd name="T19" fmla="*/ 84 h 85"/>
                  <a:gd name="T20" fmla="*/ 43 w 86"/>
                  <a:gd name="T21" fmla="*/ 85 h 85"/>
                  <a:gd name="T22" fmla="*/ 34 w 86"/>
                  <a:gd name="T23" fmla="*/ 84 h 85"/>
                  <a:gd name="T24" fmla="*/ 18 w 86"/>
                  <a:gd name="T25" fmla="*/ 78 h 85"/>
                  <a:gd name="T26" fmla="*/ 7 w 86"/>
                  <a:gd name="T27" fmla="*/ 66 h 85"/>
                  <a:gd name="T28" fmla="*/ 0 w 86"/>
                  <a:gd name="T29" fmla="*/ 50 h 85"/>
                  <a:gd name="T30" fmla="*/ 0 w 86"/>
                  <a:gd name="T31" fmla="*/ 43 h 85"/>
                  <a:gd name="T32" fmla="*/ 0 w 86"/>
                  <a:gd name="T33" fmla="*/ 34 h 85"/>
                  <a:gd name="T34" fmla="*/ 7 w 86"/>
                  <a:gd name="T35" fmla="*/ 18 h 85"/>
                  <a:gd name="T36" fmla="*/ 18 w 86"/>
                  <a:gd name="T37" fmla="*/ 6 h 85"/>
                  <a:gd name="T38" fmla="*/ 34 w 86"/>
                  <a:gd name="T39" fmla="*/ 0 h 85"/>
                  <a:gd name="T40" fmla="*/ 43 w 86"/>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43" y="0"/>
                    </a:moveTo>
                    <a:lnTo>
                      <a:pt x="52" y="0"/>
                    </a:lnTo>
                    <a:lnTo>
                      <a:pt x="68" y="6"/>
                    </a:lnTo>
                    <a:lnTo>
                      <a:pt x="79" y="18"/>
                    </a:lnTo>
                    <a:lnTo>
                      <a:pt x="86" y="34"/>
                    </a:lnTo>
                    <a:lnTo>
                      <a:pt x="86" y="43"/>
                    </a:lnTo>
                    <a:lnTo>
                      <a:pt x="86" y="50"/>
                    </a:lnTo>
                    <a:lnTo>
                      <a:pt x="79" y="66"/>
                    </a:lnTo>
                    <a:lnTo>
                      <a:pt x="68" y="78"/>
                    </a:lnTo>
                    <a:lnTo>
                      <a:pt x="52" y="84"/>
                    </a:lnTo>
                    <a:lnTo>
                      <a:pt x="43" y="85"/>
                    </a:lnTo>
                    <a:lnTo>
                      <a:pt x="34" y="84"/>
                    </a:lnTo>
                    <a:lnTo>
                      <a:pt x="18" y="78"/>
                    </a:lnTo>
                    <a:lnTo>
                      <a:pt x="7" y="66"/>
                    </a:lnTo>
                    <a:lnTo>
                      <a:pt x="0" y="50"/>
                    </a:lnTo>
                    <a:lnTo>
                      <a:pt x="0" y="43"/>
                    </a:lnTo>
                    <a:lnTo>
                      <a:pt x="0" y="34"/>
                    </a:lnTo>
                    <a:lnTo>
                      <a:pt x="7" y="18"/>
                    </a:lnTo>
                    <a:lnTo>
                      <a:pt x="18" y="6"/>
                    </a:lnTo>
                    <a:lnTo>
                      <a:pt x="34"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grpSp>
        <p:nvGrpSpPr>
          <p:cNvPr id="90" name="Group 64">
            <a:extLst>
              <a:ext uri="{FF2B5EF4-FFF2-40B4-BE49-F238E27FC236}">
                <a16:creationId xmlns:a16="http://schemas.microsoft.com/office/drawing/2014/main" id="{9BE5533F-1F04-4B9B-9115-85B8EDAC2EB9}"/>
              </a:ext>
            </a:extLst>
          </p:cNvPr>
          <p:cNvGrpSpPr/>
          <p:nvPr/>
        </p:nvGrpSpPr>
        <p:grpSpPr>
          <a:xfrm>
            <a:off x="6519155" y="2377204"/>
            <a:ext cx="1383276" cy="783644"/>
            <a:chOff x="1799957" y="4670530"/>
            <a:chExt cx="2591332" cy="1110632"/>
          </a:xfrm>
          <a:solidFill>
            <a:srgbClr val="C13018"/>
          </a:solidFill>
        </p:grpSpPr>
        <p:grpSp>
          <p:nvGrpSpPr>
            <p:cNvPr id="91" name="Group 65">
              <a:extLst>
                <a:ext uri="{FF2B5EF4-FFF2-40B4-BE49-F238E27FC236}">
                  <a16:creationId xmlns:a16="http://schemas.microsoft.com/office/drawing/2014/main" id="{875C436F-C51B-7F1D-4ED4-A5409F9D9CE5}"/>
                </a:ext>
              </a:extLst>
            </p:cNvPr>
            <p:cNvGrpSpPr/>
            <p:nvPr/>
          </p:nvGrpSpPr>
          <p:grpSpPr>
            <a:xfrm>
              <a:off x="3332090" y="5061813"/>
              <a:ext cx="1059199" cy="719349"/>
              <a:chOff x="6310680" y="4554592"/>
              <a:chExt cx="1059199" cy="719349"/>
            </a:xfrm>
            <a:grpFill/>
          </p:grpSpPr>
          <p:sp>
            <p:nvSpPr>
              <p:cNvPr id="99" name="Freeform 140">
                <a:extLst>
                  <a:ext uri="{FF2B5EF4-FFF2-40B4-BE49-F238E27FC236}">
                    <a16:creationId xmlns:a16="http://schemas.microsoft.com/office/drawing/2014/main" id="{84D0CA18-4C47-2B45-EC4A-9F33D1B93064}"/>
                  </a:ext>
                </a:extLst>
              </p:cNvPr>
              <p:cNvSpPr>
                <a:spLocks/>
              </p:cNvSpPr>
              <p:nvPr/>
            </p:nvSpPr>
            <p:spPr bwMode="auto">
              <a:xfrm rot="3600000">
                <a:off x="6495287" y="4549200"/>
                <a:ext cx="540134" cy="909348"/>
              </a:xfrm>
              <a:custGeom>
                <a:avLst/>
                <a:gdLst>
                  <a:gd name="T0" fmla="*/ 735 w 971"/>
                  <a:gd name="T1" fmla="*/ 92 h 1353"/>
                  <a:gd name="T2" fmla="*/ 692 w 971"/>
                  <a:gd name="T3" fmla="*/ 69 h 1353"/>
                  <a:gd name="T4" fmla="*/ 603 w 971"/>
                  <a:gd name="T5" fmla="*/ 33 h 1353"/>
                  <a:gd name="T6" fmla="*/ 511 w 971"/>
                  <a:gd name="T7" fmla="*/ 8 h 1353"/>
                  <a:gd name="T8" fmla="*/ 419 w 971"/>
                  <a:gd name="T9" fmla="*/ 0 h 1353"/>
                  <a:gd name="T10" fmla="*/ 332 w 971"/>
                  <a:gd name="T11" fmla="*/ 12 h 1353"/>
                  <a:gd name="T12" fmla="*/ 272 w 971"/>
                  <a:gd name="T13" fmla="*/ 34 h 1353"/>
                  <a:gd name="T14" fmla="*/ 235 w 971"/>
                  <a:gd name="T15" fmla="*/ 56 h 1353"/>
                  <a:gd name="T16" fmla="*/ 201 w 971"/>
                  <a:gd name="T17" fmla="*/ 84 h 1353"/>
                  <a:gd name="T18" fmla="*/ 171 w 971"/>
                  <a:gd name="T19" fmla="*/ 118 h 1353"/>
                  <a:gd name="T20" fmla="*/ 145 w 971"/>
                  <a:gd name="T21" fmla="*/ 160 h 1353"/>
                  <a:gd name="T22" fmla="*/ 123 w 971"/>
                  <a:gd name="T23" fmla="*/ 208 h 1353"/>
                  <a:gd name="T24" fmla="*/ 114 w 971"/>
                  <a:gd name="T25" fmla="*/ 235 h 1353"/>
                  <a:gd name="T26" fmla="*/ 109 w 971"/>
                  <a:gd name="T27" fmla="*/ 257 h 1353"/>
                  <a:gd name="T28" fmla="*/ 104 w 971"/>
                  <a:gd name="T29" fmla="*/ 297 h 1353"/>
                  <a:gd name="T30" fmla="*/ 108 w 971"/>
                  <a:gd name="T31" fmla="*/ 333 h 1353"/>
                  <a:gd name="T32" fmla="*/ 120 w 971"/>
                  <a:gd name="T33" fmla="*/ 366 h 1353"/>
                  <a:gd name="T34" fmla="*/ 145 w 971"/>
                  <a:gd name="T35" fmla="*/ 411 h 1353"/>
                  <a:gd name="T36" fmla="*/ 196 w 971"/>
                  <a:gd name="T37" fmla="*/ 463 h 1353"/>
                  <a:gd name="T38" fmla="*/ 288 w 971"/>
                  <a:gd name="T39" fmla="*/ 536 h 1353"/>
                  <a:gd name="T40" fmla="*/ 372 w 971"/>
                  <a:gd name="T41" fmla="*/ 613 h 1353"/>
                  <a:gd name="T42" fmla="*/ 402 w 971"/>
                  <a:gd name="T43" fmla="*/ 657 h 1353"/>
                  <a:gd name="T44" fmla="*/ 415 w 971"/>
                  <a:gd name="T45" fmla="*/ 691 h 1353"/>
                  <a:gd name="T46" fmla="*/ 419 w 971"/>
                  <a:gd name="T47" fmla="*/ 708 h 1353"/>
                  <a:gd name="T48" fmla="*/ 423 w 971"/>
                  <a:gd name="T49" fmla="*/ 740 h 1353"/>
                  <a:gd name="T50" fmla="*/ 420 w 971"/>
                  <a:gd name="T51" fmla="*/ 797 h 1353"/>
                  <a:gd name="T52" fmla="*/ 406 w 971"/>
                  <a:gd name="T53" fmla="*/ 851 h 1353"/>
                  <a:gd name="T54" fmla="*/ 380 w 971"/>
                  <a:gd name="T55" fmla="*/ 898 h 1353"/>
                  <a:gd name="T56" fmla="*/ 346 w 971"/>
                  <a:gd name="T57" fmla="*/ 943 h 1353"/>
                  <a:gd name="T58" fmla="*/ 307 w 971"/>
                  <a:gd name="T59" fmla="*/ 981 h 1353"/>
                  <a:gd name="T60" fmla="*/ 240 w 971"/>
                  <a:gd name="T61" fmla="*/ 1035 h 1353"/>
                  <a:gd name="T62" fmla="*/ 147 w 971"/>
                  <a:gd name="T63" fmla="*/ 1095 h 1353"/>
                  <a:gd name="T64" fmla="*/ 65 w 971"/>
                  <a:gd name="T65" fmla="*/ 1149 h 1353"/>
                  <a:gd name="T66" fmla="*/ 22 w 971"/>
                  <a:gd name="T67" fmla="*/ 1185 h 1353"/>
                  <a:gd name="T68" fmla="*/ 5 w 971"/>
                  <a:gd name="T69" fmla="*/ 1210 h 1353"/>
                  <a:gd name="T70" fmla="*/ 0 w 971"/>
                  <a:gd name="T71" fmla="*/ 1235 h 1353"/>
                  <a:gd name="T72" fmla="*/ 9 w 971"/>
                  <a:gd name="T73" fmla="*/ 1260 h 1353"/>
                  <a:gd name="T74" fmla="*/ 21 w 971"/>
                  <a:gd name="T75" fmla="*/ 1274 h 1353"/>
                  <a:gd name="T76" fmla="*/ 42 w 971"/>
                  <a:gd name="T77" fmla="*/ 1295 h 1353"/>
                  <a:gd name="T78" fmla="*/ 87 w 971"/>
                  <a:gd name="T79" fmla="*/ 1326 h 1353"/>
                  <a:gd name="T80" fmla="*/ 136 w 971"/>
                  <a:gd name="T81" fmla="*/ 1344 h 1353"/>
                  <a:gd name="T82" fmla="*/ 190 w 971"/>
                  <a:gd name="T83" fmla="*/ 1353 h 1353"/>
                  <a:gd name="T84" fmla="*/ 245 w 971"/>
                  <a:gd name="T85" fmla="*/ 1352 h 1353"/>
                  <a:gd name="T86" fmla="*/ 304 w 971"/>
                  <a:gd name="T87" fmla="*/ 1340 h 1353"/>
                  <a:gd name="T88" fmla="*/ 363 w 971"/>
                  <a:gd name="T89" fmla="*/ 1321 h 1353"/>
                  <a:gd name="T90" fmla="*/ 423 w 971"/>
                  <a:gd name="T91" fmla="*/ 1294 h 1353"/>
                  <a:gd name="T92" fmla="*/ 514 w 971"/>
                  <a:gd name="T93" fmla="*/ 1239 h 1353"/>
                  <a:gd name="T94" fmla="*/ 630 w 971"/>
                  <a:gd name="T95" fmla="*/ 1146 h 1353"/>
                  <a:gd name="T96" fmla="*/ 738 w 971"/>
                  <a:gd name="T97" fmla="*/ 1036 h 1353"/>
                  <a:gd name="T98" fmla="*/ 830 w 971"/>
                  <a:gd name="T99" fmla="*/ 914 h 1353"/>
                  <a:gd name="T100" fmla="*/ 869 w 971"/>
                  <a:gd name="T101" fmla="*/ 851 h 1353"/>
                  <a:gd name="T102" fmla="*/ 904 w 971"/>
                  <a:gd name="T103" fmla="*/ 787 h 1353"/>
                  <a:gd name="T104" fmla="*/ 949 w 971"/>
                  <a:gd name="T105" fmla="*/ 665 h 1353"/>
                  <a:gd name="T106" fmla="*/ 971 w 971"/>
                  <a:gd name="T107" fmla="*/ 550 h 1353"/>
                  <a:gd name="T108" fmla="*/ 969 w 971"/>
                  <a:gd name="T109" fmla="*/ 444 h 1353"/>
                  <a:gd name="T110" fmla="*/ 946 w 971"/>
                  <a:gd name="T111" fmla="*/ 345 h 1353"/>
                  <a:gd name="T112" fmla="*/ 905 w 971"/>
                  <a:gd name="T113" fmla="*/ 257 h 1353"/>
                  <a:gd name="T114" fmla="*/ 848 w 971"/>
                  <a:gd name="T115" fmla="*/ 180 h 1353"/>
                  <a:gd name="T116" fmla="*/ 777 w 971"/>
                  <a:gd name="T117" fmla="*/ 118 h 1353"/>
                  <a:gd name="T118" fmla="*/ 735 w 971"/>
                  <a:gd name="T119" fmla="*/ 92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1353">
                    <a:moveTo>
                      <a:pt x="735" y="92"/>
                    </a:moveTo>
                    <a:lnTo>
                      <a:pt x="692" y="69"/>
                    </a:lnTo>
                    <a:lnTo>
                      <a:pt x="603" y="33"/>
                    </a:lnTo>
                    <a:lnTo>
                      <a:pt x="511" y="8"/>
                    </a:lnTo>
                    <a:lnTo>
                      <a:pt x="419" y="0"/>
                    </a:lnTo>
                    <a:lnTo>
                      <a:pt x="332" y="12"/>
                    </a:lnTo>
                    <a:lnTo>
                      <a:pt x="272" y="34"/>
                    </a:lnTo>
                    <a:lnTo>
                      <a:pt x="235" y="56"/>
                    </a:lnTo>
                    <a:lnTo>
                      <a:pt x="201" y="84"/>
                    </a:lnTo>
                    <a:lnTo>
                      <a:pt x="171" y="118"/>
                    </a:lnTo>
                    <a:lnTo>
                      <a:pt x="145" y="160"/>
                    </a:lnTo>
                    <a:lnTo>
                      <a:pt x="123" y="208"/>
                    </a:lnTo>
                    <a:lnTo>
                      <a:pt x="114" y="235"/>
                    </a:lnTo>
                    <a:lnTo>
                      <a:pt x="109" y="257"/>
                    </a:lnTo>
                    <a:lnTo>
                      <a:pt x="104" y="297"/>
                    </a:lnTo>
                    <a:lnTo>
                      <a:pt x="108" y="333"/>
                    </a:lnTo>
                    <a:lnTo>
                      <a:pt x="120" y="366"/>
                    </a:lnTo>
                    <a:lnTo>
                      <a:pt x="145" y="411"/>
                    </a:lnTo>
                    <a:lnTo>
                      <a:pt x="196" y="463"/>
                    </a:lnTo>
                    <a:lnTo>
                      <a:pt x="288" y="536"/>
                    </a:lnTo>
                    <a:lnTo>
                      <a:pt x="372" y="613"/>
                    </a:lnTo>
                    <a:lnTo>
                      <a:pt x="402" y="657"/>
                    </a:lnTo>
                    <a:lnTo>
                      <a:pt x="415" y="691"/>
                    </a:lnTo>
                    <a:lnTo>
                      <a:pt x="419" y="708"/>
                    </a:lnTo>
                    <a:lnTo>
                      <a:pt x="423" y="740"/>
                    </a:lnTo>
                    <a:lnTo>
                      <a:pt x="420" y="797"/>
                    </a:lnTo>
                    <a:lnTo>
                      <a:pt x="406" y="851"/>
                    </a:lnTo>
                    <a:lnTo>
                      <a:pt x="380" y="898"/>
                    </a:lnTo>
                    <a:lnTo>
                      <a:pt x="346" y="943"/>
                    </a:lnTo>
                    <a:lnTo>
                      <a:pt x="307" y="981"/>
                    </a:lnTo>
                    <a:lnTo>
                      <a:pt x="240" y="1035"/>
                    </a:lnTo>
                    <a:lnTo>
                      <a:pt x="147" y="1095"/>
                    </a:lnTo>
                    <a:lnTo>
                      <a:pt x="65" y="1149"/>
                    </a:lnTo>
                    <a:lnTo>
                      <a:pt x="22" y="1185"/>
                    </a:lnTo>
                    <a:lnTo>
                      <a:pt x="5" y="1210"/>
                    </a:lnTo>
                    <a:lnTo>
                      <a:pt x="0" y="1235"/>
                    </a:lnTo>
                    <a:lnTo>
                      <a:pt x="9" y="1260"/>
                    </a:lnTo>
                    <a:lnTo>
                      <a:pt x="21" y="1274"/>
                    </a:lnTo>
                    <a:lnTo>
                      <a:pt x="42" y="1295"/>
                    </a:lnTo>
                    <a:lnTo>
                      <a:pt x="87" y="1326"/>
                    </a:lnTo>
                    <a:lnTo>
                      <a:pt x="136" y="1344"/>
                    </a:lnTo>
                    <a:lnTo>
                      <a:pt x="190" y="1353"/>
                    </a:lnTo>
                    <a:lnTo>
                      <a:pt x="245" y="1352"/>
                    </a:lnTo>
                    <a:lnTo>
                      <a:pt x="304" y="1340"/>
                    </a:lnTo>
                    <a:lnTo>
                      <a:pt x="363" y="1321"/>
                    </a:lnTo>
                    <a:lnTo>
                      <a:pt x="423" y="1294"/>
                    </a:lnTo>
                    <a:lnTo>
                      <a:pt x="514" y="1239"/>
                    </a:lnTo>
                    <a:lnTo>
                      <a:pt x="630" y="1146"/>
                    </a:lnTo>
                    <a:lnTo>
                      <a:pt x="738" y="1036"/>
                    </a:lnTo>
                    <a:lnTo>
                      <a:pt x="830" y="914"/>
                    </a:lnTo>
                    <a:lnTo>
                      <a:pt x="869" y="851"/>
                    </a:lnTo>
                    <a:lnTo>
                      <a:pt x="904" y="787"/>
                    </a:lnTo>
                    <a:lnTo>
                      <a:pt x="949" y="665"/>
                    </a:lnTo>
                    <a:lnTo>
                      <a:pt x="971" y="550"/>
                    </a:lnTo>
                    <a:lnTo>
                      <a:pt x="969" y="444"/>
                    </a:lnTo>
                    <a:lnTo>
                      <a:pt x="946" y="345"/>
                    </a:lnTo>
                    <a:lnTo>
                      <a:pt x="905" y="257"/>
                    </a:lnTo>
                    <a:lnTo>
                      <a:pt x="848" y="180"/>
                    </a:lnTo>
                    <a:lnTo>
                      <a:pt x="777" y="118"/>
                    </a:lnTo>
                    <a:lnTo>
                      <a:pt x="73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100" name="Freeform 141">
                <a:extLst>
                  <a:ext uri="{FF2B5EF4-FFF2-40B4-BE49-F238E27FC236}">
                    <a16:creationId xmlns:a16="http://schemas.microsoft.com/office/drawing/2014/main" id="{82ADAAD1-8D13-0F53-17BB-CD572D15C68E}"/>
                  </a:ext>
                </a:extLst>
              </p:cNvPr>
              <p:cNvSpPr>
                <a:spLocks/>
              </p:cNvSpPr>
              <p:nvPr/>
            </p:nvSpPr>
            <p:spPr bwMode="auto">
              <a:xfrm rot="3600000">
                <a:off x="7175446" y="4536484"/>
                <a:ext cx="176326" cy="212541"/>
              </a:xfrm>
              <a:custGeom>
                <a:avLst/>
                <a:gdLst>
                  <a:gd name="T0" fmla="*/ 157 w 315"/>
                  <a:gd name="T1" fmla="*/ 0 h 315"/>
                  <a:gd name="T2" fmla="*/ 174 w 315"/>
                  <a:gd name="T3" fmla="*/ 1 h 315"/>
                  <a:gd name="T4" fmla="*/ 204 w 315"/>
                  <a:gd name="T5" fmla="*/ 6 h 315"/>
                  <a:gd name="T6" fmla="*/ 245 w 315"/>
                  <a:gd name="T7" fmla="*/ 26 h 315"/>
                  <a:gd name="T8" fmla="*/ 288 w 315"/>
                  <a:gd name="T9" fmla="*/ 69 h 315"/>
                  <a:gd name="T10" fmla="*/ 308 w 315"/>
                  <a:gd name="T11" fmla="*/ 110 h 315"/>
                  <a:gd name="T12" fmla="*/ 314 w 315"/>
                  <a:gd name="T13" fmla="*/ 141 h 315"/>
                  <a:gd name="T14" fmla="*/ 315 w 315"/>
                  <a:gd name="T15" fmla="*/ 158 h 315"/>
                  <a:gd name="T16" fmla="*/ 314 w 315"/>
                  <a:gd name="T17" fmla="*/ 173 h 315"/>
                  <a:gd name="T18" fmla="*/ 308 w 315"/>
                  <a:gd name="T19" fmla="*/ 205 h 315"/>
                  <a:gd name="T20" fmla="*/ 288 w 315"/>
                  <a:gd name="T21" fmla="*/ 246 h 315"/>
                  <a:gd name="T22" fmla="*/ 245 w 315"/>
                  <a:gd name="T23" fmla="*/ 289 h 315"/>
                  <a:gd name="T24" fmla="*/ 204 w 315"/>
                  <a:gd name="T25" fmla="*/ 308 h 315"/>
                  <a:gd name="T26" fmla="*/ 174 w 315"/>
                  <a:gd name="T27" fmla="*/ 315 h 315"/>
                  <a:gd name="T28" fmla="*/ 157 w 315"/>
                  <a:gd name="T29" fmla="*/ 315 h 315"/>
                  <a:gd name="T30" fmla="*/ 142 w 315"/>
                  <a:gd name="T31" fmla="*/ 315 h 315"/>
                  <a:gd name="T32" fmla="*/ 111 w 315"/>
                  <a:gd name="T33" fmla="*/ 308 h 315"/>
                  <a:gd name="T34" fmla="*/ 69 w 315"/>
                  <a:gd name="T35" fmla="*/ 289 h 315"/>
                  <a:gd name="T36" fmla="*/ 26 w 315"/>
                  <a:gd name="T37" fmla="*/ 246 h 315"/>
                  <a:gd name="T38" fmla="*/ 7 w 315"/>
                  <a:gd name="T39" fmla="*/ 205 h 315"/>
                  <a:gd name="T40" fmla="*/ 0 w 315"/>
                  <a:gd name="T41" fmla="*/ 173 h 315"/>
                  <a:gd name="T42" fmla="*/ 0 w 315"/>
                  <a:gd name="T43" fmla="*/ 158 h 315"/>
                  <a:gd name="T44" fmla="*/ 0 w 315"/>
                  <a:gd name="T45" fmla="*/ 141 h 315"/>
                  <a:gd name="T46" fmla="*/ 7 w 315"/>
                  <a:gd name="T47" fmla="*/ 110 h 315"/>
                  <a:gd name="T48" fmla="*/ 26 w 315"/>
                  <a:gd name="T49" fmla="*/ 69 h 315"/>
                  <a:gd name="T50" fmla="*/ 69 w 315"/>
                  <a:gd name="T51" fmla="*/ 26 h 315"/>
                  <a:gd name="T52" fmla="*/ 111 w 315"/>
                  <a:gd name="T53" fmla="*/ 6 h 315"/>
                  <a:gd name="T54" fmla="*/ 142 w 315"/>
                  <a:gd name="T55" fmla="*/ 1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4" y="1"/>
                    </a:lnTo>
                    <a:lnTo>
                      <a:pt x="204" y="6"/>
                    </a:lnTo>
                    <a:lnTo>
                      <a:pt x="245" y="26"/>
                    </a:lnTo>
                    <a:lnTo>
                      <a:pt x="288" y="69"/>
                    </a:lnTo>
                    <a:lnTo>
                      <a:pt x="308" y="110"/>
                    </a:lnTo>
                    <a:lnTo>
                      <a:pt x="314" y="141"/>
                    </a:lnTo>
                    <a:lnTo>
                      <a:pt x="315" y="158"/>
                    </a:lnTo>
                    <a:lnTo>
                      <a:pt x="314" y="173"/>
                    </a:lnTo>
                    <a:lnTo>
                      <a:pt x="308" y="205"/>
                    </a:lnTo>
                    <a:lnTo>
                      <a:pt x="288" y="246"/>
                    </a:lnTo>
                    <a:lnTo>
                      <a:pt x="245" y="289"/>
                    </a:lnTo>
                    <a:lnTo>
                      <a:pt x="204" y="308"/>
                    </a:lnTo>
                    <a:lnTo>
                      <a:pt x="174" y="315"/>
                    </a:lnTo>
                    <a:lnTo>
                      <a:pt x="157" y="315"/>
                    </a:lnTo>
                    <a:lnTo>
                      <a:pt x="142" y="315"/>
                    </a:lnTo>
                    <a:lnTo>
                      <a:pt x="111" y="308"/>
                    </a:lnTo>
                    <a:lnTo>
                      <a:pt x="69" y="289"/>
                    </a:lnTo>
                    <a:lnTo>
                      <a:pt x="26" y="246"/>
                    </a:lnTo>
                    <a:lnTo>
                      <a:pt x="7" y="205"/>
                    </a:lnTo>
                    <a:lnTo>
                      <a:pt x="0" y="173"/>
                    </a:lnTo>
                    <a:lnTo>
                      <a:pt x="0" y="158"/>
                    </a:lnTo>
                    <a:lnTo>
                      <a:pt x="0" y="141"/>
                    </a:lnTo>
                    <a:lnTo>
                      <a:pt x="7" y="110"/>
                    </a:lnTo>
                    <a:lnTo>
                      <a:pt x="26" y="69"/>
                    </a:lnTo>
                    <a:lnTo>
                      <a:pt x="69" y="26"/>
                    </a:lnTo>
                    <a:lnTo>
                      <a:pt x="111" y="6"/>
                    </a:lnTo>
                    <a:lnTo>
                      <a:pt x="142" y="1"/>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101" name="Freeform 142">
                <a:extLst>
                  <a:ext uri="{FF2B5EF4-FFF2-40B4-BE49-F238E27FC236}">
                    <a16:creationId xmlns:a16="http://schemas.microsoft.com/office/drawing/2014/main" id="{7DC72737-4A09-9AFD-87BB-39FA42A2B65F}"/>
                  </a:ext>
                </a:extLst>
              </p:cNvPr>
              <p:cNvSpPr>
                <a:spLocks/>
              </p:cNvSpPr>
              <p:nvPr/>
            </p:nvSpPr>
            <p:spPr bwMode="auto">
              <a:xfrm rot="3600000">
                <a:off x="7240661" y="4760017"/>
                <a:ext cx="116062" cy="139900"/>
              </a:xfrm>
              <a:custGeom>
                <a:avLst/>
                <a:gdLst>
                  <a:gd name="T0" fmla="*/ 104 w 208"/>
                  <a:gd name="T1" fmla="*/ 0 h 207"/>
                  <a:gd name="T2" fmla="*/ 125 w 208"/>
                  <a:gd name="T3" fmla="*/ 1 h 207"/>
                  <a:gd name="T4" fmla="*/ 162 w 208"/>
                  <a:gd name="T5" fmla="*/ 17 h 207"/>
                  <a:gd name="T6" fmla="*/ 191 w 208"/>
                  <a:gd name="T7" fmla="*/ 45 h 207"/>
                  <a:gd name="T8" fmla="*/ 206 w 208"/>
                  <a:gd name="T9" fmla="*/ 83 h 207"/>
                  <a:gd name="T10" fmla="*/ 208 w 208"/>
                  <a:gd name="T11" fmla="*/ 104 h 207"/>
                  <a:gd name="T12" fmla="*/ 206 w 208"/>
                  <a:gd name="T13" fmla="*/ 124 h 207"/>
                  <a:gd name="T14" fmla="*/ 191 w 208"/>
                  <a:gd name="T15" fmla="*/ 162 h 207"/>
                  <a:gd name="T16" fmla="*/ 162 w 208"/>
                  <a:gd name="T17" fmla="*/ 190 h 207"/>
                  <a:gd name="T18" fmla="*/ 125 w 208"/>
                  <a:gd name="T19" fmla="*/ 206 h 207"/>
                  <a:gd name="T20" fmla="*/ 104 w 208"/>
                  <a:gd name="T21" fmla="*/ 207 h 207"/>
                  <a:gd name="T22" fmla="*/ 82 w 208"/>
                  <a:gd name="T23" fmla="*/ 206 h 207"/>
                  <a:gd name="T24" fmla="*/ 46 w 208"/>
                  <a:gd name="T25" fmla="*/ 190 h 207"/>
                  <a:gd name="T26" fmla="*/ 17 w 208"/>
                  <a:gd name="T27" fmla="*/ 162 h 207"/>
                  <a:gd name="T28" fmla="*/ 2 w 208"/>
                  <a:gd name="T29" fmla="*/ 124 h 207"/>
                  <a:gd name="T30" fmla="*/ 0 w 208"/>
                  <a:gd name="T31" fmla="*/ 104 h 207"/>
                  <a:gd name="T32" fmla="*/ 2 w 208"/>
                  <a:gd name="T33" fmla="*/ 83 h 207"/>
                  <a:gd name="T34" fmla="*/ 17 w 208"/>
                  <a:gd name="T35" fmla="*/ 45 h 207"/>
                  <a:gd name="T36" fmla="*/ 46 w 208"/>
                  <a:gd name="T37" fmla="*/ 17 h 207"/>
                  <a:gd name="T38" fmla="*/ 82 w 208"/>
                  <a:gd name="T39" fmla="*/ 1 h 207"/>
                  <a:gd name="T40" fmla="*/ 104 w 208"/>
                  <a:gd name="T4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207">
                    <a:moveTo>
                      <a:pt x="104" y="0"/>
                    </a:moveTo>
                    <a:lnTo>
                      <a:pt x="125" y="1"/>
                    </a:lnTo>
                    <a:lnTo>
                      <a:pt x="162" y="17"/>
                    </a:lnTo>
                    <a:lnTo>
                      <a:pt x="191" y="45"/>
                    </a:lnTo>
                    <a:lnTo>
                      <a:pt x="206" y="83"/>
                    </a:lnTo>
                    <a:lnTo>
                      <a:pt x="208" y="104"/>
                    </a:lnTo>
                    <a:lnTo>
                      <a:pt x="206" y="124"/>
                    </a:lnTo>
                    <a:lnTo>
                      <a:pt x="191" y="162"/>
                    </a:lnTo>
                    <a:lnTo>
                      <a:pt x="162" y="190"/>
                    </a:lnTo>
                    <a:lnTo>
                      <a:pt x="125" y="206"/>
                    </a:lnTo>
                    <a:lnTo>
                      <a:pt x="104" y="207"/>
                    </a:lnTo>
                    <a:lnTo>
                      <a:pt x="82" y="206"/>
                    </a:lnTo>
                    <a:lnTo>
                      <a:pt x="46" y="190"/>
                    </a:lnTo>
                    <a:lnTo>
                      <a:pt x="17" y="162"/>
                    </a:lnTo>
                    <a:lnTo>
                      <a:pt x="2" y="124"/>
                    </a:lnTo>
                    <a:lnTo>
                      <a:pt x="0" y="104"/>
                    </a:lnTo>
                    <a:lnTo>
                      <a:pt x="2" y="83"/>
                    </a:lnTo>
                    <a:lnTo>
                      <a:pt x="17" y="45"/>
                    </a:lnTo>
                    <a:lnTo>
                      <a:pt x="46" y="17"/>
                    </a:lnTo>
                    <a:lnTo>
                      <a:pt x="82" y="1"/>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102" name="Freeform 143">
                <a:extLst>
                  <a:ext uri="{FF2B5EF4-FFF2-40B4-BE49-F238E27FC236}">
                    <a16:creationId xmlns:a16="http://schemas.microsoft.com/office/drawing/2014/main" id="{CDEEA60E-E333-4966-14FA-04DA411A4677}"/>
                  </a:ext>
                </a:extLst>
              </p:cNvPr>
              <p:cNvSpPr>
                <a:spLocks/>
              </p:cNvSpPr>
              <p:nvPr/>
            </p:nvSpPr>
            <p:spPr bwMode="auto">
              <a:xfrm rot="3600000">
                <a:off x="7224957" y="4917615"/>
                <a:ext cx="102670" cy="123757"/>
              </a:xfrm>
              <a:custGeom>
                <a:avLst/>
                <a:gdLst>
                  <a:gd name="T0" fmla="*/ 93 w 185"/>
                  <a:gd name="T1" fmla="*/ 0 h 185"/>
                  <a:gd name="T2" fmla="*/ 111 w 185"/>
                  <a:gd name="T3" fmla="*/ 1 h 185"/>
                  <a:gd name="T4" fmla="*/ 145 w 185"/>
                  <a:gd name="T5" fmla="*/ 15 h 185"/>
                  <a:gd name="T6" fmla="*/ 170 w 185"/>
                  <a:gd name="T7" fmla="*/ 40 h 185"/>
                  <a:gd name="T8" fmla="*/ 184 w 185"/>
                  <a:gd name="T9" fmla="*/ 74 h 185"/>
                  <a:gd name="T10" fmla="*/ 185 w 185"/>
                  <a:gd name="T11" fmla="*/ 93 h 185"/>
                  <a:gd name="T12" fmla="*/ 184 w 185"/>
                  <a:gd name="T13" fmla="*/ 111 h 185"/>
                  <a:gd name="T14" fmla="*/ 170 w 185"/>
                  <a:gd name="T15" fmla="*/ 145 h 185"/>
                  <a:gd name="T16" fmla="*/ 145 w 185"/>
                  <a:gd name="T17" fmla="*/ 170 h 185"/>
                  <a:gd name="T18" fmla="*/ 111 w 185"/>
                  <a:gd name="T19" fmla="*/ 184 h 185"/>
                  <a:gd name="T20" fmla="*/ 93 w 185"/>
                  <a:gd name="T21" fmla="*/ 185 h 185"/>
                  <a:gd name="T22" fmla="*/ 74 w 185"/>
                  <a:gd name="T23" fmla="*/ 184 h 185"/>
                  <a:gd name="T24" fmla="*/ 41 w 185"/>
                  <a:gd name="T25" fmla="*/ 170 h 185"/>
                  <a:gd name="T26" fmla="*/ 16 w 185"/>
                  <a:gd name="T27" fmla="*/ 145 h 185"/>
                  <a:gd name="T28" fmla="*/ 1 w 185"/>
                  <a:gd name="T29" fmla="*/ 111 h 185"/>
                  <a:gd name="T30" fmla="*/ 0 w 185"/>
                  <a:gd name="T31" fmla="*/ 93 h 185"/>
                  <a:gd name="T32" fmla="*/ 1 w 185"/>
                  <a:gd name="T33" fmla="*/ 74 h 185"/>
                  <a:gd name="T34" fmla="*/ 16 w 185"/>
                  <a:gd name="T35" fmla="*/ 40 h 185"/>
                  <a:gd name="T36" fmla="*/ 41 w 185"/>
                  <a:gd name="T37" fmla="*/ 15 h 185"/>
                  <a:gd name="T38" fmla="*/ 74 w 185"/>
                  <a:gd name="T39" fmla="*/ 1 h 185"/>
                  <a:gd name="T40" fmla="*/ 93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3" y="0"/>
                    </a:moveTo>
                    <a:lnTo>
                      <a:pt x="111" y="1"/>
                    </a:lnTo>
                    <a:lnTo>
                      <a:pt x="145" y="15"/>
                    </a:lnTo>
                    <a:lnTo>
                      <a:pt x="170" y="40"/>
                    </a:lnTo>
                    <a:lnTo>
                      <a:pt x="184" y="74"/>
                    </a:lnTo>
                    <a:lnTo>
                      <a:pt x="185" y="93"/>
                    </a:lnTo>
                    <a:lnTo>
                      <a:pt x="184" y="111"/>
                    </a:lnTo>
                    <a:lnTo>
                      <a:pt x="170" y="145"/>
                    </a:lnTo>
                    <a:lnTo>
                      <a:pt x="145" y="170"/>
                    </a:lnTo>
                    <a:lnTo>
                      <a:pt x="111" y="184"/>
                    </a:lnTo>
                    <a:lnTo>
                      <a:pt x="93" y="185"/>
                    </a:lnTo>
                    <a:lnTo>
                      <a:pt x="74" y="184"/>
                    </a:lnTo>
                    <a:lnTo>
                      <a:pt x="41" y="170"/>
                    </a:lnTo>
                    <a:lnTo>
                      <a:pt x="16" y="145"/>
                    </a:lnTo>
                    <a:lnTo>
                      <a:pt x="1" y="111"/>
                    </a:lnTo>
                    <a:lnTo>
                      <a:pt x="0" y="93"/>
                    </a:lnTo>
                    <a:lnTo>
                      <a:pt x="1" y="74"/>
                    </a:lnTo>
                    <a:lnTo>
                      <a:pt x="16" y="40"/>
                    </a:lnTo>
                    <a:lnTo>
                      <a:pt x="41" y="15"/>
                    </a:lnTo>
                    <a:lnTo>
                      <a:pt x="74" y="1"/>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103" name="Freeform 144">
                <a:extLst>
                  <a:ext uri="{FF2B5EF4-FFF2-40B4-BE49-F238E27FC236}">
                    <a16:creationId xmlns:a16="http://schemas.microsoft.com/office/drawing/2014/main" id="{C6D4EC01-848C-08FD-1117-A572620A556F}"/>
                  </a:ext>
                </a:extLst>
              </p:cNvPr>
              <p:cNvSpPr>
                <a:spLocks/>
              </p:cNvSpPr>
              <p:nvPr/>
            </p:nvSpPr>
            <p:spPr bwMode="auto">
              <a:xfrm rot="3600000">
                <a:off x="7183143" y="5052025"/>
                <a:ext cx="75887" cy="88783"/>
              </a:xfrm>
              <a:custGeom>
                <a:avLst/>
                <a:gdLst>
                  <a:gd name="T0" fmla="*/ 66 w 134"/>
                  <a:gd name="T1" fmla="*/ 0 h 133"/>
                  <a:gd name="T2" fmla="*/ 80 w 134"/>
                  <a:gd name="T3" fmla="*/ 1 h 133"/>
                  <a:gd name="T4" fmla="*/ 104 w 134"/>
                  <a:gd name="T5" fmla="*/ 10 h 133"/>
                  <a:gd name="T6" fmla="*/ 123 w 134"/>
                  <a:gd name="T7" fmla="*/ 28 h 133"/>
                  <a:gd name="T8" fmla="*/ 132 w 134"/>
                  <a:gd name="T9" fmla="*/ 53 h 133"/>
                  <a:gd name="T10" fmla="*/ 134 w 134"/>
                  <a:gd name="T11" fmla="*/ 67 h 133"/>
                  <a:gd name="T12" fmla="*/ 132 w 134"/>
                  <a:gd name="T13" fmla="*/ 80 h 133"/>
                  <a:gd name="T14" fmla="*/ 123 w 134"/>
                  <a:gd name="T15" fmla="*/ 105 h 133"/>
                  <a:gd name="T16" fmla="*/ 104 w 134"/>
                  <a:gd name="T17" fmla="*/ 123 h 133"/>
                  <a:gd name="T18" fmla="*/ 80 w 134"/>
                  <a:gd name="T19" fmla="*/ 133 h 133"/>
                  <a:gd name="T20" fmla="*/ 66 w 134"/>
                  <a:gd name="T21" fmla="*/ 133 h 133"/>
                  <a:gd name="T22" fmla="*/ 53 w 134"/>
                  <a:gd name="T23" fmla="*/ 133 h 133"/>
                  <a:gd name="T24" fmla="*/ 29 w 134"/>
                  <a:gd name="T25" fmla="*/ 123 h 133"/>
                  <a:gd name="T26" fmla="*/ 10 w 134"/>
                  <a:gd name="T27" fmla="*/ 105 h 133"/>
                  <a:gd name="T28" fmla="*/ 0 w 134"/>
                  <a:gd name="T29" fmla="*/ 80 h 133"/>
                  <a:gd name="T30" fmla="*/ 0 w 134"/>
                  <a:gd name="T31" fmla="*/ 67 h 133"/>
                  <a:gd name="T32" fmla="*/ 0 w 134"/>
                  <a:gd name="T33" fmla="*/ 53 h 133"/>
                  <a:gd name="T34" fmla="*/ 10 w 134"/>
                  <a:gd name="T35" fmla="*/ 28 h 133"/>
                  <a:gd name="T36" fmla="*/ 29 w 134"/>
                  <a:gd name="T37" fmla="*/ 10 h 133"/>
                  <a:gd name="T38" fmla="*/ 53 w 134"/>
                  <a:gd name="T39" fmla="*/ 1 h 133"/>
                  <a:gd name="T40" fmla="*/ 66 w 13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3">
                    <a:moveTo>
                      <a:pt x="66" y="0"/>
                    </a:moveTo>
                    <a:lnTo>
                      <a:pt x="80" y="1"/>
                    </a:lnTo>
                    <a:lnTo>
                      <a:pt x="104" y="10"/>
                    </a:lnTo>
                    <a:lnTo>
                      <a:pt x="123" y="28"/>
                    </a:lnTo>
                    <a:lnTo>
                      <a:pt x="132" y="53"/>
                    </a:lnTo>
                    <a:lnTo>
                      <a:pt x="134" y="67"/>
                    </a:lnTo>
                    <a:lnTo>
                      <a:pt x="132" y="80"/>
                    </a:lnTo>
                    <a:lnTo>
                      <a:pt x="123" y="105"/>
                    </a:lnTo>
                    <a:lnTo>
                      <a:pt x="104" y="123"/>
                    </a:lnTo>
                    <a:lnTo>
                      <a:pt x="80" y="133"/>
                    </a:lnTo>
                    <a:lnTo>
                      <a:pt x="66" y="133"/>
                    </a:lnTo>
                    <a:lnTo>
                      <a:pt x="53" y="133"/>
                    </a:lnTo>
                    <a:lnTo>
                      <a:pt x="29" y="123"/>
                    </a:lnTo>
                    <a:lnTo>
                      <a:pt x="10" y="105"/>
                    </a:lnTo>
                    <a:lnTo>
                      <a:pt x="0" y="80"/>
                    </a:lnTo>
                    <a:lnTo>
                      <a:pt x="0" y="67"/>
                    </a:lnTo>
                    <a:lnTo>
                      <a:pt x="0" y="53"/>
                    </a:lnTo>
                    <a:lnTo>
                      <a:pt x="10" y="28"/>
                    </a:lnTo>
                    <a:lnTo>
                      <a:pt x="29" y="10"/>
                    </a:lnTo>
                    <a:lnTo>
                      <a:pt x="53" y="1"/>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104" name="Freeform 145">
                <a:extLst>
                  <a:ext uri="{FF2B5EF4-FFF2-40B4-BE49-F238E27FC236}">
                    <a16:creationId xmlns:a16="http://schemas.microsoft.com/office/drawing/2014/main" id="{645CAF3B-0620-19D4-3F82-47E0B5854CC5}"/>
                  </a:ext>
                </a:extLst>
              </p:cNvPr>
              <p:cNvSpPr>
                <a:spLocks/>
              </p:cNvSpPr>
              <p:nvPr/>
            </p:nvSpPr>
            <p:spPr bwMode="auto">
              <a:xfrm rot="3600000">
                <a:off x="7131218" y="5137392"/>
                <a:ext cx="46872" cy="59188"/>
              </a:xfrm>
              <a:custGeom>
                <a:avLst/>
                <a:gdLst>
                  <a:gd name="T0" fmla="*/ 43 w 86"/>
                  <a:gd name="T1" fmla="*/ 0 h 87"/>
                  <a:gd name="T2" fmla="*/ 52 w 86"/>
                  <a:gd name="T3" fmla="*/ 1 h 87"/>
                  <a:gd name="T4" fmla="*/ 67 w 86"/>
                  <a:gd name="T5" fmla="*/ 8 h 87"/>
                  <a:gd name="T6" fmla="*/ 79 w 86"/>
                  <a:gd name="T7" fmla="*/ 19 h 87"/>
                  <a:gd name="T8" fmla="*/ 86 w 86"/>
                  <a:gd name="T9" fmla="*/ 35 h 87"/>
                  <a:gd name="T10" fmla="*/ 86 w 86"/>
                  <a:gd name="T11" fmla="*/ 44 h 87"/>
                  <a:gd name="T12" fmla="*/ 86 w 86"/>
                  <a:gd name="T13" fmla="*/ 52 h 87"/>
                  <a:gd name="T14" fmla="*/ 79 w 86"/>
                  <a:gd name="T15" fmla="*/ 67 h 87"/>
                  <a:gd name="T16" fmla="*/ 67 w 86"/>
                  <a:gd name="T17" fmla="*/ 79 h 87"/>
                  <a:gd name="T18" fmla="*/ 52 w 86"/>
                  <a:gd name="T19" fmla="*/ 86 h 87"/>
                  <a:gd name="T20" fmla="*/ 43 w 86"/>
                  <a:gd name="T21" fmla="*/ 87 h 87"/>
                  <a:gd name="T22" fmla="*/ 35 w 86"/>
                  <a:gd name="T23" fmla="*/ 86 h 87"/>
                  <a:gd name="T24" fmla="*/ 19 w 86"/>
                  <a:gd name="T25" fmla="*/ 79 h 87"/>
                  <a:gd name="T26" fmla="*/ 8 w 86"/>
                  <a:gd name="T27" fmla="*/ 67 h 87"/>
                  <a:gd name="T28" fmla="*/ 1 w 86"/>
                  <a:gd name="T29" fmla="*/ 52 h 87"/>
                  <a:gd name="T30" fmla="*/ 0 w 86"/>
                  <a:gd name="T31" fmla="*/ 44 h 87"/>
                  <a:gd name="T32" fmla="*/ 1 w 86"/>
                  <a:gd name="T33" fmla="*/ 35 h 87"/>
                  <a:gd name="T34" fmla="*/ 8 w 86"/>
                  <a:gd name="T35" fmla="*/ 19 h 87"/>
                  <a:gd name="T36" fmla="*/ 19 w 86"/>
                  <a:gd name="T37" fmla="*/ 8 h 87"/>
                  <a:gd name="T38" fmla="*/ 35 w 86"/>
                  <a:gd name="T39" fmla="*/ 1 h 87"/>
                  <a:gd name="T40" fmla="*/ 43 w 86"/>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7">
                    <a:moveTo>
                      <a:pt x="43" y="0"/>
                    </a:moveTo>
                    <a:lnTo>
                      <a:pt x="52" y="1"/>
                    </a:lnTo>
                    <a:lnTo>
                      <a:pt x="67" y="8"/>
                    </a:lnTo>
                    <a:lnTo>
                      <a:pt x="79" y="19"/>
                    </a:lnTo>
                    <a:lnTo>
                      <a:pt x="86" y="35"/>
                    </a:lnTo>
                    <a:lnTo>
                      <a:pt x="86" y="44"/>
                    </a:lnTo>
                    <a:lnTo>
                      <a:pt x="86" y="52"/>
                    </a:lnTo>
                    <a:lnTo>
                      <a:pt x="79" y="67"/>
                    </a:lnTo>
                    <a:lnTo>
                      <a:pt x="67" y="79"/>
                    </a:lnTo>
                    <a:lnTo>
                      <a:pt x="52" y="86"/>
                    </a:lnTo>
                    <a:lnTo>
                      <a:pt x="43" y="87"/>
                    </a:lnTo>
                    <a:lnTo>
                      <a:pt x="35" y="86"/>
                    </a:lnTo>
                    <a:lnTo>
                      <a:pt x="19" y="79"/>
                    </a:lnTo>
                    <a:lnTo>
                      <a:pt x="8" y="67"/>
                    </a:lnTo>
                    <a:lnTo>
                      <a:pt x="1" y="52"/>
                    </a:lnTo>
                    <a:lnTo>
                      <a:pt x="0" y="44"/>
                    </a:lnTo>
                    <a:lnTo>
                      <a:pt x="1" y="35"/>
                    </a:lnTo>
                    <a:lnTo>
                      <a:pt x="8" y="19"/>
                    </a:lnTo>
                    <a:lnTo>
                      <a:pt x="19" y="8"/>
                    </a:lnTo>
                    <a:lnTo>
                      <a:pt x="35" y="1"/>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grpSp>
        <p:grpSp>
          <p:nvGrpSpPr>
            <p:cNvPr id="92" name="Group 66">
              <a:extLst>
                <a:ext uri="{FF2B5EF4-FFF2-40B4-BE49-F238E27FC236}">
                  <a16:creationId xmlns:a16="http://schemas.microsoft.com/office/drawing/2014/main" id="{FFE90B80-F013-2D9A-FEC3-107C4A8D11F9}"/>
                </a:ext>
              </a:extLst>
            </p:cNvPr>
            <p:cNvGrpSpPr/>
            <p:nvPr/>
          </p:nvGrpSpPr>
          <p:grpSpPr>
            <a:xfrm>
              <a:off x="1799957" y="4670530"/>
              <a:ext cx="1125141" cy="753043"/>
              <a:chOff x="5665787" y="4254070"/>
              <a:chExt cx="1125141" cy="753043"/>
            </a:xfrm>
            <a:grpFill/>
          </p:grpSpPr>
          <p:sp>
            <p:nvSpPr>
              <p:cNvPr id="93" name="Freeform 146">
                <a:extLst>
                  <a:ext uri="{FF2B5EF4-FFF2-40B4-BE49-F238E27FC236}">
                    <a16:creationId xmlns:a16="http://schemas.microsoft.com/office/drawing/2014/main" id="{B8369548-0492-FC6F-1270-7AFECCDEE08B}"/>
                  </a:ext>
                </a:extLst>
              </p:cNvPr>
              <p:cNvSpPr>
                <a:spLocks/>
              </p:cNvSpPr>
              <p:nvPr/>
            </p:nvSpPr>
            <p:spPr bwMode="auto">
              <a:xfrm rot="3600000">
                <a:off x="5850394" y="4282372"/>
                <a:ext cx="540134" cy="909348"/>
              </a:xfrm>
              <a:custGeom>
                <a:avLst/>
                <a:gdLst>
                  <a:gd name="T0" fmla="*/ 551 w 970"/>
                  <a:gd name="T1" fmla="*/ 707 h 1352"/>
                  <a:gd name="T2" fmla="*/ 555 w 970"/>
                  <a:gd name="T3" fmla="*/ 690 h 1352"/>
                  <a:gd name="T4" fmla="*/ 568 w 970"/>
                  <a:gd name="T5" fmla="*/ 656 h 1352"/>
                  <a:gd name="T6" fmla="*/ 598 w 970"/>
                  <a:gd name="T7" fmla="*/ 612 h 1352"/>
                  <a:gd name="T8" fmla="*/ 682 w 970"/>
                  <a:gd name="T9" fmla="*/ 534 h 1352"/>
                  <a:gd name="T10" fmla="*/ 774 w 970"/>
                  <a:gd name="T11" fmla="*/ 462 h 1352"/>
                  <a:gd name="T12" fmla="*/ 824 w 970"/>
                  <a:gd name="T13" fmla="*/ 410 h 1352"/>
                  <a:gd name="T14" fmla="*/ 852 w 970"/>
                  <a:gd name="T15" fmla="*/ 364 h 1352"/>
                  <a:gd name="T16" fmla="*/ 862 w 970"/>
                  <a:gd name="T17" fmla="*/ 332 h 1352"/>
                  <a:gd name="T18" fmla="*/ 866 w 970"/>
                  <a:gd name="T19" fmla="*/ 296 h 1352"/>
                  <a:gd name="T20" fmla="*/ 862 w 970"/>
                  <a:gd name="T21" fmla="*/ 255 h 1352"/>
                  <a:gd name="T22" fmla="*/ 856 w 970"/>
                  <a:gd name="T23" fmla="*/ 233 h 1352"/>
                  <a:gd name="T24" fmla="*/ 846 w 970"/>
                  <a:gd name="T25" fmla="*/ 206 h 1352"/>
                  <a:gd name="T26" fmla="*/ 824 w 970"/>
                  <a:gd name="T27" fmla="*/ 158 h 1352"/>
                  <a:gd name="T28" fmla="*/ 798 w 970"/>
                  <a:gd name="T29" fmla="*/ 117 h 1352"/>
                  <a:gd name="T30" fmla="*/ 769 w 970"/>
                  <a:gd name="T31" fmla="*/ 83 h 1352"/>
                  <a:gd name="T32" fmla="*/ 735 w 970"/>
                  <a:gd name="T33" fmla="*/ 55 h 1352"/>
                  <a:gd name="T34" fmla="*/ 699 w 970"/>
                  <a:gd name="T35" fmla="*/ 34 h 1352"/>
                  <a:gd name="T36" fmla="*/ 638 w 970"/>
                  <a:gd name="T37" fmla="*/ 11 h 1352"/>
                  <a:gd name="T38" fmla="*/ 551 w 970"/>
                  <a:gd name="T39" fmla="*/ 0 h 1352"/>
                  <a:gd name="T40" fmla="*/ 460 w 970"/>
                  <a:gd name="T41" fmla="*/ 7 h 1352"/>
                  <a:gd name="T42" fmla="*/ 367 w 970"/>
                  <a:gd name="T43" fmla="*/ 31 h 1352"/>
                  <a:gd name="T44" fmla="*/ 277 w 970"/>
                  <a:gd name="T45" fmla="*/ 68 h 1352"/>
                  <a:gd name="T46" fmla="*/ 235 w 970"/>
                  <a:gd name="T47" fmla="*/ 91 h 1352"/>
                  <a:gd name="T48" fmla="*/ 194 w 970"/>
                  <a:gd name="T49" fmla="*/ 117 h 1352"/>
                  <a:gd name="T50" fmla="*/ 122 w 970"/>
                  <a:gd name="T51" fmla="*/ 179 h 1352"/>
                  <a:gd name="T52" fmla="*/ 65 w 970"/>
                  <a:gd name="T53" fmla="*/ 255 h 1352"/>
                  <a:gd name="T54" fmla="*/ 23 w 970"/>
                  <a:gd name="T55" fmla="*/ 344 h 1352"/>
                  <a:gd name="T56" fmla="*/ 1 w 970"/>
                  <a:gd name="T57" fmla="*/ 442 h 1352"/>
                  <a:gd name="T58" fmla="*/ 0 w 970"/>
                  <a:gd name="T59" fmla="*/ 550 h 1352"/>
                  <a:gd name="T60" fmla="*/ 21 w 970"/>
                  <a:gd name="T61" fmla="*/ 665 h 1352"/>
                  <a:gd name="T62" fmla="*/ 67 w 970"/>
                  <a:gd name="T63" fmla="*/ 787 h 1352"/>
                  <a:gd name="T64" fmla="*/ 101 w 970"/>
                  <a:gd name="T65" fmla="*/ 849 h 1352"/>
                  <a:gd name="T66" fmla="*/ 140 w 970"/>
                  <a:gd name="T67" fmla="*/ 913 h 1352"/>
                  <a:gd name="T68" fmla="*/ 233 w 970"/>
                  <a:gd name="T69" fmla="*/ 1034 h 1352"/>
                  <a:gd name="T70" fmla="*/ 341 w 970"/>
                  <a:gd name="T71" fmla="*/ 1145 h 1352"/>
                  <a:gd name="T72" fmla="*/ 458 w 970"/>
                  <a:gd name="T73" fmla="*/ 1238 h 1352"/>
                  <a:gd name="T74" fmla="*/ 547 w 970"/>
                  <a:gd name="T75" fmla="*/ 1292 h 1352"/>
                  <a:gd name="T76" fmla="*/ 608 w 970"/>
                  <a:gd name="T77" fmla="*/ 1320 h 1352"/>
                  <a:gd name="T78" fmla="*/ 666 w 970"/>
                  <a:gd name="T79" fmla="*/ 1339 h 1352"/>
                  <a:gd name="T80" fmla="*/ 725 w 970"/>
                  <a:gd name="T81" fmla="*/ 1351 h 1352"/>
                  <a:gd name="T82" fmla="*/ 780 w 970"/>
                  <a:gd name="T83" fmla="*/ 1352 h 1352"/>
                  <a:gd name="T84" fmla="*/ 833 w 970"/>
                  <a:gd name="T85" fmla="*/ 1344 h 1352"/>
                  <a:gd name="T86" fmla="*/ 883 w 970"/>
                  <a:gd name="T87" fmla="*/ 1325 h 1352"/>
                  <a:gd name="T88" fmla="*/ 928 w 970"/>
                  <a:gd name="T89" fmla="*/ 1294 h 1352"/>
                  <a:gd name="T90" fmla="*/ 949 w 970"/>
                  <a:gd name="T91" fmla="*/ 1273 h 1352"/>
                  <a:gd name="T92" fmla="*/ 960 w 970"/>
                  <a:gd name="T93" fmla="*/ 1259 h 1352"/>
                  <a:gd name="T94" fmla="*/ 970 w 970"/>
                  <a:gd name="T95" fmla="*/ 1234 h 1352"/>
                  <a:gd name="T96" fmla="*/ 964 w 970"/>
                  <a:gd name="T97" fmla="*/ 1209 h 1352"/>
                  <a:gd name="T98" fmla="*/ 948 w 970"/>
                  <a:gd name="T99" fmla="*/ 1185 h 1352"/>
                  <a:gd name="T100" fmla="*/ 905 w 970"/>
                  <a:gd name="T101" fmla="*/ 1147 h 1352"/>
                  <a:gd name="T102" fmla="*/ 823 w 970"/>
                  <a:gd name="T103" fmla="*/ 1094 h 1352"/>
                  <a:gd name="T104" fmla="*/ 730 w 970"/>
                  <a:gd name="T105" fmla="*/ 1033 h 1352"/>
                  <a:gd name="T106" fmla="*/ 664 w 970"/>
                  <a:gd name="T107" fmla="*/ 980 h 1352"/>
                  <a:gd name="T108" fmla="*/ 623 w 970"/>
                  <a:gd name="T109" fmla="*/ 941 h 1352"/>
                  <a:gd name="T110" fmla="*/ 590 w 970"/>
                  <a:gd name="T111" fmla="*/ 897 h 1352"/>
                  <a:gd name="T112" fmla="*/ 564 w 970"/>
                  <a:gd name="T113" fmla="*/ 849 h 1352"/>
                  <a:gd name="T114" fmla="*/ 550 w 970"/>
                  <a:gd name="T115" fmla="*/ 797 h 1352"/>
                  <a:gd name="T116" fmla="*/ 547 w 970"/>
                  <a:gd name="T117" fmla="*/ 739 h 1352"/>
                  <a:gd name="T118" fmla="*/ 551 w 970"/>
                  <a:gd name="T119" fmla="*/ 707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0" h="1352">
                    <a:moveTo>
                      <a:pt x="551" y="707"/>
                    </a:moveTo>
                    <a:lnTo>
                      <a:pt x="555" y="690"/>
                    </a:lnTo>
                    <a:lnTo>
                      <a:pt x="568" y="656"/>
                    </a:lnTo>
                    <a:lnTo>
                      <a:pt x="598" y="612"/>
                    </a:lnTo>
                    <a:lnTo>
                      <a:pt x="682" y="534"/>
                    </a:lnTo>
                    <a:lnTo>
                      <a:pt x="774" y="462"/>
                    </a:lnTo>
                    <a:lnTo>
                      <a:pt x="824" y="410"/>
                    </a:lnTo>
                    <a:lnTo>
                      <a:pt x="852" y="364"/>
                    </a:lnTo>
                    <a:lnTo>
                      <a:pt x="862" y="332"/>
                    </a:lnTo>
                    <a:lnTo>
                      <a:pt x="866" y="296"/>
                    </a:lnTo>
                    <a:lnTo>
                      <a:pt x="862" y="255"/>
                    </a:lnTo>
                    <a:lnTo>
                      <a:pt x="856" y="233"/>
                    </a:lnTo>
                    <a:lnTo>
                      <a:pt x="846" y="206"/>
                    </a:lnTo>
                    <a:lnTo>
                      <a:pt x="824" y="158"/>
                    </a:lnTo>
                    <a:lnTo>
                      <a:pt x="798" y="117"/>
                    </a:lnTo>
                    <a:lnTo>
                      <a:pt x="769" y="83"/>
                    </a:lnTo>
                    <a:lnTo>
                      <a:pt x="735" y="55"/>
                    </a:lnTo>
                    <a:lnTo>
                      <a:pt x="699" y="34"/>
                    </a:lnTo>
                    <a:lnTo>
                      <a:pt x="638" y="11"/>
                    </a:lnTo>
                    <a:lnTo>
                      <a:pt x="551" y="0"/>
                    </a:lnTo>
                    <a:lnTo>
                      <a:pt x="460" y="7"/>
                    </a:lnTo>
                    <a:lnTo>
                      <a:pt x="367" y="31"/>
                    </a:lnTo>
                    <a:lnTo>
                      <a:pt x="277" y="68"/>
                    </a:lnTo>
                    <a:lnTo>
                      <a:pt x="235" y="91"/>
                    </a:lnTo>
                    <a:lnTo>
                      <a:pt x="194" y="117"/>
                    </a:lnTo>
                    <a:lnTo>
                      <a:pt x="122" y="179"/>
                    </a:lnTo>
                    <a:lnTo>
                      <a:pt x="65" y="255"/>
                    </a:lnTo>
                    <a:lnTo>
                      <a:pt x="23" y="344"/>
                    </a:lnTo>
                    <a:lnTo>
                      <a:pt x="1" y="442"/>
                    </a:lnTo>
                    <a:lnTo>
                      <a:pt x="0" y="550"/>
                    </a:lnTo>
                    <a:lnTo>
                      <a:pt x="21" y="665"/>
                    </a:lnTo>
                    <a:lnTo>
                      <a:pt x="67" y="787"/>
                    </a:lnTo>
                    <a:lnTo>
                      <a:pt x="101" y="849"/>
                    </a:lnTo>
                    <a:lnTo>
                      <a:pt x="140" y="913"/>
                    </a:lnTo>
                    <a:lnTo>
                      <a:pt x="233" y="1034"/>
                    </a:lnTo>
                    <a:lnTo>
                      <a:pt x="341" y="1145"/>
                    </a:lnTo>
                    <a:lnTo>
                      <a:pt x="458" y="1238"/>
                    </a:lnTo>
                    <a:lnTo>
                      <a:pt x="547" y="1292"/>
                    </a:lnTo>
                    <a:lnTo>
                      <a:pt x="608" y="1320"/>
                    </a:lnTo>
                    <a:lnTo>
                      <a:pt x="666" y="1339"/>
                    </a:lnTo>
                    <a:lnTo>
                      <a:pt x="725" y="1351"/>
                    </a:lnTo>
                    <a:lnTo>
                      <a:pt x="780" y="1352"/>
                    </a:lnTo>
                    <a:lnTo>
                      <a:pt x="833" y="1344"/>
                    </a:lnTo>
                    <a:lnTo>
                      <a:pt x="883" y="1325"/>
                    </a:lnTo>
                    <a:lnTo>
                      <a:pt x="928" y="1294"/>
                    </a:lnTo>
                    <a:lnTo>
                      <a:pt x="949" y="1273"/>
                    </a:lnTo>
                    <a:lnTo>
                      <a:pt x="960" y="1259"/>
                    </a:lnTo>
                    <a:lnTo>
                      <a:pt x="970" y="1234"/>
                    </a:lnTo>
                    <a:lnTo>
                      <a:pt x="964" y="1209"/>
                    </a:lnTo>
                    <a:lnTo>
                      <a:pt x="948" y="1185"/>
                    </a:lnTo>
                    <a:lnTo>
                      <a:pt x="905" y="1147"/>
                    </a:lnTo>
                    <a:lnTo>
                      <a:pt x="823" y="1094"/>
                    </a:lnTo>
                    <a:lnTo>
                      <a:pt x="730" y="1033"/>
                    </a:lnTo>
                    <a:lnTo>
                      <a:pt x="664" y="980"/>
                    </a:lnTo>
                    <a:lnTo>
                      <a:pt x="623" y="941"/>
                    </a:lnTo>
                    <a:lnTo>
                      <a:pt x="590" y="897"/>
                    </a:lnTo>
                    <a:lnTo>
                      <a:pt x="564" y="849"/>
                    </a:lnTo>
                    <a:lnTo>
                      <a:pt x="550" y="797"/>
                    </a:lnTo>
                    <a:lnTo>
                      <a:pt x="547" y="739"/>
                    </a:lnTo>
                    <a:lnTo>
                      <a:pt x="551" y="7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94" name="Freeform 147">
                <a:extLst>
                  <a:ext uri="{FF2B5EF4-FFF2-40B4-BE49-F238E27FC236}">
                    <a16:creationId xmlns:a16="http://schemas.microsoft.com/office/drawing/2014/main" id="{8AA47DA5-31A7-2EA4-F3BC-EAD4951ED9A0}"/>
                  </a:ext>
                </a:extLst>
              </p:cNvPr>
              <p:cNvSpPr>
                <a:spLocks/>
              </p:cNvSpPr>
              <p:nvPr/>
            </p:nvSpPr>
            <p:spPr bwMode="auto">
              <a:xfrm rot="3600000">
                <a:off x="6596495" y="4378488"/>
                <a:ext cx="176326" cy="212541"/>
              </a:xfrm>
              <a:custGeom>
                <a:avLst/>
                <a:gdLst>
                  <a:gd name="T0" fmla="*/ 157 w 315"/>
                  <a:gd name="T1" fmla="*/ 0 h 315"/>
                  <a:gd name="T2" fmla="*/ 173 w 315"/>
                  <a:gd name="T3" fmla="*/ 2 h 315"/>
                  <a:gd name="T4" fmla="*/ 203 w 315"/>
                  <a:gd name="T5" fmla="*/ 8 h 315"/>
                  <a:gd name="T6" fmla="*/ 246 w 315"/>
                  <a:gd name="T7" fmla="*/ 26 h 315"/>
                  <a:gd name="T8" fmla="*/ 287 w 315"/>
                  <a:gd name="T9" fmla="*/ 69 h 315"/>
                  <a:gd name="T10" fmla="*/ 307 w 315"/>
                  <a:gd name="T11" fmla="*/ 111 h 315"/>
                  <a:gd name="T12" fmla="*/ 313 w 315"/>
                  <a:gd name="T13" fmla="*/ 142 h 315"/>
                  <a:gd name="T14" fmla="*/ 315 w 315"/>
                  <a:gd name="T15" fmla="*/ 159 h 315"/>
                  <a:gd name="T16" fmla="*/ 313 w 315"/>
                  <a:gd name="T17" fmla="*/ 174 h 315"/>
                  <a:gd name="T18" fmla="*/ 307 w 315"/>
                  <a:gd name="T19" fmla="*/ 205 h 315"/>
                  <a:gd name="T20" fmla="*/ 287 w 315"/>
                  <a:gd name="T21" fmla="*/ 247 h 315"/>
                  <a:gd name="T22" fmla="*/ 246 w 315"/>
                  <a:gd name="T23" fmla="*/ 289 h 315"/>
                  <a:gd name="T24" fmla="*/ 203 w 315"/>
                  <a:gd name="T25" fmla="*/ 309 h 315"/>
                  <a:gd name="T26" fmla="*/ 173 w 315"/>
                  <a:gd name="T27" fmla="*/ 315 h 315"/>
                  <a:gd name="T28" fmla="*/ 157 w 315"/>
                  <a:gd name="T29" fmla="*/ 315 h 315"/>
                  <a:gd name="T30" fmla="*/ 141 w 315"/>
                  <a:gd name="T31" fmla="*/ 315 h 315"/>
                  <a:gd name="T32" fmla="*/ 110 w 315"/>
                  <a:gd name="T33" fmla="*/ 309 h 315"/>
                  <a:gd name="T34" fmla="*/ 68 w 315"/>
                  <a:gd name="T35" fmla="*/ 289 h 315"/>
                  <a:gd name="T36" fmla="*/ 26 w 315"/>
                  <a:gd name="T37" fmla="*/ 247 h 315"/>
                  <a:gd name="T38" fmla="*/ 6 w 315"/>
                  <a:gd name="T39" fmla="*/ 205 h 315"/>
                  <a:gd name="T40" fmla="*/ 0 w 315"/>
                  <a:gd name="T41" fmla="*/ 174 h 315"/>
                  <a:gd name="T42" fmla="*/ 0 w 315"/>
                  <a:gd name="T43" fmla="*/ 159 h 315"/>
                  <a:gd name="T44" fmla="*/ 0 w 315"/>
                  <a:gd name="T45" fmla="*/ 142 h 315"/>
                  <a:gd name="T46" fmla="*/ 6 w 315"/>
                  <a:gd name="T47" fmla="*/ 111 h 315"/>
                  <a:gd name="T48" fmla="*/ 26 w 315"/>
                  <a:gd name="T49" fmla="*/ 69 h 315"/>
                  <a:gd name="T50" fmla="*/ 68 w 315"/>
                  <a:gd name="T51" fmla="*/ 26 h 315"/>
                  <a:gd name="T52" fmla="*/ 110 w 315"/>
                  <a:gd name="T53" fmla="*/ 8 h 315"/>
                  <a:gd name="T54" fmla="*/ 141 w 315"/>
                  <a:gd name="T55" fmla="*/ 2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3" y="2"/>
                    </a:lnTo>
                    <a:lnTo>
                      <a:pt x="203" y="8"/>
                    </a:lnTo>
                    <a:lnTo>
                      <a:pt x="246" y="26"/>
                    </a:lnTo>
                    <a:lnTo>
                      <a:pt x="287" y="69"/>
                    </a:lnTo>
                    <a:lnTo>
                      <a:pt x="307" y="111"/>
                    </a:lnTo>
                    <a:lnTo>
                      <a:pt x="313" y="142"/>
                    </a:lnTo>
                    <a:lnTo>
                      <a:pt x="315" y="159"/>
                    </a:lnTo>
                    <a:lnTo>
                      <a:pt x="313" y="174"/>
                    </a:lnTo>
                    <a:lnTo>
                      <a:pt x="307" y="205"/>
                    </a:lnTo>
                    <a:lnTo>
                      <a:pt x="287" y="247"/>
                    </a:lnTo>
                    <a:lnTo>
                      <a:pt x="246" y="289"/>
                    </a:lnTo>
                    <a:lnTo>
                      <a:pt x="203" y="309"/>
                    </a:lnTo>
                    <a:lnTo>
                      <a:pt x="173" y="315"/>
                    </a:lnTo>
                    <a:lnTo>
                      <a:pt x="157" y="315"/>
                    </a:lnTo>
                    <a:lnTo>
                      <a:pt x="141" y="315"/>
                    </a:lnTo>
                    <a:lnTo>
                      <a:pt x="110" y="309"/>
                    </a:lnTo>
                    <a:lnTo>
                      <a:pt x="68" y="289"/>
                    </a:lnTo>
                    <a:lnTo>
                      <a:pt x="26" y="247"/>
                    </a:lnTo>
                    <a:lnTo>
                      <a:pt x="6" y="205"/>
                    </a:lnTo>
                    <a:lnTo>
                      <a:pt x="0" y="174"/>
                    </a:lnTo>
                    <a:lnTo>
                      <a:pt x="0" y="159"/>
                    </a:lnTo>
                    <a:lnTo>
                      <a:pt x="0" y="142"/>
                    </a:lnTo>
                    <a:lnTo>
                      <a:pt x="6" y="111"/>
                    </a:lnTo>
                    <a:lnTo>
                      <a:pt x="26" y="69"/>
                    </a:lnTo>
                    <a:lnTo>
                      <a:pt x="68" y="26"/>
                    </a:lnTo>
                    <a:lnTo>
                      <a:pt x="110" y="8"/>
                    </a:lnTo>
                    <a:lnTo>
                      <a:pt x="141" y="2"/>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95" name="Freeform 148">
                <a:extLst>
                  <a:ext uri="{FF2B5EF4-FFF2-40B4-BE49-F238E27FC236}">
                    <a16:creationId xmlns:a16="http://schemas.microsoft.com/office/drawing/2014/main" id="{FB7F9807-61FB-B23C-A321-7682C5F266E3}"/>
                  </a:ext>
                </a:extLst>
              </p:cNvPr>
              <p:cNvSpPr>
                <a:spLocks/>
              </p:cNvSpPr>
              <p:nvPr/>
            </p:nvSpPr>
            <p:spPr bwMode="auto">
              <a:xfrm rot="3600000">
                <a:off x="6480871" y="4292836"/>
                <a:ext cx="116062" cy="137210"/>
              </a:xfrm>
              <a:custGeom>
                <a:avLst/>
                <a:gdLst>
                  <a:gd name="T0" fmla="*/ 104 w 209"/>
                  <a:gd name="T1" fmla="*/ 0 h 208"/>
                  <a:gd name="T2" fmla="*/ 126 w 209"/>
                  <a:gd name="T3" fmla="*/ 2 h 208"/>
                  <a:gd name="T4" fmla="*/ 163 w 209"/>
                  <a:gd name="T5" fmla="*/ 17 h 208"/>
                  <a:gd name="T6" fmla="*/ 191 w 209"/>
                  <a:gd name="T7" fmla="*/ 46 h 208"/>
                  <a:gd name="T8" fmla="*/ 206 w 209"/>
                  <a:gd name="T9" fmla="*/ 83 h 208"/>
                  <a:gd name="T10" fmla="*/ 209 w 209"/>
                  <a:gd name="T11" fmla="*/ 104 h 208"/>
                  <a:gd name="T12" fmla="*/ 206 w 209"/>
                  <a:gd name="T13" fmla="*/ 126 h 208"/>
                  <a:gd name="T14" fmla="*/ 191 w 209"/>
                  <a:gd name="T15" fmla="*/ 163 h 208"/>
                  <a:gd name="T16" fmla="*/ 163 w 209"/>
                  <a:gd name="T17" fmla="*/ 191 h 208"/>
                  <a:gd name="T18" fmla="*/ 126 w 209"/>
                  <a:gd name="T19" fmla="*/ 207 h 208"/>
                  <a:gd name="T20" fmla="*/ 104 w 209"/>
                  <a:gd name="T21" fmla="*/ 208 h 208"/>
                  <a:gd name="T22" fmla="*/ 83 w 209"/>
                  <a:gd name="T23" fmla="*/ 207 h 208"/>
                  <a:gd name="T24" fmla="*/ 46 w 209"/>
                  <a:gd name="T25" fmla="*/ 191 h 208"/>
                  <a:gd name="T26" fmla="*/ 18 w 209"/>
                  <a:gd name="T27" fmla="*/ 163 h 208"/>
                  <a:gd name="T28" fmla="*/ 1 w 209"/>
                  <a:gd name="T29" fmla="*/ 126 h 208"/>
                  <a:gd name="T30" fmla="*/ 0 w 209"/>
                  <a:gd name="T31" fmla="*/ 104 h 208"/>
                  <a:gd name="T32" fmla="*/ 1 w 209"/>
                  <a:gd name="T33" fmla="*/ 83 h 208"/>
                  <a:gd name="T34" fmla="*/ 18 w 209"/>
                  <a:gd name="T35" fmla="*/ 46 h 208"/>
                  <a:gd name="T36" fmla="*/ 46 w 209"/>
                  <a:gd name="T37" fmla="*/ 17 h 208"/>
                  <a:gd name="T38" fmla="*/ 83 w 209"/>
                  <a:gd name="T39" fmla="*/ 2 h 208"/>
                  <a:gd name="T40" fmla="*/ 104 w 209"/>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08">
                    <a:moveTo>
                      <a:pt x="104" y="0"/>
                    </a:moveTo>
                    <a:lnTo>
                      <a:pt x="126" y="2"/>
                    </a:lnTo>
                    <a:lnTo>
                      <a:pt x="163" y="17"/>
                    </a:lnTo>
                    <a:lnTo>
                      <a:pt x="191" y="46"/>
                    </a:lnTo>
                    <a:lnTo>
                      <a:pt x="206" y="83"/>
                    </a:lnTo>
                    <a:lnTo>
                      <a:pt x="209" y="104"/>
                    </a:lnTo>
                    <a:lnTo>
                      <a:pt x="206" y="126"/>
                    </a:lnTo>
                    <a:lnTo>
                      <a:pt x="191" y="163"/>
                    </a:lnTo>
                    <a:lnTo>
                      <a:pt x="163" y="191"/>
                    </a:lnTo>
                    <a:lnTo>
                      <a:pt x="126" y="207"/>
                    </a:lnTo>
                    <a:lnTo>
                      <a:pt x="104" y="208"/>
                    </a:lnTo>
                    <a:lnTo>
                      <a:pt x="83" y="207"/>
                    </a:lnTo>
                    <a:lnTo>
                      <a:pt x="46" y="191"/>
                    </a:lnTo>
                    <a:lnTo>
                      <a:pt x="18" y="163"/>
                    </a:lnTo>
                    <a:lnTo>
                      <a:pt x="1" y="126"/>
                    </a:lnTo>
                    <a:lnTo>
                      <a:pt x="0" y="104"/>
                    </a:lnTo>
                    <a:lnTo>
                      <a:pt x="1" y="83"/>
                    </a:lnTo>
                    <a:lnTo>
                      <a:pt x="18" y="46"/>
                    </a:lnTo>
                    <a:lnTo>
                      <a:pt x="46" y="17"/>
                    </a:lnTo>
                    <a:lnTo>
                      <a:pt x="83" y="2"/>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96" name="Freeform 149">
                <a:extLst>
                  <a:ext uri="{FF2B5EF4-FFF2-40B4-BE49-F238E27FC236}">
                    <a16:creationId xmlns:a16="http://schemas.microsoft.com/office/drawing/2014/main" id="{8B847C95-8175-F15E-EA8B-0FCB8670EC89}"/>
                  </a:ext>
                </a:extLst>
              </p:cNvPr>
              <p:cNvSpPr>
                <a:spLocks/>
              </p:cNvSpPr>
              <p:nvPr/>
            </p:nvSpPr>
            <p:spPr bwMode="auto">
              <a:xfrm rot="3600000">
                <a:off x="6348037" y="4243526"/>
                <a:ext cx="102670" cy="123757"/>
              </a:xfrm>
              <a:custGeom>
                <a:avLst/>
                <a:gdLst>
                  <a:gd name="T0" fmla="*/ 92 w 185"/>
                  <a:gd name="T1" fmla="*/ 0 h 185"/>
                  <a:gd name="T2" fmla="*/ 111 w 185"/>
                  <a:gd name="T3" fmla="*/ 1 h 185"/>
                  <a:gd name="T4" fmla="*/ 145 w 185"/>
                  <a:gd name="T5" fmla="*/ 15 h 185"/>
                  <a:gd name="T6" fmla="*/ 169 w 185"/>
                  <a:gd name="T7" fmla="*/ 41 h 185"/>
                  <a:gd name="T8" fmla="*/ 184 w 185"/>
                  <a:gd name="T9" fmla="*/ 73 h 185"/>
                  <a:gd name="T10" fmla="*/ 185 w 185"/>
                  <a:gd name="T11" fmla="*/ 93 h 185"/>
                  <a:gd name="T12" fmla="*/ 184 w 185"/>
                  <a:gd name="T13" fmla="*/ 111 h 185"/>
                  <a:gd name="T14" fmla="*/ 169 w 185"/>
                  <a:gd name="T15" fmla="*/ 145 h 185"/>
                  <a:gd name="T16" fmla="*/ 145 w 185"/>
                  <a:gd name="T17" fmla="*/ 169 h 185"/>
                  <a:gd name="T18" fmla="*/ 111 w 185"/>
                  <a:gd name="T19" fmla="*/ 184 h 185"/>
                  <a:gd name="T20" fmla="*/ 92 w 185"/>
                  <a:gd name="T21" fmla="*/ 185 h 185"/>
                  <a:gd name="T22" fmla="*/ 73 w 185"/>
                  <a:gd name="T23" fmla="*/ 184 h 185"/>
                  <a:gd name="T24" fmla="*/ 40 w 185"/>
                  <a:gd name="T25" fmla="*/ 169 h 185"/>
                  <a:gd name="T26" fmla="*/ 15 w 185"/>
                  <a:gd name="T27" fmla="*/ 145 h 185"/>
                  <a:gd name="T28" fmla="*/ 1 w 185"/>
                  <a:gd name="T29" fmla="*/ 111 h 185"/>
                  <a:gd name="T30" fmla="*/ 0 w 185"/>
                  <a:gd name="T31" fmla="*/ 93 h 185"/>
                  <a:gd name="T32" fmla="*/ 1 w 185"/>
                  <a:gd name="T33" fmla="*/ 73 h 185"/>
                  <a:gd name="T34" fmla="*/ 15 w 185"/>
                  <a:gd name="T35" fmla="*/ 41 h 185"/>
                  <a:gd name="T36" fmla="*/ 40 w 185"/>
                  <a:gd name="T37" fmla="*/ 15 h 185"/>
                  <a:gd name="T38" fmla="*/ 73 w 185"/>
                  <a:gd name="T39" fmla="*/ 1 h 185"/>
                  <a:gd name="T40" fmla="*/ 92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2" y="0"/>
                    </a:moveTo>
                    <a:lnTo>
                      <a:pt x="111" y="1"/>
                    </a:lnTo>
                    <a:lnTo>
                      <a:pt x="145" y="15"/>
                    </a:lnTo>
                    <a:lnTo>
                      <a:pt x="169" y="41"/>
                    </a:lnTo>
                    <a:lnTo>
                      <a:pt x="184" y="73"/>
                    </a:lnTo>
                    <a:lnTo>
                      <a:pt x="185" y="93"/>
                    </a:lnTo>
                    <a:lnTo>
                      <a:pt x="184" y="111"/>
                    </a:lnTo>
                    <a:lnTo>
                      <a:pt x="169" y="145"/>
                    </a:lnTo>
                    <a:lnTo>
                      <a:pt x="145" y="169"/>
                    </a:lnTo>
                    <a:lnTo>
                      <a:pt x="111" y="184"/>
                    </a:lnTo>
                    <a:lnTo>
                      <a:pt x="92" y="185"/>
                    </a:lnTo>
                    <a:lnTo>
                      <a:pt x="73" y="184"/>
                    </a:lnTo>
                    <a:lnTo>
                      <a:pt x="40" y="169"/>
                    </a:lnTo>
                    <a:lnTo>
                      <a:pt x="15" y="145"/>
                    </a:lnTo>
                    <a:lnTo>
                      <a:pt x="1" y="111"/>
                    </a:lnTo>
                    <a:lnTo>
                      <a:pt x="0" y="93"/>
                    </a:lnTo>
                    <a:lnTo>
                      <a:pt x="1" y="73"/>
                    </a:lnTo>
                    <a:lnTo>
                      <a:pt x="15" y="41"/>
                    </a:lnTo>
                    <a:lnTo>
                      <a:pt x="40" y="15"/>
                    </a:lnTo>
                    <a:lnTo>
                      <a:pt x="73" y="1"/>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97" name="Freeform 150">
                <a:extLst>
                  <a:ext uri="{FF2B5EF4-FFF2-40B4-BE49-F238E27FC236}">
                    <a16:creationId xmlns:a16="http://schemas.microsoft.com/office/drawing/2014/main" id="{32FE164E-0088-A331-12DC-2C1B891E15AE}"/>
                  </a:ext>
                </a:extLst>
              </p:cNvPr>
              <p:cNvSpPr>
                <a:spLocks/>
              </p:cNvSpPr>
              <p:nvPr/>
            </p:nvSpPr>
            <p:spPr bwMode="auto">
              <a:xfrm rot="3600000">
                <a:off x="6232569" y="4250362"/>
                <a:ext cx="75887" cy="88783"/>
              </a:xfrm>
              <a:custGeom>
                <a:avLst/>
                <a:gdLst>
                  <a:gd name="T0" fmla="*/ 68 w 135"/>
                  <a:gd name="T1" fmla="*/ 0 h 133"/>
                  <a:gd name="T2" fmla="*/ 81 w 135"/>
                  <a:gd name="T3" fmla="*/ 1 h 133"/>
                  <a:gd name="T4" fmla="*/ 105 w 135"/>
                  <a:gd name="T5" fmla="*/ 10 h 133"/>
                  <a:gd name="T6" fmla="*/ 123 w 135"/>
                  <a:gd name="T7" fmla="*/ 29 h 133"/>
                  <a:gd name="T8" fmla="*/ 134 w 135"/>
                  <a:gd name="T9" fmla="*/ 53 h 133"/>
                  <a:gd name="T10" fmla="*/ 135 w 135"/>
                  <a:gd name="T11" fmla="*/ 67 h 133"/>
                  <a:gd name="T12" fmla="*/ 134 w 135"/>
                  <a:gd name="T13" fmla="*/ 80 h 133"/>
                  <a:gd name="T14" fmla="*/ 123 w 135"/>
                  <a:gd name="T15" fmla="*/ 105 h 133"/>
                  <a:gd name="T16" fmla="*/ 105 w 135"/>
                  <a:gd name="T17" fmla="*/ 123 h 133"/>
                  <a:gd name="T18" fmla="*/ 81 w 135"/>
                  <a:gd name="T19" fmla="*/ 133 h 133"/>
                  <a:gd name="T20" fmla="*/ 68 w 135"/>
                  <a:gd name="T21" fmla="*/ 133 h 133"/>
                  <a:gd name="T22" fmla="*/ 53 w 135"/>
                  <a:gd name="T23" fmla="*/ 133 h 133"/>
                  <a:gd name="T24" fmla="*/ 30 w 135"/>
                  <a:gd name="T25" fmla="*/ 123 h 133"/>
                  <a:gd name="T26" fmla="*/ 12 w 135"/>
                  <a:gd name="T27" fmla="*/ 105 h 133"/>
                  <a:gd name="T28" fmla="*/ 2 w 135"/>
                  <a:gd name="T29" fmla="*/ 80 h 133"/>
                  <a:gd name="T30" fmla="*/ 0 w 135"/>
                  <a:gd name="T31" fmla="*/ 67 h 133"/>
                  <a:gd name="T32" fmla="*/ 2 w 135"/>
                  <a:gd name="T33" fmla="*/ 53 h 133"/>
                  <a:gd name="T34" fmla="*/ 12 w 135"/>
                  <a:gd name="T35" fmla="*/ 29 h 133"/>
                  <a:gd name="T36" fmla="*/ 30 w 135"/>
                  <a:gd name="T37" fmla="*/ 10 h 133"/>
                  <a:gd name="T38" fmla="*/ 53 w 135"/>
                  <a:gd name="T39" fmla="*/ 1 h 133"/>
                  <a:gd name="T40" fmla="*/ 68 w 13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33">
                    <a:moveTo>
                      <a:pt x="68" y="0"/>
                    </a:moveTo>
                    <a:lnTo>
                      <a:pt x="81" y="1"/>
                    </a:lnTo>
                    <a:lnTo>
                      <a:pt x="105" y="10"/>
                    </a:lnTo>
                    <a:lnTo>
                      <a:pt x="123" y="29"/>
                    </a:lnTo>
                    <a:lnTo>
                      <a:pt x="134" y="53"/>
                    </a:lnTo>
                    <a:lnTo>
                      <a:pt x="135" y="67"/>
                    </a:lnTo>
                    <a:lnTo>
                      <a:pt x="134" y="80"/>
                    </a:lnTo>
                    <a:lnTo>
                      <a:pt x="123" y="105"/>
                    </a:lnTo>
                    <a:lnTo>
                      <a:pt x="105" y="123"/>
                    </a:lnTo>
                    <a:lnTo>
                      <a:pt x="81" y="133"/>
                    </a:lnTo>
                    <a:lnTo>
                      <a:pt x="68" y="133"/>
                    </a:lnTo>
                    <a:lnTo>
                      <a:pt x="53" y="133"/>
                    </a:lnTo>
                    <a:lnTo>
                      <a:pt x="30" y="123"/>
                    </a:lnTo>
                    <a:lnTo>
                      <a:pt x="12" y="105"/>
                    </a:lnTo>
                    <a:lnTo>
                      <a:pt x="2" y="80"/>
                    </a:lnTo>
                    <a:lnTo>
                      <a:pt x="0" y="67"/>
                    </a:lnTo>
                    <a:lnTo>
                      <a:pt x="2" y="53"/>
                    </a:lnTo>
                    <a:lnTo>
                      <a:pt x="12" y="29"/>
                    </a:lnTo>
                    <a:lnTo>
                      <a:pt x="30" y="10"/>
                    </a:lnTo>
                    <a:lnTo>
                      <a:pt x="53" y="1"/>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sp>
            <p:nvSpPr>
              <p:cNvPr id="98" name="Freeform 151">
                <a:extLst>
                  <a:ext uri="{FF2B5EF4-FFF2-40B4-BE49-F238E27FC236}">
                    <a16:creationId xmlns:a16="http://schemas.microsoft.com/office/drawing/2014/main" id="{3440E7FC-85B9-BDB3-D4C4-FDCBC3480D72}"/>
                  </a:ext>
                </a:extLst>
              </p:cNvPr>
              <p:cNvSpPr>
                <a:spLocks/>
              </p:cNvSpPr>
              <p:nvPr/>
            </p:nvSpPr>
            <p:spPr bwMode="auto">
              <a:xfrm rot="3600000">
                <a:off x="6151580" y="4289425"/>
                <a:ext cx="46872" cy="56499"/>
              </a:xfrm>
              <a:custGeom>
                <a:avLst/>
                <a:gdLst>
                  <a:gd name="T0" fmla="*/ 43 w 86"/>
                  <a:gd name="T1" fmla="*/ 0 h 85"/>
                  <a:gd name="T2" fmla="*/ 52 w 86"/>
                  <a:gd name="T3" fmla="*/ 0 h 85"/>
                  <a:gd name="T4" fmla="*/ 68 w 86"/>
                  <a:gd name="T5" fmla="*/ 6 h 85"/>
                  <a:gd name="T6" fmla="*/ 79 w 86"/>
                  <a:gd name="T7" fmla="*/ 18 h 85"/>
                  <a:gd name="T8" fmla="*/ 86 w 86"/>
                  <a:gd name="T9" fmla="*/ 34 h 85"/>
                  <a:gd name="T10" fmla="*/ 86 w 86"/>
                  <a:gd name="T11" fmla="*/ 43 h 85"/>
                  <a:gd name="T12" fmla="*/ 86 w 86"/>
                  <a:gd name="T13" fmla="*/ 50 h 85"/>
                  <a:gd name="T14" fmla="*/ 79 w 86"/>
                  <a:gd name="T15" fmla="*/ 66 h 85"/>
                  <a:gd name="T16" fmla="*/ 68 w 86"/>
                  <a:gd name="T17" fmla="*/ 78 h 85"/>
                  <a:gd name="T18" fmla="*/ 52 w 86"/>
                  <a:gd name="T19" fmla="*/ 84 h 85"/>
                  <a:gd name="T20" fmla="*/ 43 w 86"/>
                  <a:gd name="T21" fmla="*/ 85 h 85"/>
                  <a:gd name="T22" fmla="*/ 34 w 86"/>
                  <a:gd name="T23" fmla="*/ 84 h 85"/>
                  <a:gd name="T24" fmla="*/ 18 w 86"/>
                  <a:gd name="T25" fmla="*/ 78 h 85"/>
                  <a:gd name="T26" fmla="*/ 7 w 86"/>
                  <a:gd name="T27" fmla="*/ 66 h 85"/>
                  <a:gd name="T28" fmla="*/ 0 w 86"/>
                  <a:gd name="T29" fmla="*/ 50 h 85"/>
                  <a:gd name="T30" fmla="*/ 0 w 86"/>
                  <a:gd name="T31" fmla="*/ 43 h 85"/>
                  <a:gd name="T32" fmla="*/ 0 w 86"/>
                  <a:gd name="T33" fmla="*/ 34 h 85"/>
                  <a:gd name="T34" fmla="*/ 7 w 86"/>
                  <a:gd name="T35" fmla="*/ 18 h 85"/>
                  <a:gd name="T36" fmla="*/ 18 w 86"/>
                  <a:gd name="T37" fmla="*/ 6 h 85"/>
                  <a:gd name="T38" fmla="*/ 34 w 86"/>
                  <a:gd name="T39" fmla="*/ 0 h 85"/>
                  <a:gd name="T40" fmla="*/ 43 w 86"/>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43" y="0"/>
                    </a:moveTo>
                    <a:lnTo>
                      <a:pt x="52" y="0"/>
                    </a:lnTo>
                    <a:lnTo>
                      <a:pt x="68" y="6"/>
                    </a:lnTo>
                    <a:lnTo>
                      <a:pt x="79" y="18"/>
                    </a:lnTo>
                    <a:lnTo>
                      <a:pt x="86" y="34"/>
                    </a:lnTo>
                    <a:lnTo>
                      <a:pt x="86" y="43"/>
                    </a:lnTo>
                    <a:lnTo>
                      <a:pt x="86" y="50"/>
                    </a:lnTo>
                    <a:lnTo>
                      <a:pt x="79" y="66"/>
                    </a:lnTo>
                    <a:lnTo>
                      <a:pt x="68" y="78"/>
                    </a:lnTo>
                    <a:lnTo>
                      <a:pt x="52" y="84"/>
                    </a:lnTo>
                    <a:lnTo>
                      <a:pt x="43" y="85"/>
                    </a:lnTo>
                    <a:lnTo>
                      <a:pt x="34" y="84"/>
                    </a:lnTo>
                    <a:lnTo>
                      <a:pt x="18" y="78"/>
                    </a:lnTo>
                    <a:lnTo>
                      <a:pt x="7" y="66"/>
                    </a:lnTo>
                    <a:lnTo>
                      <a:pt x="0" y="50"/>
                    </a:lnTo>
                    <a:lnTo>
                      <a:pt x="0" y="43"/>
                    </a:lnTo>
                    <a:lnTo>
                      <a:pt x="0" y="34"/>
                    </a:lnTo>
                    <a:lnTo>
                      <a:pt x="7" y="18"/>
                    </a:lnTo>
                    <a:lnTo>
                      <a:pt x="18" y="6"/>
                    </a:lnTo>
                    <a:lnTo>
                      <a:pt x="34"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pPr>
                <a:endParaRPr kumimoji="1" lang="en-US" sz="1350" b="1">
                  <a:solidFill>
                    <a:prstClr val="black"/>
                  </a:solidFill>
                  <a:latin typeface="BIZ UDPゴシック" panose="020B0400000000000000" pitchFamily="50" charset="-128"/>
                  <a:ea typeface="BIZ UDPゴシック" panose="020B0400000000000000" pitchFamily="50" charset="-128"/>
                </a:endParaRPr>
              </a:p>
            </p:txBody>
          </p:sp>
        </p:grpSp>
      </p:grpSp>
      <p:grpSp>
        <p:nvGrpSpPr>
          <p:cNvPr id="105" name="Group 79">
            <a:extLst>
              <a:ext uri="{FF2B5EF4-FFF2-40B4-BE49-F238E27FC236}">
                <a16:creationId xmlns:a16="http://schemas.microsoft.com/office/drawing/2014/main" id="{3EF703DC-C0A2-35E4-8785-DA9F2209BF61}"/>
              </a:ext>
            </a:extLst>
          </p:cNvPr>
          <p:cNvGrpSpPr/>
          <p:nvPr/>
        </p:nvGrpSpPr>
        <p:grpSpPr>
          <a:xfrm>
            <a:off x="456301" y="2499951"/>
            <a:ext cx="2517112" cy="919874"/>
            <a:chOff x="553361" y="1691660"/>
            <a:chExt cx="3244376" cy="1048275"/>
          </a:xfrm>
        </p:grpSpPr>
        <p:sp>
          <p:nvSpPr>
            <p:cNvPr id="106" name="TextBox 80">
              <a:extLst>
                <a:ext uri="{FF2B5EF4-FFF2-40B4-BE49-F238E27FC236}">
                  <a16:creationId xmlns:a16="http://schemas.microsoft.com/office/drawing/2014/main" id="{2AE9171F-D17A-CAC9-5083-6C8412118859}"/>
                </a:ext>
              </a:extLst>
            </p:cNvPr>
            <p:cNvSpPr txBox="1"/>
            <p:nvPr/>
          </p:nvSpPr>
          <p:spPr>
            <a:xfrm>
              <a:off x="553361" y="1691660"/>
              <a:ext cx="2422775" cy="385811"/>
            </a:xfrm>
            <a:prstGeom prst="rect">
              <a:avLst/>
            </a:prstGeom>
            <a:noFill/>
          </p:spPr>
          <p:txBody>
            <a:bodyPr wrap="none" lIns="0" rtlCol="0" anchor="ctr">
              <a:spAutoFit/>
            </a:bodyPr>
            <a:lstStyle/>
            <a:p>
              <a:pPr defTabSz="914400" fontAlgn="base">
                <a:spcBef>
                  <a:spcPct val="0"/>
                </a:spcBef>
                <a:spcAft>
                  <a:spcPct val="0"/>
                </a:spcAft>
              </a:pPr>
              <a:r>
                <a:rPr kumimoji="1" lang="ja-JP" altLang="en-US" sz="1600" b="1" dirty="0">
                  <a:solidFill>
                    <a:srgbClr val="0084B4"/>
                  </a:solidFill>
                  <a:latin typeface="BIZ UDPゴシック" panose="020B0400000000000000" pitchFamily="50" charset="-128"/>
                  <a:ea typeface="BIZ UDPゴシック" panose="020B0400000000000000" pitchFamily="50" charset="-128"/>
                </a:rPr>
                <a:t>①課題設計フェーズ</a:t>
              </a:r>
              <a:endParaRPr kumimoji="1" lang="en-US" sz="1600" b="1" dirty="0">
                <a:solidFill>
                  <a:srgbClr val="0084B4"/>
                </a:solidFill>
                <a:latin typeface="BIZ UDPゴシック" panose="020B0400000000000000" pitchFamily="50" charset="-128"/>
                <a:ea typeface="BIZ UDPゴシック" panose="020B0400000000000000" pitchFamily="50" charset="-128"/>
              </a:endParaRPr>
            </a:p>
          </p:txBody>
        </p:sp>
        <p:sp>
          <p:nvSpPr>
            <p:cNvPr id="107" name="TextBox 81">
              <a:extLst>
                <a:ext uri="{FF2B5EF4-FFF2-40B4-BE49-F238E27FC236}">
                  <a16:creationId xmlns:a16="http://schemas.microsoft.com/office/drawing/2014/main" id="{A7EBA940-2987-B283-890C-7539720E4089}"/>
                </a:ext>
              </a:extLst>
            </p:cNvPr>
            <p:cNvSpPr txBox="1"/>
            <p:nvPr/>
          </p:nvSpPr>
          <p:spPr>
            <a:xfrm>
              <a:off x="740460" y="2003384"/>
              <a:ext cx="3057277" cy="736551"/>
            </a:xfrm>
            <a:prstGeom prst="rect">
              <a:avLst/>
            </a:prstGeom>
            <a:noFill/>
          </p:spPr>
          <p:txBody>
            <a:bodyPr wrap="square" lIns="0" rIns="0" rtlCol="0" anchor="ctr">
              <a:spAutoFit/>
            </a:bodyPr>
            <a:lstStyle/>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自治体が</a:t>
              </a:r>
              <a:r>
                <a:rPr kumimoji="1" lang="en-US" altLang="ja-JP" sz="1200" dirty="0">
                  <a:solidFill>
                    <a:srgbClr val="262626"/>
                  </a:solidFill>
                  <a:latin typeface="BIZ UDPゴシック" panose="020B0400000000000000" pitchFamily="50" charset="-128"/>
                  <a:ea typeface="BIZ UDPゴシック" panose="020B0400000000000000" pitchFamily="50" charset="-128"/>
                </a:rPr>
                <a:t>LIP</a:t>
              </a:r>
              <a:r>
                <a:rPr kumimoji="1" lang="ja-JP" altLang="en-US" sz="1200" dirty="0">
                  <a:solidFill>
                    <a:srgbClr val="262626"/>
                  </a:solidFill>
                  <a:latin typeface="BIZ UDPゴシック" panose="020B0400000000000000" pitchFamily="50" charset="-128"/>
                  <a:ea typeface="BIZ UDPゴシック" panose="020B0400000000000000" pitchFamily="50" charset="-128"/>
                </a:rPr>
                <a:t>で解決したい課題を設定するフェーズ</a:t>
              </a: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自治体が「良い課題」を設定する</a:t>
              </a:r>
              <a:endParaRPr kumimoji="1" lang="en-US" sz="1200" dirty="0">
                <a:solidFill>
                  <a:srgbClr val="262626"/>
                </a:solidFill>
                <a:latin typeface="BIZ UDPゴシック" panose="020B0400000000000000" pitchFamily="50" charset="-128"/>
                <a:ea typeface="BIZ UDPゴシック" panose="020B0400000000000000" pitchFamily="50" charset="-128"/>
              </a:endParaRPr>
            </a:p>
          </p:txBody>
        </p:sp>
      </p:grpSp>
      <p:grpSp>
        <p:nvGrpSpPr>
          <p:cNvPr id="108" name="Group 82">
            <a:extLst>
              <a:ext uri="{FF2B5EF4-FFF2-40B4-BE49-F238E27FC236}">
                <a16:creationId xmlns:a16="http://schemas.microsoft.com/office/drawing/2014/main" id="{6F325E81-EC6F-FD77-4A36-051247760600}"/>
              </a:ext>
            </a:extLst>
          </p:cNvPr>
          <p:cNvGrpSpPr/>
          <p:nvPr/>
        </p:nvGrpSpPr>
        <p:grpSpPr>
          <a:xfrm>
            <a:off x="5491254" y="4692868"/>
            <a:ext cx="2746898" cy="1082156"/>
            <a:chOff x="533105" y="1575621"/>
            <a:chExt cx="4187148" cy="1233208"/>
          </a:xfrm>
        </p:grpSpPr>
        <p:sp>
          <p:nvSpPr>
            <p:cNvPr id="109" name="TextBox 83">
              <a:extLst>
                <a:ext uri="{FF2B5EF4-FFF2-40B4-BE49-F238E27FC236}">
                  <a16:creationId xmlns:a16="http://schemas.microsoft.com/office/drawing/2014/main" id="{18B4681F-974E-0336-FADF-EA5594B4587F}"/>
                </a:ext>
              </a:extLst>
            </p:cNvPr>
            <p:cNvSpPr txBox="1"/>
            <p:nvPr/>
          </p:nvSpPr>
          <p:spPr>
            <a:xfrm>
              <a:off x="533105" y="1575621"/>
              <a:ext cx="3068042" cy="385811"/>
            </a:xfrm>
            <a:prstGeom prst="rect">
              <a:avLst/>
            </a:prstGeom>
            <a:noFill/>
          </p:spPr>
          <p:txBody>
            <a:bodyPr wrap="none" lIns="0" rtlCol="0" anchor="ctr">
              <a:spAutoFit/>
            </a:bodyPr>
            <a:lstStyle/>
            <a:p>
              <a:pPr defTabSz="914400" fontAlgn="base">
                <a:spcBef>
                  <a:spcPct val="0"/>
                </a:spcBef>
                <a:spcAft>
                  <a:spcPct val="0"/>
                </a:spcAft>
              </a:pPr>
              <a:r>
                <a:rPr kumimoji="1" lang="ja-JP" altLang="en-US" sz="1600" b="1">
                  <a:solidFill>
                    <a:srgbClr val="A2B969"/>
                  </a:solidFill>
                  <a:latin typeface="BIZ UDPゴシック" panose="020B0400000000000000" pitchFamily="50" charset="-128"/>
                  <a:ea typeface="BIZ UDPゴシック" panose="020B0400000000000000" pitchFamily="50" charset="-128"/>
                </a:rPr>
                <a:t>②マッチングフェーズ</a:t>
              </a:r>
              <a:endParaRPr kumimoji="1" lang="en-US" sz="1600" b="1">
                <a:solidFill>
                  <a:srgbClr val="A2B969"/>
                </a:solidFill>
                <a:latin typeface="BIZ UDPゴシック" panose="020B0400000000000000" pitchFamily="50" charset="-128"/>
                <a:ea typeface="BIZ UDPゴシック" panose="020B0400000000000000" pitchFamily="50" charset="-128"/>
              </a:endParaRPr>
            </a:p>
          </p:txBody>
        </p:sp>
        <p:sp>
          <p:nvSpPr>
            <p:cNvPr id="110" name="TextBox 84">
              <a:extLst>
                <a:ext uri="{FF2B5EF4-FFF2-40B4-BE49-F238E27FC236}">
                  <a16:creationId xmlns:a16="http://schemas.microsoft.com/office/drawing/2014/main" id="{D97E77B4-3015-E1C1-10EE-76F5FDAE0A7B}"/>
                </a:ext>
              </a:extLst>
            </p:cNvPr>
            <p:cNvSpPr txBox="1"/>
            <p:nvPr/>
          </p:nvSpPr>
          <p:spPr>
            <a:xfrm>
              <a:off x="699344" y="1861838"/>
              <a:ext cx="4020909" cy="946991"/>
            </a:xfrm>
            <a:prstGeom prst="rect">
              <a:avLst/>
            </a:prstGeom>
            <a:noFill/>
          </p:spPr>
          <p:txBody>
            <a:bodyPr wrap="square" lIns="0" rIns="0" rtlCol="0" anchor="ctr">
              <a:spAutoFit/>
            </a:bodyPr>
            <a:lstStyle/>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課題を提示し、課題とプロジェクトのマッチングを行うフェーズ</a:t>
              </a: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「良い出会い」をつくり、課題に対して最適なプロジェクトをマッチングする</a:t>
              </a:r>
              <a:endParaRPr kumimoji="1" lang="en-US" sz="1200" dirty="0">
                <a:solidFill>
                  <a:srgbClr val="262626"/>
                </a:solidFill>
                <a:latin typeface="BIZ UDPゴシック" panose="020B0400000000000000" pitchFamily="50" charset="-128"/>
                <a:ea typeface="BIZ UDPゴシック" panose="020B0400000000000000" pitchFamily="50" charset="-128"/>
              </a:endParaRPr>
            </a:p>
          </p:txBody>
        </p:sp>
      </p:grpSp>
      <p:grpSp>
        <p:nvGrpSpPr>
          <p:cNvPr id="111" name="Group 85">
            <a:extLst>
              <a:ext uri="{FF2B5EF4-FFF2-40B4-BE49-F238E27FC236}">
                <a16:creationId xmlns:a16="http://schemas.microsoft.com/office/drawing/2014/main" id="{DDCB1078-78AF-EFA6-BB94-6AF238487263}"/>
              </a:ext>
            </a:extLst>
          </p:cNvPr>
          <p:cNvGrpSpPr/>
          <p:nvPr/>
        </p:nvGrpSpPr>
        <p:grpSpPr>
          <a:xfrm>
            <a:off x="1710170" y="1527439"/>
            <a:ext cx="2715824" cy="927019"/>
            <a:chOff x="553361" y="1691660"/>
            <a:chExt cx="2544997" cy="1056417"/>
          </a:xfrm>
        </p:grpSpPr>
        <p:sp>
          <p:nvSpPr>
            <p:cNvPr id="112" name="TextBox 86">
              <a:extLst>
                <a:ext uri="{FF2B5EF4-FFF2-40B4-BE49-F238E27FC236}">
                  <a16:creationId xmlns:a16="http://schemas.microsoft.com/office/drawing/2014/main" id="{EACFA8F8-062E-836C-7266-D415161EAE0D}"/>
                </a:ext>
              </a:extLst>
            </p:cNvPr>
            <p:cNvSpPr txBox="1"/>
            <p:nvPr/>
          </p:nvSpPr>
          <p:spPr>
            <a:xfrm>
              <a:off x="553361" y="1691660"/>
              <a:ext cx="1761449" cy="385811"/>
            </a:xfrm>
            <a:prstGeom prst="rect">
              <a:avLst/>
            </a:prstGeom>
            <a:noFill/>
          </p:spPr>
          <p:txBody>
            <a:bodyPr wrap="none" lIns="0" rtlCol="0" anchor="ctr">
              <a:spAutoFit/>
            </a:bodyPr>
            <a:lstStyle/>
            <a:p>
              <a:pPr defTabSz="914400" fontAlgn="base">
                <a:spcBef>
                  <a:spcPct val="0"/>
                </a:spcBef>
                <a:spcAft>
                  <a:spcPct val="0"/>
                </a:spcAft>
              </a:pPr>
              <a:r>
                <a:rPr kumimoji="1" lang="ja-JP" altLang="en-US" sz="1600" b="1">
                  <a:solidFill>
                    <a:srgbClr val="F36F13"/>
                  </a:solidFill>
                  <a:latin typeface="BIZ UDPゴシック" panose="020B0400000000000000" pitchFamily="50" charset="-128"/>
                  <a:ea typeface="BIZ UDPゴシック" panose="020B0400000000000000" pitchFamily="50" charset="-128"/>
                </a:rPr>
                <a:t>③実証実験フェーズ</a:t>
              </a:r>
              <a:endParaRPr kumimoji="1" lang="en-US" sz="1600" b="1">
                <a:solidFill>
                  <a:srgbClr val="F36F13"/>
                </a:solidFill>
                <a:latin typeface="BIZ UDPゴシック" panose="020B0400000000000000" pitchFamily="50" charset="-128"/>
                <a:ea typeface="BIZ UDPゴシック" panose="020B0400000000000000" pitchFamily="50" charset="-128"/>
              </a:endParaRPr>
            </a:p>
          </p:txBody>
        </p:sp>
        <p:sp>
          <p:nvSpPr>
            <p:cNvPr id="113" name="TextBox 87">
              <a:extLst>
                <a:ext uri="{FF2B5EF4-FFF2-40B4-BE49-F238E27FC236}">
                  <a16:creationId xmlns:a16="http://schemas.microsoft.com/office/drawing/2014/main" id="{1DBF066E-1DCC-47BF-EE71-84076783BCEA}"/>
                </a:ext>
              </a:extLst>
            </p:cNvPr>
            <p:cNvSpPr txBox="1"/>
            <p:nvPr/>
          </p:nvSpPr>
          <p:spPr>
            <a:xfrm>
              <a:off x="657636" y="2011528"/>
              <a:ext cx="2440722" cy="736549"/>
            </a:xfrm>
            <a:prstGeom prst="rect">
              <a:avLst/>
            </a:prstGeom>
            <a:noFill/>
          </p:spPr>
          <p:txBody>
            <a:bodyPr wrap="square" lIns="0" rIns="0" rtlCol="0" anchor="ctr">
              <a:spAutoFit/>
            </a:bodyPr>
            <a:lstStyle/>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連携事業者と自治体が実証実験のプロジェクトを実施するフェーズ</a:t>
              </a: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実証実験の「事業効果を最大化」する</a:t>
              </a: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p:txBody>
        </p:sp>
      </p:grpSp>
      <p:grpSp>
        <p:nvGrpSpPr>
          <p:cNvPr id="114" name="Group 88">
            <a:extLst>
              <a:ext uri="{FF2B5EF4-FFF2-40B4-BE49-F238E27FC236}">
                <a16:creationId xmlns:a16="http://schemas.microsoft.com/office/drawing/2014/main" id="{60639ED2-8910-7F31-2281-0B0B06447FB2}"/>
              </a:ext>
            </a:extLst>
          </p:cNvPr>
          <p:cNvGrpSpPr/>
          <p:nvPr/>
        </p:nvGrpSpPr>
        <p:grpSpPr>
          <a:xfrm>
            <a:off x="6556200" y="3456388"/>
            <a:ext cx="2379924" cy="1081794"/>
            <a:chOff x="457408" y="1644376"/>
            <a:chExt cx="3110600" cy="1232797"/>
          </a:xfrm>
        </p:grpSpPr>
        <p:sp>
          <p:nvSpPr>
            <p:cNvPr id="115" name="TextBox 89">
              <a:extLst>
                <a:ext uri="{FF2B5EF4-FFF2-40B4-BE49-F238E27FC236}">
                  <a16:creationId xmlns:a16="http://schemas.microsoft.com/office/drawing/2014/main" id="{6EA2C4C3-A2C8-2A2D-57DF-5E9E1C0C376E}"/>
                </a:ext>
              </a:extLst>
            </p:cNvPr>
            <p:cNvSpPr txBox="1"/>
            <p:nvPr/>
          </p:nvSpPr>
          <p:spPr>
            <a:xfrm>
              <a:off x="558599" y="1644376"/>
              <a:ext cx="2456775" cy="385811"/>
            </a:xfrm>
            <a:prstGeom prst="rect">
              <a:avLst/>
            </a:prstGeom>
            <a:noFill/>
          </p:spPr>
          <p:txBody>
            <a:bodyPr wrap="none" lIns="0" rtlCol="0" anchor="ctr">
              <a:spAutoFit/>
            </a:bodyPr>
            <a:lstStyle/>
            <a:p>
              <a:pPr defTabSz="914400" fontAlgn="base">
                <a:spcBef>
                  <a:spcPct val="0"/>
                </a:spcBef>
                <a:spcAft>
                  <a:spcPct val="0"/>
                </a:spcAft>
              </a:pPr>
              <a:r>
                <a:rPr kumimoji="1" lang="ja-JP" altLang="en-US" sz="1600" b="1">
                  <a:solidFill>
                    <a:srgbClr val="C13018"/>
                  </a:solidFill>
                  <a:latin typeface="BIZ UDPゴシック" panose="020B0400000000000000" pitchFamily="50" charset="-128"/>
                  <a:ea typeface="BIZ UDPゴシック" panose="020B0400000000000000" pitchFamily="50" charset="-128"/>
                </a:rPr>
                <a:t>④効果検証フェーズ</a:t>
              </a:r>
              <a:endParaRPr kumimoji="1" lang="en-US" sz="1600" b="1">
                <a:solidFill>
                  <a:srgbClr val="C13018"/>
                </a:solidFill>
                <a:latin typeface="BIZ UDPゴシック" panose="020B0400000000000000" pitchFamily="50" charset="-128"/>
                <a:ea typeface="BIZ UDPゴシック" panose="020B0400000000000000" pitchFamily="50" charset="-128"/>
              </a:endParaRPr>
            </a:p>
          </p:txBody>
        </p:sp>
        <p:sp>
          <p:nvSpPr>
            <p:cNvPr id="116" name="TextBox 90">
              <a:extLst>
                <a:ext uri="{FF2B5EF4-FFF2-40B4-BE49-F238E27FC236}">
                  <a16:creationId xmlns:a16="http://schemas.microsoft.com/office/drawing/2014/main" id="{14D32FEA-BE62-7415-C1F7-8F3B5095283C}"/>
                </a:ext>
              </a:extLst>
            </p:cNvPr>
            <p:cNvSpPr txBox="1"/>
            <p:nvPr/>
          </p:nvSpPr>
          <p:spPr>
            <a:xfrm>
              <a:off x="457408" y="1930181"/>
              <a:ext cx="3110600" cy="946992"/>
            </a:xfrm>
            <a:prstGeom prst="rect">
              <a:avLst/>
            </a:prstGeom>
            <a:noFill/>
          </p:spPr>
          <p:txBody>
            <a:bodyPr wrap="square" lIns="0" rIns="0" rtlCol="0" anchor="ctr">
              <a:spAutoFit/>
            </a:bodyPr>
            <a:lstStyle/>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プロジェクトの効果を検証し、事業化を促すフェーズ</a:t>
              </a: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地域社会、自治体、連携事業者がリターンを得られるかを検証する</a:t>
              </a:r>
              <a:endParaRPr kumimoji="1" lang="en-US" sz="1200" dirty="0">
                <a:solidFill>
                  <a:srgbClr val="262626"/>
                </a:solidFill>
                <a:latin typeface="BIZ UDPゴシック" panose="020B0400000000000000" pitchFamily="50" charset="-128"/>
                <a:ea typeface="BIZ UDPゴシック" panose="020B0400000000000000" pitchFamily="50" charset="-128"/>
              </a:endParaRPr>
            </a:p>
          </p:txBody>
        </p:sp>
      </p:grpSp>
      <p:grpSp>
        <p:nvGrpSpPr>
          <p:cNvPr id="62" name="グループ化 61">
            <a:extLst>
              <a:ext uri="{FF2B5EF4-FFF2-40B4-BE49-F238E27FC236}">
                <a16:creationId xmlns:a16="http://schemas.microsoft.com/office/drawing/2014/main" id="{9703C8F7-5BCD-9F34-3052-7F911A0025A4}"/>
              </a:ext>
            </a:extLst>
          </p:cNvPr>
          <p:cNvGrpSpPr/>
          <p:nvPr/>
        </p:nvGrpSpPr>
        <p:grpSpPr>
          <a:xfrm>
            <a:off x="1280604" y="5681433"/>
            <a:ext cx="671514" cy="413770"/>
            <a:chOff x="1280604" y="5681433"/>
            <a:chExt cx="671514" cy="413770"/>
          </a:xfrm>
        </p:grpSpPr>
        <p:cxnSp>
          <p:nvCxnSpPr>
            <p:cNvPr id="118" name="Straight Connector 101">
              <a:extLst>
                <a:ext uri="{FF2B5EF4-FFF2-40B4-BE49-F238E27FC236}">
                  <a16:creationId xmlns:a16="http://schemas.microsoft.com/office/drawing/2014/main" id="{640278F3-0FAA-D7DA-6DCD-E658D2DFE483}"/>
                </a:ext>
              </a:extLst>
            </p:cNvPr>
            <p:cNvCxnSpPr/>
            <p:nvPr/>
          </p:nvCxnSpPr>
          <p:spPr>
            <a:xfrm rot="16200000">
              <a:off x="1073719" y="5888318"/>
              <a:ext cx="413769" cy="0"/>
            </a:xfrm>
            <a:prstGeom prst="line">
              <a:avLst/>
            </a:prstGeom>
            <a:noFill/>
            <a:ln w="3175" cap="flat" cmpd="sng" algn="ctr">
              <a:solidFill>
                <a:sysClr val="window" lastClr="FFFFFF">
                  <a:lumMod val="50000"/>
                </a:sysClr>
              </a:solidFill>
              <a:prstDash val="dash"/>
              <a:miter lim="800000"/>
              <a:tailEnd type="triangle"/>
            </a:ln>
            <a:effectLst/>
          </p:spPr>
        </p:cxnSp>
        <p:cxnSp>
          <p:nvCxnSpPr>
            <p:cNvPr id="119" name="Straight Connector 103">
              <a:extLst>
                <a:ext uri="{FF2B5EF4-FFF2-40B4-BE49-F238E27FC236}">
                  <a16:creationId xmlns:a16="http://schemas.microsoft.com/office/drawing/2014/main" id="{223EB5E1-97AA-26A8-C7F6-DF6D68A55602}"/>
                </a:ext>
              </a:extLst>
            </p:cNvPr>
            <p:cNvCxnSpPr/>
            <p:nvPr/>
          </p:nvCxnSpPr>
          <p:spPr>
            <a:xfrm rot="16200000">
              <a:off x="1616361" y="5759446"/>
              <a:ext cx="0" cy="671514"/>
            </a:xfrm>
            <a:prstGeom prst="line">
              <a:avLst/>
            </a:prstGeom>
            <a:noFill/>
            <a:ln w="3175" cap="flat" cmpd="sng" algn="ctr">
              <a:solidFill>
                <a:sysClr val="window" lastClr="FFFFFF">
                  <a:lumMod val="50000"/>
                </a:sysClr>
              </a:solidFill>
              <a:prstDash val="dash"/>
              <a:miter lim="800000"/>
            </a:ln>
            <a:effectLst/>
          </p:spPr>
        </p:cxnSp>
      </p:grpSp>
      <p:grpSp>
        <p:nvGrpSpPr>
          <p:cNvPr id="59" name="グループ化 58">
            <a:extLst>
              <a:ext uri="{FF2B5EF4-FFF2-40B4-BE49-F238E27FC236}">
                <a16:creationId xmlns:a16="http://schemas.microsoft.com/office/drawing/2014/main" id="{374BEF91-ED0A-A4E2-60DF-80507AC2D5AE}"/>
              </a:ext>
            </a:extLst>
          </p:cNvPr>
          <p:cNvGrpSpPr/>
          <p:nvPr/>
        </p:nvGrpSpPr>
        <p:grpSpPr>
          <a:xfrm>
            <a:off x="4849534" y="4509406"/>
            <a:ext cx="548844" cy="413770"/>
            <a:chOff x="4739235" y="4793885"/>
            <a:chExt cx="671514" cy="413770"/>
          </a:xfrm>
        </p:grpSpPr>
        <p:cxnSp>
          <p:nvCxnSpPr>
            <p:cNvPr id="124" name="Straight Connector 112">
              <a:extLst>
                <a:ext uri="{FF2B5EF4-FFF2-40B4-BE49-F238E27FC236}">
                  <a16:creationId xmlns:a16="http://schemas.microsoft.com/office/drawing/2014/main" id="{16DF51AE-B34D-154E-0FDD-F570CD60AF81}"/>
                </a:ext>
              </a:extLst>
            </p:cNvPr>
            <p:cNvCxnSpPr/>
            <p:nvPr/>
          </p:nvCxnSpPr>
          <p:spPr>
            <a:xfrm rot="16200000">
              <a:off x="4532350" y="5000770"/>
              <a:ext cx="413769" cy="0"/>
            </a:xfrm>
            <a:prstGeom prst="line">
              <a:avLst/>
            </a:prstGeom>
            <a:noFill/>
            <a:ln w="3175" cap="flat" cmpd="sng" algn="ctr">
              <a:solidFill>
                <a:sysClr val="window" lastClr="FFFFFF">
                  <a:lumMod val="50000"/>
                </a:sysClr>
              </a:solidFill>
              <a:prstDash val="dash"/>
              <a:miter lim="800000"/>
              <a:tailEnd type="triangle"/>
            </a:ln>
            <a:effectLst/>
          </p:spPr>
        </p:cxnSp>
        <p:cxnSp>
          <p:nvCxnSpPr>
            <p:cNvPr id="125" name="Straight Connector 113">
              <a:extLst>
                <a:ext uri="{FF2B5EF4-FFF2-40B4-BE49-F238E27FC236}">
                  <a16:creationId xmlns:a16="http://schemas.microsoft.com/office/drawing/2014/main" id="{03D5664B-E4B0-C43C-E677-80666F13888B}"/>
                </a:ext>
              </a:extLst>
            </p:cNvPr>
            <p:cNvCxnSpPr/>
            <p:nvPr/>
          </p:nvCxnSpPr>
          <p:spPr>
            <a:xfrm rot="16200000">
              <a:off x="5074992" y="4871898"/>
              <a:ext cx="0" cy="671514"/>
            </a:xfrm>
            <a:prstGeom prst="line">
              <a:avLst/>
            </a:prstGeom>
            <a:noFill/>
            <a:ln w="3175" cap="flat" cmpd="sng" algn="ctr">
              <a:solidFill>
                <a:sysClr val="window" lastClr="FFFFFF">
                  <a:lumMod val="50000"/>
                </a:sysClr>
              </a:solidFill>
              <a:prstDash val="dash"/>
              <a:miter lim="800000"/>
            </a:ln>
            <a:effectLst/>
          </p:spPr>
        </p:cxnSp>
      </p:grpSp>
      <p:grpSp>
        <p:nvGrpSpPr>
          <p:cNvPr id="58" name="グループ化 57">
            <a:extLst>
              <a:ext uri="{FF2B5EF4-FFF2-40B4-BE49-F238E27FC236}">
                <a16:creationId xmlns:a16="http://schemas.microsoft.com/office/drawing/2014/main" id="{8EC451B0-66A5-E50D-1452-2F1FF9B0AD94}"/>
              </a:ext>
            </a:extLst>
          </p:cNvPr>
          <p:cNvGrpSpPr/>
          <p:nvPr/>
        </p:nvGrpSpPr>
        <p:grpSpPr>
          <a:xfrm>
            <a:off x="8053741" y="2969653"/>
            <a:ext cx="492748" cy="461666"/>
            <a:chOff x="8053741" y="2969653"/>
            <a:chExt cx="492748" cy="461666"/>
          </a:xfrm>
        </p:grpSpPr>
        <p:cxnSp>
          <p:nvCxnSpPr>
            <p:cNvPr id="127" name="Straight Connector 115">
              <a:extLst>
                <a:ext uri="{FF2B5EF4-FFF2-40B4-BE49-F238E27FC236}">
                  <a16:creationId xmlns:a16="http://schemas.microsoft.com/office/drawing/2014/main" id="{4DC42413-904A-2664-BA35-C37662235E31}"/>
                </a:ext>
              </a:extLst>
            </p:cNvPr>
            <p:cNvCxnSpPr/>
            <p:nvPr/>
          </p:nvCxnSpPr>
          <p:spPr>
            <a:xfrm rot="5400000">
              <a:off x="8315656" y="3200486"/>
              <a:ext cx="461666" cy="0"/>
            </a:xfrm>
            <a:prstGeom prst="line">
              <a:avLst/>
            </a:prstGeom>
            <a:noFill/>
            <a:ln w="3175" cap="flat" cmpd="sng" algn="ctr">
              <a:solidFill>
                <a:sysClr val="window" lastClr="FFFFFF">
                  <a:lumMod val="50000"/>
                </a:sysClr>
              </a:solidFill>
              <a:prstDash val="dash"/>
              <a:miter lim="800000"/>
            </a:ln>
            <a:effectLst/>
          </p:spPr>
        </p:cxnSp>
        <p:cxnSp>
          <p:nvCxnSpPr>
            <p:cNvPr id="128" name="Straight Connector 116">
              <a:extLst>
                <a:ext uri="{FF2B5EF4-FFF2-40B4-BE49-F238E27FC236}">
                  <a16:creationId xmlns:a16="http://schemas.microsoft.com/office/drawing/2014/main" id="{943489B4-E129-16B5-62B4-9C30079254FC}"/>
                </a:ext>
              </a:extLst>
            </p:cNvPr>
            <p:cNvCxnSpPr/>
            <p:nvPr/>
          </p:nvCxnSpPr>
          <p:spPr>
            <a:xfrm rot="5400000">
              <a:off x="8300115" y="2723279"/>
              <a:ext cx="0" cy="492747"/>
            </a:xfrm>
            <a:prstGeom prst="line">
              <a:avLst/>
            </a:prstGeom>
            <a:noFill/>
            <a:ln w="3175" cap="flat" cmpd="sng" algn="ctr">
              <a:solidFill>
                <a:sysClr val="window" lastClr="FFFFFF">
                  <a:lumMod val="50000"/>
                </a:sysClr>
              </a:solidFill>
              <a:prstDash val="dash"/>
              <a:miter lim="800000"/>
              <a:tailEnd type="triangle"/>
            </a:ln>
            <a:effectLst/>
          </p:spPr>
        </p:cxnSp>
      </p:grpSp>
      <p:grpSp>
        <p:nvGrpSpPr>
          <p:cNvPr id="129" name="Group 49">
            <a:extLst>
              <a:ext uri="{FF2B5EF4-FFF2-40B4-BE49-F238E27FC236}">
                <a16:creationId xmlns:a16="http://schemas.microsoft.com/office/drawing/2014/main" id="{542A6423-D03F-1484-94E6-B1E3A81EF5EF}"/>
              </a:ext>
            </a:extLst>
          </p:cNvPr>
          <p:cNvGrpSpPr/>
          <p:nvPr/>
        </p:nvGrpSpPr>
        <p:grpSpPr>
          <a:xfrm>
            <a:off x="7362614" y="1682792"/>
            <a:ext cx="1426021" cy="725676"/>
            <a:chOff x="1799957" y="4670530"/>
            <a:chExt cx="2591332" cy="1110632"/>
          </a:xfrm>
          <a:solidFill>
            <a:srgbClr val="CCECFF">
              <a:lumMod val="10000"/>
            </a:srgbClr>
          </a:solidFill>
        </p:grpSpPr>
        <p:grpSp>
          <p:nvGrpSpPr>
            <p:cNvPr id="130" name="Group 50">
              <a:extLst>
                <a:ext uri="{FF2B5EF4-FFF2-40B4-BE49-F238E27FC236}">
                  <a16:creationId xmlns:a16="http://schemas.microsoft.com/office/drawing/2014/main" id="{C8BEB6E9-F1CC-8637-0C2B-37DCBCF77389}"/>
                </a:ext>
              </a:extLst>
            </p:cNvPr>
            <p:cNvGrpSpPr/>
            <p:nvPr/>
          </p:nvGrpSpPr>
          <p:grpSpPr>
            <a:xfrm>
              <a:off x="3332090" y="5061813"/>
              <a:ext cx="1059199" cy="719349"/>
              <a:chOff x="6310680" y="4554592"/>
              <a:chExt cx="1059199" cy="719349"/>
            </a:xfrm>
            <a:grpFill/>
          </p:grpSpPr>
          <p:sp>
            <p:nvSpPr>
              <p:cNvPr id="138" name="Freeform 140">
                <a:extLst>
                  <a:ext uri="{FF2B5EF4-FFF2-40B4-BE49-F238E27FC236}">
                    <a16:creationId xmlns:a16="http://schemas.microsoft.com/office/drawing/2014/main" id="{BE07B701-AB0C-DB0A-47EF-71E2E360F779}"/>
                  </a:ext>
                </a:extLst>
              </p:cNvPr>
              <p:cNvSpPr>
                <a:spLocks/>
              </p:cNvSpPr>
              <p:nvPr/>
            </p:nvSpPr>
            <p:spPr bwMode="auto">
              <a:xfrm rot="3600000">
                <a:off x="6495287" y="4549200"/>
                <a:ext cx="540134" cy="909348"/>
              </a:xfrm>
              <a:custGeom>
                <a:avLst/>
                <a:gdLst>
                  <a:gd name="T0" fmla="*/ 735 w 971"/>
                  <a:gd name="T1" fmla="*/ 92 h 1353"/>
                  <a:gd name="T2" fmla="*/ 692 w 971"/>
                  <a:gd name="T3" fmla="*/ 69 h 1353"/>
                  <a:gd name="T4" fmla="*/ 603 w 971"/>
                  <a:gd name="T5" fmla="*/ 33 h 1353"/>
                  <a:gd name="T6" fmla="*/ 511 w 971"/>
                  <a:gd name="T7" fmla="*/ 8 h 1353"/>
                  <a:gd name="T8" fmla="*/ 419 w 971"/>
                  <a:gd name="T9" fmla="*/ 0 h 1353"/>
                  <a:gd name="T10" fmla="*/ 332 w 971"/>
                  <a:gd name="T11" fmla="*/ 12 h 1353"/>
                  <a:gd name="T12" fmla="*/ 272 w 971"/>
                  <a:gd name="T13" fmla="*/ 34 h 1353"/>
                  <a:gd name="T14" fmla="*/ 235 w 971"/>
                  <a:gd name="T15" fmla="*/ 56 h 1353"/>
                  <a:gd name="T16" fmla="*/ 201 w 971"/>
                  <a:gd name="T17" fmla="*/ 84 h 1353"/>
                  <a:gd name="T18" fmla="*/ 171 w 971"/>
                  <a:gd name="T19" fmla="*/ 118 h 1353"/>
                  <a:gd name="T20" fmla="*/ 145 w 971"/>
                  <a:gd name="T21" fmla="*/ 160 h 1353"/>
                  <a:gd name="T22" fmla="*/ 123 w 971"/>
                  <a:gd name="T23" fmla="*/ 208 h 1353"/>
                  <a:gd name="T24" fmla="*/ 114 w 971"/>
                  <a:gd name="T25" fmla="*/ 235 h 1353"/>
                  <a:gd name="T26" fmla="*/ 109 w 971"/>
                  <a:gd name="T27" fmla="*/ 257 h 1353"/>
                  <a:gd name="T28" fmla="*/ 104 w 971"/>
                  <a:gd name="T29" fmla="*/ 297 h 1353"/>
                  <a:gd name="T30" fmla="*/ 108 w 971"/>
                  <a:gd name="T31" fmla="*/ 333 h 1353"/>
                  <a:gd name="T32" fmla="*/ 120 w 971"/>
                  <a:gd name="T33" fmla="*/ 366 h 1353"/>
                  <a:gd name="T34" fmla="*/ 145 w 971"/>
                  <a:gd name="T35" fmla="*/ 411 h 1353"/>
                  <a:gd name="T36" fmla="*/ 196 w 971"/>
                  <a:gd name="T37" fmla="*/ 463 h 1353"/>
                  <a:gd name="T38" fmla="*/ 288 w 971"/>
                  <a:gd name="T39" fmla="*/ 536 h 1353"/>
                  <a:gd name="T40" fmla="*/ 372 w 971"/>
                  <a:gd name="T41" fmla="*/ 613 h 1353"/>
                  <a:gd name="T42" fmla="*/ 402 w 971"/>
                  <a:gd name="T43" fmla="*/ 657 h 1353"/>
                  <a:gd name="T44" fmla="*/ 415 w 971"/>
                  <a:gd name="T45" fmla="*/ 691 h 1353"/>
                  <a:gd name="T46" fmla="*/ 419 w 971"/>
                  <a:gd name="T47" fmla="*/ 708 h 1353"/>
                  <a:gd name="T48" fmla="*/ 423 w 971"/>
                  <a:gd name="T49" fmla="*/ 740 h 1353"/>
                  <a:gd name="T50" fmla="*/ 420 w 971"/>
                  <a:gd name="T51" fmla="*/ 797 h 1353"/>
                  <a:gd name="T52" fmla="*/ 406 w 971"/>
                  <a:gd name="T53" fmla="*/ 851 h 1353"/>
                  <a:gd name="T54" fmla="*/ 380 w 971"/>
                  <a:gd name="T55" fmla="*/ 898 h 1353"/>
                  <a:gd name="T56" fmla="*/ 346 w 971"/>
                  <a:gd name="T57" fmla="*/ 943 h 1353"/>
                  <a:gd name="T58" fmla="*/ 307 w 971"/>
                  <a:gd name="T59" fmla="*/ 981 h 1353"/>
                  <a:gd name="T60" fmla="*/ 240 w 971"/>
                  <a:gd name="T61" fmla="*/ 1035 h 1353"/>
                  <a:gd name="T62" fmla="*/ 147 w 971"/>
                  <a:gd name="T63" fmla="*/ 1095 h 1353"/>
                  <a:gd name="T64" fmla="*/ 65 w 971"/>
                  <a:gd name="T65" fmla="*/ 1149 h 1353"/>
                  <a:gd name="T66" fmla="*/ 22 w 971"/>
                  <a:gd name="T67" fmla="*/ 1185 h 1353"/>
                  <a:gd name="T68" fmla="*/ 5 w 971"/>
                  <a:gd name="T69" fmla="*/ 1210 h 1353"/>
                  <a:gd name="T70" fmla="*/ 0 w 971"/>
                  <a:gd name="T71" fmla="*/ 1235 h 1353"/>
                  <a:gd name="T72" fmla="*/ 9 w 971"/>
                  <a:gd name="T73" fmla="*/ 1260 h 1353"/>
                  <a:gd name="T74" fmla="*/ 21 w 971"/>
                  <a:gd name="T75" fmla="*/ 1274 h 1353"/>
                  <a:gd name="T76" fmla="*/ 42 w 971"/>
                  <a:gd name="T77" fmla="*/ 1295 h 1353"/>
                  <a:gd name="T78" fmla="*/ 87 w 971"/>
                  <a:gd name="T79" fmla="*/ 1326 h 1353"/>
                  <a:gd name="T80" fmla="*/ 136 w 971"/>
                  <a:gd name="T81" fmla="*/ 1344 h 1353"/>
                  <a:gd name="T82" fmla="*/ 190 w 971"/>
                  <a:gd name="T83" fmla="*/ 1353 h 1353"/>
                  <a:gd name="T84" fmla="*/ 245 w 971"/>
                  <a:gd name="T85" fmla="*/ 1352 h 1353"/>
                  <a:gd name="T86" fmla="*/ 304 w 971"/>
                  <a:gd name="T87" fmla="*/ 1340 h 1353"/>
                  <a:gd name="T88" fmla="*/ 363 w 971"/>
                  <a:gd name="T89" fmla="*/ 1321 h 1353"/>
                  <a:gd name="T90" fmla="*/ 423 w 971"/>
                  <a:gd name="T91" fmla="*/ 1294 h 1353"/>
                  <a:gd name="T92" fmla="*/ 514 w 971"/>
                  <a:gd name="T93" fmla="*/ 1239 h 1353"/>
                  <a:gd name="T94" fmla="*/ 630 w 971"/>
                  <a:gd name="T95" fmla="*/ 1146 h 1353"/>
                  <a:gd name="T96" fmla="*/ 738 w 971"/>
                  <a:gd name="T97" fmla="*/ 1036 h 1353"/>
                  <a:gd name="T98" fmla="*/ 830 w 971"/>
                  <a:gd name="T99" fmla="*/ 914 h 1353"/>
                  <a:gd name="T100" fmla="*/ 869 w 971"/>
                  <a:gd name="T101" fmla="*/ 851 h 1353"/>
                  <a:gd name="T102" fmla="*/ 904 w 971"/>
                  <a:gd name="T103" fmla="*/ 787 h 1353"/>
                  <a:gd name="T104" fmla="*/ 949 w 971"/>
                  <a:gd name="T105" fmla="*/ 665 h 1353"/>
                  <a:gd name="T106" fmla="*/ 971 w 971"/>
                  <a:gd name="T107" fmla="*/ 550 h 1353"/>
                  <a:gd name="T108" fmla="*/ 969 w 971"/>
                  <a:gd name="T109" fmla="*/ 444 h 1353"/>
                  <a:gd name="T110" fmla="*/ 946 w 971"/>
                  <a:gd name="T111" fmla="*/ 345 h 1353"/>
                  <a:gd name="T112" fmla="*/ 905 w 971"/>
                  <a:gd name="T113" fmla="*/ 257 h 1353"/>
                  <a:gd name="T114" fmla="*/ 848 w 971"/>
                  <a:gd name="T115" fmla="*/ 180 h 1353"/>
                  <a:gd name="T116" fmla="*/ 777 w 971"/>
                  <a:gd name="T117" fmla="*/ 118 h 1353"/>
                  <a:gd name="T118" fmla="*/ 735 w 971"/>
                  <a:gd name="T119" fmla="*/ 92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1353">
                    <a:moveTo>
                      <a:pt x="735" y="92"/>
                    </a:moveTo>
                    <a:lnTo>
                      <a:pt x="692" y="69"/>
                    </a:lnTo>
                    <a:lnTo>
                      <a:pt x="603" y="33"/>
                    </a:lnTo>
                    <a:lnTo>
                      <a:pt x="511" y="8"/>
                    </a:lnTo>
                    <a:lnTo>
                      <a:pt x="419" y="0"/>
                    </a:lnTo>
                    <a:lnTo>
                      <a:pt x="332" y="12"/>
                    </a:lnTo>
                    <a:lnTo>
                      <a:pt x="272" y="34"/>
                    </a:lnTo>
                    <a:lnTo>
                      <a:pt x="235" y="56"/>
                    </a:lnTo>
                    <a:lnTo>
                      <a:pt x="201" y="84"/>
                    </a:lnTo>
                    <a:lnTo>
                      <a:pt x="171" y="118"/>
                    </a:lnTo>
                    <a:lnTo>
                      <a:pt x="145" y="160"/>
                    </a:lnTo>
                    <a:lnTo>
                      <a:pt x="123" y="208"/>
                    </a:lnTo>
                    <a:lnTo>
                      <a:pt x="114" y="235"/>
                    </a:lnTo>
                    <a:lnTo>
                      <a:pt x="109" y="257"/>
                    </a:lnTo>
                    <a:lnTo>
                      <a:pt x="104" y="297"/>
                    </a:lnTo>
                    <a:lnTo>
                      <a:pt x="108" y="333"/>
                    </a:lnTo>
                    <a:lnTo>
                      <a:pt x="120" y="366"/>
                    </a:lnTo>
                    <a:lnTo>
                      <a:pt x="145" y="411"/>
                    </a:lnTo>
                    <a:lnTo>
                      <a:pt x="196" y="463"/>
                    </a:lnTo>
                    <a:lnTo>
                      <a:pt x="288" y="536"/>
                    </a:lnTo>
                    <a:lnTo>
                      <a:pt x="372" y="613"/>
                    </a:lnTo>
                    <a:lnTo>
                      <a:pt x="402" y="657"/>
                    </a:lnTo>
                    <a:lnTo>
                      <a:pt x="415" y="691"/>
                    </a:lnTo>
                    <a:lnTo>
                      <a:pt x="419" y="708"/>
                    </a:lnTo>
                    <a:lnTo>
                      <a:pt x="423" y="740"/>
                    </a:lnTo>
                    <a:lnTo>
                      <a:pt x="420" y="797"/>
                    </a:lnTo>
                    <a:lnTo>
                      <a:pt x="406" y="851"/>
                    </a:lnTo>
                    <a:lnTo>
                      <a:pt x="380" y="898"/>
                    </a:lnTo>
                    <a:lnTo>
                      <a:pt x="346" y="943"/>
                    </a:lnTo>
                    <a:lnTo>
                      <a:pt x="307" y="981"/>
                    </a:lnTo>
                    <a:lnTo>
                      <a:pt x="240" y="1035"/>
                    </a:lnTo>
                    <a:lnTo>
                      <a:pt x="147" y="1095"/>
                    </a:lnTo>
                    <a:lnTo>
                      <a:pt x="65" y="1149"/>
                    </a:lnTo>
                    <a:lnTo>
                      <a:pt x="22" y="1185"/>
                    </a:lnTo>
                    <a:lnTo>
                      <a:pt x="5" y="1210"/>
                    </a:lnTo>
                    <a:lnTo>
                      <a:pt x="0" y="1235"/>
                    </a:lnTo>
                    <a:lnTo>
                      <a:pt x="9" y="1260"/>
                    </a:lnTo>
                    <a:lnTo>
                      <a:pt x="21" y="1274"/>
                    </a:lnTo>
                    <a:lnTo>
                      <a:pt x="42" y="1295"/>
                    </a:lnTo>
                    <a:lnTo>
                      <a:pt x="87" y="1326"/>
                    </a:lnTo>
                    <a:lnTo>
                      <a:pt x="136" y="1344"/>
                    </a:lnTo>
                    <a:lnTo>
                      <a:pt x="190" y="1353"/>
                    </a:lnTo>
                    <a:lnTo>
                      <a:pt x="245" y="1352"/>
                    </a:lnTo>
                    <a:lnTo>
                      <a:pt x="304" y="1340"/>
                    </a:lnTo>
                    <a:lnTo>
                      <a:pt x="363" y="1321"/>
                    </a:lnTo>
                    <a:lnTo>
                      <a:pt x="423" y="1294"/>
                    </a:lnTo>
                    <a:lnTo>
                      <a:pt x="514" y="1239"/>
                    </a:lnTo>
                    <a:lnTo>
                      <a:pt x="630" y="1146"/>
                    </a:lnTo>
                    <a:lnTo>
                      <a:pt x="738" y="1036"/>
                    </a:lnTo>
                    <a:lnTo>
                      <a:pt x="830" y="914"/>
                    </a:lnTo>
                    <a:lnTo>
                      <a:pt x="869" y="851"/>
                    </a:lnTo>
                    <a:lnTo>
                      <a:pt x="904" y="787"/>
                    </a:lnTo>
                    <a:lnTo>
                      <a:pt x="949" y="665"/>
                    </a:lnTo>
                    <a:lnTo>
                      <a:pt x="971" y="550"/>
                    </a:lnTo>
                    <a:lnTo>
                      <a:pt x="969" y="444"/>
                    </a:lnTo>
                    <a:lnTo>
                      <a:pt x="946" y="345"/>
                    </a:lnTo>
                    <a:lnTo>
                      <a:pt x="905" y="257"/>
                    </a:lnTo>
                    <a:lnTo>
                      <a:pt x="848" y="180"/>
                    </a:lnTo>
                    <a:lnTo>
                      <a:pt x="777" y="118"/>
                    </a:lnTo>
                    <a:lnTo>
                      <a:pt x="73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9" name="Freeform 141">
                <a:extLst>
                  <a:ext uri="{FF2B5EF4-FFF2-40B4-BE49-F238E27FC236}">
                    <a16:creationId xmlns:a16="http://schemas.microsoft.com/office/drawing/2014/main" id="{7D44778E-014F-3C81-629B-DE02BEA33860}"/>
                  </a:ext>
                </a:extLst>
              </p:cNvPr>
              <p:cNvSpPr>
                <a:spLocks/>
              </p:cNvSpPr>
              <p:nvPr/>
            </p:nvSpPr>
            <p:spPr bwMode="auto">
              <a:xfrm rot="3600000">
                <a:off x="7175446" y="4536484"/>
                <a:ext cx="176326" cy="212541"/>
              </a:xfrm>
              <a:custGeom>
                <a:avLst/>
                <a:gdLst>
                  <a:gd name="T0" fmla="*/ 157 w 315"/>
                  <a:gd name="T1" fmla="*/ 0 h 315"/>
                  <a:gd name="T2" fmla="*/ 174 w 315"/>
                  <a:gd name="T3" fmla="*/ 1 h 315"/>
                  <a:gd name="T4" fmla="*/ 204 w 315"/>
                  <a:gd name="T5" fmla="*/ 6 h 315"/>
                  <a:gd name="T6" fmla="*/ 245 w 315"/>
                  <a:gd name="T7" fmla="*/ 26 h 315"/>
                  <a:gd name="T8" fmla="*/ 288 w 315"/>
                  <a:gd name="T9" fmla="*/ 69 h 315"/>
                  <a:gd name="T10" fmla="*/ 308 w 315"/>
                  <a:gd name="T11" fmla="*/ 110 h 315"/>
                  <a:gd name="T12" fmla="*/ 314 w 315"/>
                  <a:gd name="T13" fmla="*/ 141 h 315"/>
                  <a:gd name="T14" fmla="*/ 315 w 315"/>
                  <a:gd name="T15" fmla="*/ 158 h 315"/>
                  <a:gd name="T16" fmla="*/ 314 w 315"/>
                  <a:gd name="T17" fmla="*/ 173 h 315"/>
                  <a:gd name="T18" fmla="*/ 308 w 315"/>
                  <a:gd name="T19" fmla="*/ 205 h 315"/>
                  <a:gd name="T20" fmla="*/ 288 w 315"/>
                  <a:gd name="T21" fmla="*/ 246 h 315"/>
                  <a:gd name="T22" fmla="*/ 245 w 315"/>
                  <a:gd name="T23" fmla="*/ 289 h 315"/>
                  <a:gd name="T24" fmla="*/ 204 w 315"/>
                  <a:gd name="T25" fmla="*/ 308 h 315"/>
                  <a:gd name="T26" fmla="*/ 174 w 315"/>
                  <a:gd name="T27" fmla="*/ 315 h 315"/>
                  <a:gd name="T28" fmla="*/ 157 w 315"/>
                  <a:gd name="T29" fmla="*/ 315 h 315"/>
                  <a:gd name="T30" fmla="*/ 142 w 315"/>
                  <a:gd name="T31" fmla="*/ 315 h 315"/>
                  <a:gd name="T32" fmla="*/ 111 w 315"/>
                  <a:gd name="T33" fmla="*/ 308 h 315"/>
                  <a:gd name="T34" fmla="*/ 69 w 315"/>
                  <a:gd name="T35" fmla="*/ 289 h 315"/>
                  <a:gd name="T36" fmla="*/ 26 w 315"/>
                  <a:gd name="T37" fmla="*/ 246 h 315"/>
                  <a:gd name="T38" fmla="*/ 7 w 315"/>
                  <a:gd name="T39" fmla="*/ 205 h 315"/>
                  <a:gd name="T40" fmla="*/ 0 w 315"/>
                  <a:gd name="T41" fmla="*/ 173 h 315"/>
                  <a:gd name="T42" fmla="*/ 0 w 315"/>
                  <a:gd name="T43" fmla="*/ 158 h 315"/>
                  <a:gd name="T44" fmla="*/ 0 w 315"/>
                  <a:gd name="T45" fmla="*/ 141 h 315"/>
                  <a:gd name="T46" fmla="*/ 7 w 315"/>
                  <a:gd name="T47" fmla="*/ 110 h 315"/>
                  <a:gd name="T48" fmla="*/ 26 w 315"/>
                  <a:gd name="T49" fmla="*/ 69 h 315"/>
                  <a:gd name="T50" fmla="*/ 69 w 315"/>
                  <a:gd name="T51" fmla="*/ 26 h 315"/>
                  <a:gd name="T52" fmla="*/ 111 w 315"/>
                  <a:gd name="T53" fmla="*/ 6 h 315"/>
                  <a:gd name="T54" fmla="*/ 142 w 315"/>
                  <a:gd name="T55" fmla="*/ 1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4" y="1"/>
                    </a:lnTo>
                    <a:lnTo>
                      <a:pt x="204" y="6"/>
                    </a:lnTo>
                    <a:lnTo>
                      <a:pt x="245" y="26"/>
                    </a:lnTo>
                    <a:lnTo>
                      <a:pt x="288" y="69"/>
                    </a:lnTo>
                    <a:lnTo>
                      <a:pt x="308" y="110"/>
                    </a:lnTo>
                    <a:lnTo>
                      <a:pt x="314" y="141"/>
                    </a:lnTo>
                    <a:lnTo>
                      <a:pt x="315" y="158"/>
                    </a:lnTo>
                    <a:lnTo>
                      <a:pt x="314" y="173"/>
                    </a:lnTo>
                    <a:lnTo>
                      <a:pt x="308" y="205"/>
                    </a:lnTo>
                    <a:lnTo>
                      <a:pt x="288" y="246"/>
                    </a:lnTo>
                    <a:lnTo>
                      <a:pt x="245" y="289"/>
                    </a:lnTo>
                    <a:lnTo>
                      <a:pt x="204" y="308"/>
                    </a:lnTo>
                    <a:lnTo>
                      <a:pt x="174" y="315"/>
                    </a:lnTo>
                    <a:lnTo>
                      <a:pt x="157" y="315"/>
                    </a:lnTo>
                    <a:lnTo>
                      <a:pt x="142" y="315"/>
                    </a:lnTo>
                    <a:lnTo>
                      <a:pt x="111" y="308"/>
                    </a:lnTo>
                    <a:lnTo>
                      <a:pt x="69" y="289"/>
                    </a:lnTo>
                    <a:lnTo>
                      <a:pt x="26" y="246"/>
                    </a:lnTo>
                    <a:lnTo>
                      <a:pt x="7" y="205"/>
                    </a:lnTo>
                    <a:lnTo>
                      <a:pt x="0" y="173"/>
                    </a:lnTo>
                    <a:lnTo>
                      <a:pt x="0" y="158"/>
                    </a:lnTo>
                    <a:lnTo>
                      <a:pt x="0" y="141"/>
                    </a:lnTo>
                    <a:lnTo>
                      <a:pt x="7" y="110"/>
                    </a:lnTo>
                    <a:lnTo>
                      <a:pt x="26" y="69"/>
                    </a:lnTo>
                    <a:lnTo>
                      <a:pt x="69" y="26"/>
                    </a:lnTo>
                    <a:lnTo>
                      <a:pt x="111" y="6"/>
                    </a:lnTo>
                    <a:lnTo>
                      <a:pt x="142" y="1"/>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0" name="Freeform 142">
                <a:extLst>
                  <a:ext uri="{FF2B5EF4-FFF2-40B4-BE49-F238E27FC236}">
                    <a16:creationId xmlns:a16="http://schemas.microsoft.com/office/drawing/2014/main" id="{300C92AF-4825-3DF8-8EAB-2D40D46BDCDE}"/>
                  </a:ext>
                </a:extLst>
              </p:cNvPr>
              <p:cNvSpPr>
                <a:spLocks/>
              </p:cNvSpPr>
              <p:nvPr/>
            </p:nvSpPr>
            <p:spPr bwMode="auto">
              <a:xfrm rot="3600000">
                <a:off x="7240661" y="4760017"/>
                <a:ext cx="116062" cy="139900"/>
              </a:xfrm>
              <a:custGeom>
                <a:avLst/>
                <a:gdLst>
                  <a:gd name="T0" fmla="*/ 104 w 208"/>
                  <a:gd name="T1" fmla="*/ 0 h 207"/>
                  <a:gd name="T2" fmla="*/ 125 w 208"/>
                  <a:gd name="T3" fmla="*/ 1 h 207"/>
                  <a:gd name="T4" fmla="*/ 162 w 208"/>
                  <a:gd name="T5" fmla="*/ 17 h 207"/>
                  <a:gd name="T6" fmla="*/ 191 w 208"/>
                  <a:gd name="T7" fmla="*/ 45 h 207"/>
                  <a:gd name="T8" fmla="*/ 206 w 208"/>
                  <a:gd name="T9" fmla="*/ 83 h 207"/>
                  <a:gd name="T10" fmla="*/ 208 w 208"/>
                  <a:gd name="T11" fmla="*/ 104 h 207"/>
                  <a:gd name="T12" fmla="*/ 206 w 208"/>
                  <a:gd name="T13" fmla="*/ 124 h 207"/>
                  <a:gd name="T14" fmla="*/ 191 w 208"/>
                  <a:gd name="T15" fmla="*/ 162 h 207"/>
                  <a:gd name="T16" fmla="*/ 162 w 208"/>
                  <a:gd name="T17" fmla="*/ 190 h 207"/>
                  <a:gd name="T18" fmla="*/ 125 w 208"/>
                  <a:gd name="T19" fmla="*/ 206 h 207"/>
                  <a:gd name="T20" fmla="*/ 104 w 208"/>
                  <a:gd name="T21" fmla="*/ 207 h 207"/>
                  <a:gd name="T22" fmla="*/ 82 w 208"/>
                  <a:gd name="T23" fmla="*/ 206 h 207"/>
                  <a:gd name="T24" fmla="*/ 46 w 208"/>
                  <a:gd name="T25" fmla="*/ 190 h 207"/>
                  <a:gd name="T26" fmla="*/ 17 w 208"/>
                  <a:gd name="T27" fmla="*/ 162 h 207"/>
                  <a:gd name="T28" fmla="*/ 2 w 208"/>
                  <a:gd name="T29" fmla="*/ 124 h 207"/>
                  <a:gd name="T30" fmla="*/ 0 w 208"/>
                  <a:gd name="T31" fmla="*/ 104 h 207"/>
                  <a:gd name="T32" fmla="*/ 2 w 208"/>
                  <a:gd name="T33" fmla="*/ 83 h 207"/>
                  <a:gd name="T34" fmla="*/ 17 w 208"/>
                  <a:gd name="T35" fmla="*/ 45 h 207"/>
                  <a:gd name="T36" fmla="*/ 46 w 208"/>
                  <a:gd name="T37" fmla="*/ 17 h 207"/>
                  <a:gd name="T38" fmla="*/ 82 w 208"/>
                  <a:gd name="T39" fmla="*/ 1 h 207"/>
                  <a:gd name="T40" fmla="*/ 104 w 208"/>
                  <a:gd name="T4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207">
                    <a:moveTo>
                      <a:pt x="104" y="0"/>
                    </a:moveTo>
                    <a:lnTo>
                      <a:pt x="125" y="1"/>
                    </a:lnTo>
                    <a:lnTo>
                      <a:pt x="162" y="17"/>
                    </a:lnTo>
                    <a:lnTo>
                      <a:pt x="191" y="45"/>
                    </a:lnTo>
                    <a:lnTo>
                      <a:pt x="206" y="83"/>
                    </a:lnTo>
                    <a:lnTo>
                      <a:pt x="208" y="104"/>
                    </a:lnTo>
                    <a:lnTo>
                      <a:pt x="206" y="124"/>
                    </a:lnTo>
                    <a:lnTo>
                      <a:pt x="191" y="162"/>
                    </a:lnTo>
                    <a:lnTo>
                      <a:pt x="162" y="190"/>
                    </a:lnTo>
                    <a:lnTo>
                      <a:pt x="125" y="206"/>
                    </a:lnTo>
                    <a:lnTo>
                      <a:pt x="104" y="207"/>
                    </a:lnTo>
                    <a:lnTo>
                      <a:pt x="82" y="206"/>
                    </a:lnTo>
                    <a:lnTo>
                      <a:pt x="46" y="190"/>
                    </a:lnTo>
                    <a:lnTo>
                      <a:pt x="17" y="162"/>
                    </a:lnTo>
                    <a:lnTo>
                      <a:pt x="2" y="124"/>
                    </a:lnTo>
                    <a:lnTo>
                      <a:pt x="0" y="104"/>
                    </a:lnTo>
                    <a:lnTo>
                      <a:pt x="2" y="83"/>
                    </a:lnTo>
                    <a:lnTo>
                      <a:pt x="17" y="45"/>
                    </a:lnTo>
                    <a:lnTo>
                      <a:pt x="46" y="17"/>
                    </a:lnTo>
                    <a:lnTo>
                      <a:pt x="82" y="1"/>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1" name="Freeform 143">
                <a:extLst>
                  <a:ext uri="{FF2B5EF4-FFF2-40B4-BE49-F238E27FC236}">
                    <a16:creationId xmlns:a16="http://schemas.microsoft.com/office/drawing/2014/main" id="{8391E2A8-7BEC-3CA4-B42D-8E4356D6DE17}"/>
                  </a:ext>
                </a:extLst>
              </p:cNvPr>
              <p:cNvSpPr>
                <a:spLocks/>
              </p:cNvSpPr>
              <p:nvPr/>
            </p:nvSpPr>
            <p:spPr bwMode="auto">
              <a:xfrm rot="3600000">
                <a:off x="7224957" y="4917615"/>
                <a:ext cx="102670" cy="123757"/>
              </a:xfrm>
              <a:custGeom>
                <a:avLst/>
                <a:gdLst>
                  <a:gd name="T0" fmla="*/ 93 w 185"/>
                  <a:gd name="T1" fmla="*/ 0 h 185"/>
                  <a:gd name="T2" fmla="*/ 111 w 185"/>
                  <a:gd name="T3" fmla="*/ 1 h 185"/>
                  <a:gd name="T4" fmla="*/ 145 w 185"/>
                  <a:gd name="T5" fmla="*/ 15 h 185"/>
                  <a:gd name="T6" fmla="*/ 170 w 185"/>
                  <a:gd name="T7" fmla="*/ 40 h 185"/>
                  <a:gd name="T8" fmla="*/ 184 w 185"/>
                  <a:gd name="T9" fmla="*/ 74 h 185"/>
                  <a:gd name="T10" fmla="*/ 185 w 185"/>
                  <a:gd name="T11" fmla="*/ 93 h 185"/>
                  <a:gd name="T12" fmla="*/ 184 w 185"/>
                  <a:gd name="T13" fmla="*/ 111 h 185"/>
                  <a:gd name="T14" fmla="*/ 170 w 185"/>
                  <a:gd name="T15" fmla="*/ 145 h 185"/>
                  <a:gd name="T16" fmla="*/ 145 w 185"/>
                  <a:gd name="T17" fmla="*/ 170 h 185"/>
                  <a:gd name="T18" fmla="*/ 111 w 185"/>
                  <a:gd name="T19" fmla="*/ 184 h 185"/>
                  <a:gd name="T20" fmla="*/ 93 w 185"/>
                  <a:gd name="T21" fmla="*/ 185 h 185"/>
                  <a:gd name="T22" fmla="*/ 74 w 185"/>
                  <a:gd name="T23" fmla="*/ 184 h 185"/>
                  <a:gd name="T24" fmla="*/ 41 w 185"/>
                  <a:gd name="T25" fmla="*/ 170 h 185"/>
                  <a:gd name="T26" fmla="*/ 16 w 185"/>
                  <a:gd name="T27" fmla="*/ 145 h 185"/>
                  <a:gd name="T28" fmla="*/ 1 w 185"/>
                  <a:gd name="T29" fmla="*/ 111 h 185"/>
                  <a:gd name="T30" fmla="*/ 0 w 185"/>
                  <a:gd name="T31" fmla="*/ 93 h 185"/>
                  <a:gd name="T32" fmla="*/ 1 w 185"/>
                  <a:gd name="T33" fmla="*/ 74 h 185"/>
                  <a:gd name="T34" fmla="*/ 16 w 185"/>
                  <a:gd name="T35" fmla="*/ 40 h 185"/>
                  <a:gd name="T36" fmla="*/ 41 w 185"/>
                  <a:gd name="T37" fmla="*/ 15 h 185"/>
                  <a:gd name="T38" fmla="*/ 74 w 185"/>
                  <a:gd name="T39" fmla="*/ 1 h 185"/>
                  <a:gd name="T40" fmla="*/ 93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3" y="0"/>
                    </a:moveTo>
                    <a:lnTo>
                      <a:pt x="111" y="1"/>
                    </a:lnTo>
                    <a:lnTo>
                      <a:pt x="145" y="15"/>
                    </a:lnTo>
                    <a:lnTo>
                      <a:pt x="170" y="40"/>
                    </a:lnTo>
                    <a:lnTo>
                      <a:pt x="184" y="74"/>
                    </a:lnTo>
                    <a:lnTo>
                      <a:pt x="185" y="93"/>
                    </a:lnTo>
                    <a:lnTo>
                      <a:pt x="184" y="111"/>
                    </a:lnTo>
                    <a:lnTo>
                      <a:pt x="170" y="145"/>
                    </a:lnTo>
                    <a:lnTo>
                      <a:pt x="145" y="170"/>
                    </a:lnTo>
                    <a:lnTo>
                      <a:pt x="111" y="184"/>
                    </a:lnTo>
                    <a:lnTo>
                      <a:pt x="93" y="185"/>
                    </a:lnTo>
                    <a:lnTo>
                      <a:pt x="74" y="184"/>
                    </a:lnTo>
                    <a:lnTo>
                      <a:pt x="41" y="170"/>
                    </a:lnTo>
                    <a:lnTo>
                      <a:pt x="16" y="145"/>
                    </a:lnTo>
                    <a:lnTo>
                      <a:pt x="1" y="111"/>
                    </a:lnTo>
                    <a:lnTo>
                      <a:pt x="0" y="93"/>
                    </a:lnTo>
                    <a:lnTo>
                      <a:pt x="1" y="74"/>
                    </a:lnTo>
                    <a:lnTo>
                      <a:pt x="16" y="40"/>
                    </a:lnTo>
                    <a:lnTo>
                      <a:pt x="41" y="15"/>
                    </a:lnTo>
                    <a:lnTo>
                      <a:pt x="74" y="1"/>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2" name="Freeform 144">
                <a:extLst>
                  <a:ext uri="{FF2B5EF4-FFF2-40B4-BE49-F238E27FC236}">
                    <a16:creationId xmlns:a16="http://schemas.microsoft.com/office/drawing/2014/main" id="{E57101CE-F8C5-7EDD-0EED-33F90A37921D}"/>
                  </a:ext>
                </a:extLst>
              </p:cNvPr>
              <p:cNvSpPr>
                <a:spLocks/>
              </p:cNvSpPr>
              <p:nvPr/>
            </p:nvSpPr>
            <p:spPr bwMode="auto">
              <a:xfrm rot="3600000">
                <a:off x="7183143" y="5052025"/>
                <a:ext cx="75887" cy="88783"/>
              </a:xfrm>
              <a:custGeom>
                <a:avLst/>
                <a:gdLst>
                  <a:gd name="T0" fmla="*/ 66 w 134"/>
                  <a:gd name="T1" fmla="*/ 0 h 133"/>
                  <a:gd name="T2" fmla="*/ 80 w 134"/>
                  <a:gd name="T3" fmla="*/ 1 h 133"/>
                  <a:gd name="T4" fmla="*/ 104 w 134"/>
                  <a:gd name="T5" fmla="*/ 10 h 133"/>
                  <a:gd name="T6" fmla="*/ 123 w 134"/>
                  <a:gd name="T7" fmla="*/ 28 h 133"/>
                  <a:gd name="T8" fmla="*/ 132 w 134"/>
                  <a:gd name="T9" fmla="*/ 53 h 133"/>
                  <a:gd name="T10" fmla="*/ 134 w 134"/>
                  <a:gd name="T11" fmla="*/ 67 h 133"/>
                  <a:gd name="T12" fmla="*/ 132 w 134"/>
                  <a:gd name="T13" fmla="*/ 80 h 133"/>
                  <a:gd name="T14" fmla="*/ 123 w 134"/>
                  <a:gd name="T15" fmla="*/ 105 h 133"/>
                  <a:gd name="T16" fmla="*/ 104 w 134"/>
                  <a:gd name="T17" fmla="*/ 123 h 133"/>
                  <a:gd name="T18" fmla="*/ 80 w 134"/>
                  <a:gd name="T19" fmla="*/ 133 h 133"/>
                  <a:gd name="T20" fmla="*/ 66 w 134"/>
                  <a:gd name="T21" fmla="*/ 133 h 133"/>
                  <a:gd name="T22" fmla="*/ 53 w 134"/>
                  <a:gd name="T23" fmla="*/ 133 h 133"/>
                  <a:gd name="T24" fmla="*/ 29 w 134"/>
                  <a:gd name="T25" fmla="*/ 123 h 133"/>
                  <a:gd name="T26" fmla="*/ 10 w 134"/>
                  <a:gd name="T27" fmla="*/ 105 h 133"/>
                  <a:gd name="T28" fmla="*/ 0 w 134"/>
                  <a:gd name="T29" fmla="*/ 80 h 133"/>
                  <a:gd name="T30" fmla="*/ 0 w 134"/>
                  <a:gd name="T31" fmla="*/ 67 h 133"/>
                  <a:gd name="T32" fmla="*/ 0 w 134"/>
                  <a:gd name="T33" fmla="*/ 53 h 133"/>
                  <a:gd name="T34" fmla="*/ 10 w 134"/>
                  <a:gd name="T35" fmla="*/ 28 h 133"/>
                  <a:gd name="T36" fmla="*/ 29 w 134"/>
                  <a:gd name="T37" fmla="*/ 10 h 133"/>
                  <a:gd name="T38" fmla="*/ 53 w 134"/>
                  <a:gd name="T39" fmla="*/ 1 h 133"/>
                  <a:gd name="T40" fmla="*/ 66 w 13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3">
                    <a:moveTo>
                      <a:pt x="66" y="0"/>
                    </a:moveTo>
                    <a:lnTo>
                      <a:pt x="80" y="1"/>
                    </a:lnTo>
                    <a:lnTo>
                      <a:pt x="104" y="10"/>
                    </a:lnTo>
                    <a:lnTo>
                      <a:pt x="123" y="28"/>
                    </a:lnTo>
                    <a:lnTo>
                      <a:pt x="132" y="53"/>
                    </a:lnTo>
                    <a:lnTo>
                      <a:pt x="134" y="67"/>
                    </a:lnTo>
                    <a:lnTo>
                      <a:pt x="132" y="80"/>
                    </a:lnTo>
                    <a:lnTo>
                      <a:pt x="123" y="105"/>
                    </a:lnTo>
                    <a:lnTo>
                      <a:pt x="104" y="123"/>
                    </a:lnTo>
                    <a:lnTo>
                      <a:pt x="80" y="133"/>
                    </a:lnTo>
                    <a:lnTo>
                      <a:pt x="66" y="133"/>
                    </a:lnTo>
                    <a:lnTo>
                      <a:pt x="53" y="133"/>
                    </a:lnTo>
                    <a:lnTo>
                      <a:pt x="29" y="123"/>
                    </a:lnTo>
                    <a:lnTo>
                      <a:pt x="10" y="105"/>
                    </a:lnTo>
                    <a:lnTo>
                      <a:pt x="0" y="80"/>
                    </a:lnTo>
                    <a:lnTo>
                      <a:pt x="0" y="67"/>
                    </a:lnTo>
                    <a:lnTo>
                      <a:pt x="0" y="53"/>
                    </a:lnTo>
                    <a:lnTo>
                      <a:pt x="10" y="28"/>
                    </a:lnTo>
                    <a:lnTo>
                      <a:pt x="29" y="10"/>
                    </a:lnTo>
                    <a:lnTo>
                      <a:pt x="53" y="1"/>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3" name="Freeform 145">
                <a:extLst>
                  <a:ext uri="{FF2B5EF4-FFF2-40B4-BE49-F238E27FC236}">
                    <a16:creationId xmlns:a16="http://schemas.microsoft.com/office/drawing/2014/main" id="{6EB20A05-49C1-E6BD-0452-42C1CCD2E451}"/>
                  </a:ext>
                </a:extLst>
              </p:cNvPr>
              <p:cNvSpPr>
                <a:spLocks/>
              </p:cNvSpPr>
              <p:nvPr/>
            </p:nvSpPr>
            <p:spPr bwMode="auto">
              <a:xfrm rot="3600000">
                <a:off x="7131218" y="5137392"/>
                <a:ext cx="46872" cy="59188"/>
              </a:xfrm>
              <a:custGeom>
                <a:avLst/>
                <a:gdLst>
                  <a:gd name="T0" fmla="*/ 43 w 86"/>
                  <a:gd name="T1" fmla="*/ 0 h 87"/>
                  <a:gd name="T2" fmla="*/ 52 w 86"/>
                  <a:gd name="T3" fmla="*/ 1 h 87"/>
                  <a:gd name="T4" fmla="*/ 67 w 86"/>
                  <a:gd name="T5" fmla="*/ 8 h 87"/>
                  <a:gd name="T6" fmla="*/ 79 w 86"/>
                  <a:gd name="T7" fmla="*/ 19 h 87"/>
                  <a:gd name="T8" fmla="*/ 86 w 86"/>
                  <a:gd name="T9" fmla="*/ 35 h 87"/>
                  <a:gd name="T10" fmla="*/ 86 w 86"/>
                  <a:gd name="T11" fmla="*/ 44 h 87"/>
                  <a:gd name="T12" fmla="*/ 86 w 86"/>
                  <a:gd name="T13" fmla="*/ 52 h 87"/>
                  <a:gd name="T14" fmla="*/ 79 w 86"/>
                  <a:gd name="T15" fmla="*/ 67 h 87"/>
                  <a:gd name="T16" fmla="*/ 67 w 86"/>
                  <a:gd name="T17" fmla="*/ 79 h 87"/>
                  <a:gd name="T18" fmla="*/ 52 w 86"/>
                  <a:gd name="T19" fmla="*/ 86 h 87"/>
                  <a:gd name="T20" fmla="*/ 43 w 86"/>
                  <a:gd name="T21" fmla="*/ 87 h 87"/>
                  <a:gd name="T22" fmla="*/ 35 w 86"/>
                  <a:gd name="T23" fmla="*/ 86 h 87"/>
                  <a:gd name="T24" fmla="*/ 19 w 86"/>
                  <a:gd name="T25" fmla="*/ 79 h 87"/>
                  <a:gd name="T26" fmla="*/ 8 w 86"/>
                  <a:gd name="T27" fmla="*/ 67 h 87"/>
                  <a:gd name="T28" fmla="*/ 1 w 86"/>
                  <a:gd name="T29" fmla="*/ 52 h 87"/>
                  <a:gd name="T30" fmla="*/ 0 w 86"/>
                  <a:gd name="T31" fmla="*/ 44 h 87"/>
                  <a:gd name="T32" fmla="*/ 1 w 86"/>
                  <a:gd name="T33" fmla="*/ 35 h 87"/>
                  <a:gd name="T34" fmla="*/ 8 w 86"/>
                  <a:gd name="T35" fmla="*/ 19 h 87"/>
                  <a:gd name="T36" fmla="*/ 19 w 86"/>
                  <a:gd name="T37" fmla="*/ 8 h 87"/>
                  <a:gd name="T38" fmla="*/ 35 w 86"/>
                  <a:gd name="T39" fmla="*/ 1 h 87"/>
                  <a:gd name="T40" fmla="*/ 43 w 86"/>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7">
                    <a:moveTo>
                      <a:pt x="43" y="0"/>
                    </a:moveTo>
                    <a:lnTo>
                      <a:pt x="52" y="1"/>
                    </a:lnTo>
                    <a:lnTo>
                      <a:pt x="67" y="8"/>
                    </a:lnTo>
                    <a:lnTo>
                      <a:pt x="79" y="19"/>
                    </a:lnTo>
                    <a:lnTo>
                      <a:pt x="86" y="35"/>
                    </a:lnTo>
                    <a:lnTo>
                      <a:pt x="86" y="44"/>
                    </a:lnTo>
                    <a:lnTo>
                      <a:pt x="86" y="52"/>
                    </a:lnTo>
                    <a:lnTo>
                      <a:pt x="79" y="67"/>
                    </a:lnTo>
                    <a:lnTo>
                      <a:pt x="67" y="79"/>
                    </a:lnTo>
                    <a:lnTo>
                      <a:pt x="52" y="86"/>
                    </a:lnTo>
                    <a:lnTo>
                      <a:pt x="43" y="87"/>
                    </a:lnTo>
                    <a:lnTo>
                      <a:pt x="35" y="86"/>
                    </a:lnTo>
                    <a:lnTo>
                      <a:pt x="19" y="79"/>
                    </a:lnTo>
                    <a:lnTo>
                      <a:pt x="8" y="67"/>
                    </a:lnTo>
                    <a:lnTo>
                      <a:pt x="1" y="52"/>
                    </a:lnTo>
                    <a:lnTo>
                      <a:pt x="0" y="44"/>
                    </a:lnTo>
                    <a:lnTo>
                      <a:pt x="1" y="35"/>
                    </a:lnTo>
                    <a:lnTo>
                      <a:pt x="8" y="19"/>
                    </a:lnTo>
                    <a:lnTo>
                      <a:pt x="19" y="8"/>
                    </a:lnTo>
                    <a:lnTo>
                      <a:pt x="35" y="1"/>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131" name="Group 51">
              <a:extLst>
                <a:ext uri="{FF2B5EF4-FFF2-40B4-BE49-F238E27FC236}">
                  <a16:creationId xmlns:a16="http://schemas.microsoft.com/office/drawing/2014/main" id="{C36317FB-ADCB-D580-28B9-5F3E0E031861}"/>
                </a:ext>
              </a:extLst>
            </p:cNvPr>
            <p:cNvGrpSpPr/>
            <p:nvPr/>
          </p:nvGrpSpPr>
          <p:grpSpPr>
            <a:xfrm>
              <a:off x="1799957" y="4670530"/>
              <a:ext cx="1125141" cy="753043"/>
              <a:chOff x="5665787" y="4254070"/>
              <a:chExt cx="1125141" cy="753043"/>
            </a:xfrm>
            <a:grpFill/>
          </p:grpSpPr>
          <p:sp>
            <p:nvSpPr>
              <p:cNvPr id="132" name="Freeform 146">
                <a:extLst>
                  <a:ext uri="{FF2B5EF4-FFF2-40B4-BE49-F238E27FC236}">
                    <a16:creationId xmlns:a16="http://schemas.microsoft.com/office/drawing/2014/main" id="{128EC035-79BF-47CE-2972-E199501F5209}"/>
                  </a:ext>
                </a:extLst>
              </p:cNvPr>
              <p:cNvSpPr>
                <a:spLocks/>
              </p:cNvSpPr>
              <p:nvPr/>
            </p:nvSpPr>
            <p:spPr bwMode="auto">
              <a:xfrm rot="3600000">
                <a:off x="5850394" y="4282372"/>
                <a:ext cx="540134" cy="909348"/>
              </a:xfrm>
              <a:custGeom>
                <a:avLst/>
                <a:gdLst>
                  <a:gd name="T0" fmla="*/ 551 w 970"/>
                  <a:gd name="T1" fmla="*/ 707 h 1352"/>
                  <a:gd name="T2" fmla="*/ 555 w 970"/>
                  <a:gd name="T3" fmla="*/ 690 h 1352"/>
                  <a:gd name="T4" fmla="*/ 568 w 970"/>
                  <a:gd name="T5" fmla="*/ 656 h 1352"/>
                  <a:gd name="T6" fmla="*/ 598 w 970"/>
                  <a:gd name="T7" fmla="*/ 612 h 1352"/>
                  <a:gd name="T8" fmla="*/ 682 w 970"/>
                  <a:gd name="T9" fmla="*/ 534 h 1352"/>
                  <a:gd name="T10" fmla="*/ 774 w 970"/>
                  <a:gd name="T11" fmla="*/ 462 h 1352"/>
                  <a:gd name="T12" fmla="*/ 824 w 970"/>
                  <a:gd name="T13" fmla="*/ 410 h 1352"/>
                  <a:gd name="T14" fmla="*/ 852 w 970"/>
                  <a:gd name="T15" fmla="*/ 364 h 1352"/>
                  <a:gd name="T16" fmla="*/ 862 w 970"/>
                  <a:gd name="T17" fmla="*/ 332 h 1352"/>
                  <a:gd name="T18" fmla="*/ 866 w 970"/>
                  <a:gd name="T19" fmla="*/ 296 h 1352"/>
                  <a:gd name="T20" fmla="*/ 862 w 970"/>
                  <a:gd name="T21" fmla="*/ 255 h 1352"/>
                  <a:gd name="T22" fmla="*/ 856 w 970"/>
                  <a:gd name="T23" fmla="*/ 233 h 1352"/>
                  <a:gd name="T24" fmla="*/ 846 w 970"/>
                  <a:gd name="T25" fmla="*/ 206 h 1352"/>
                  <a:gd name="T26" fmla="*/ 824 w 970"/>
                  <a:gd name="T27" fmla="*/ 158 h 1352"/>
                  <a:gd name="T28" fmla="*/ 798 w 970"/>
                  <a:gd name="T29" fmla="*/ 117 h 1352"/>
                  <a:gd name="T30" fmla="*/ 769 w 970"/>
                  <a:gd name="T31" fmla="*/ 83 h 1352"/>
                  <a:gd name="T32" fmla="*/ 735 w 970"/>
                  <a:gd name="T33" fmla="*/ 55 h 1352"/>
                  <a:gd name="T34" fmla="*/ 699 w 970"/>
                  <a:gd name="T35" fmla="*/ 34 h 1352"/>
                  <a:gd name="T36" fmla="*/ 638 w 970"/>
                  <a:gd name="T37" fmla="*/ 11 h 1352"/>
                  <a:gd name="T38" fmla="*/ 551 w 970"/>
                  <a:gd name="T39" fmla="*/ 0 h 1352"/>
                  <a:gd name="T40" fmla="*/ 460 w 970"/>
                  <a:gd name="T41" fmla="*/ 7 h 1352"/>
                  <a:gd name="T42" fmla="*/ 367 w 970"/>
                  <a:gd name="T43" fmla="*/ 31 h 1352"/>
                  <a:gd name="T44" fmla="*/ 277 w 970"/>
                  <a:gd name="T45" fmla="*/ 68 h 1352"/>
                  <a:gd name="T46" fmla="*/ 235 w 970"/>
                  <a:gd name="T47" fmla="*/ 91 h 1352"/>
                  <a:gd name="T48" fmla="*/ 194 w 970"/>
                  <a:gd name="T49" fmla="*/ 117 h 1352"/>
                  <a:gd name="T50" fmla="*/ 122 w 970"/>
                  <a:gd name="T51" fmla="*/ 179 h 1352"/>
                  <a:gd name="T52" fmla="*/ 65 w 970"/>
                  <a:gd name="T53" fmla="*/ 255 h 1352"/>
                  <a:gd name="T54" fmla="*/ 23 w 970"/>
                  <a:gd name="T55" fmla="*/ 344 h 1352"/>
                  <a:gd name="T56" fmla="*/ 1 w 970"/>
                  <a:gd name="T57" fmla="*/ 442 h 1352"/>
                  <a:gd name="T58" fmla="*/ 0 w 970"/>
                  <a:gd name="T59" fmla="*/ 550 h 1352"/>
                  <a:gd name="T60" fmla="*/ 21 w 970"/>
                  <a:gd name="T61" fmla="*/ 665 h 1352"/>
                  <a:gd name="T62" fmla="*/ 67 w 970"/>
                  <a:gd name="T63" fmla="*/ 787 h 1352"/>
                  <a:gd name="T64" fmla="*/ 101 w 970"/>
                  <a:gd name="T65" fmla="*/ 849 h 1352"/>
                  <a:gd name="T66" fmla="*/ 140 w 970"/>
                  <a:gd name="T67" fmla="*/ 913 h 1352"/>
                  <a:gd name="T68" fmla="*/ 233 w 970"/>
                  <a:gd name="T69" fmla="*/ 1034 h 1352"/>
                  <a:gd name="T70" fmla="*/ 341 w 970"/>
                  <a:gd name="T71" fmla="*/ 1145 h 1352"/>
                  <a:gd name="T72" fmla="*/ 458 w 970"/>
                  <a:gd name="T73" fmla="*/ 1238 h 1352"/>
                  <a:gd name="T74" fmla="*/ 547 w 970"/>
                  <a:gd name="T75" fmla="*/ 1292 h 1352"/>
                  <a:gd name="T76" fmla="*/ 608 w 970"/>
                  <a:gd name="T77" fmla="*/ 1320 h 1352"/>
                  <a:gd name="T78" fmla="*/ 666 w 970"/>
                  <a:gd name="T79" fmla="*/ 1339 h 1352"/>
                  <a:gd name="T80" fmla="*/ 725 w 970"/>
                  <a:gd name="T81" fmla="*/ 1351 h 1352"/>
                  <a:gd name="T82" fmla="*/ 780 w 970"/>
                  <a:gd name="T83" fmla="*/ 1352 h 1352"/>
                  <a:gd name="T84" fmla="*/ 833 w 970"/>
                  <a:gd name="T85" fmla="*/ 1344 h 1352"/>
                  <a:gd name="T86" fmla="*/ 883 w 970"/>
                  <a:gd name="T87" fmla="*/ 1325 h 1352"/>
                  <a:gd name="T88" fmla="*/ 928 w 970"/>
                  <a:gd name="T89" fmla="*/ 1294 h 1352"/>
                  <a:gd name="T90" fmla="*/ 949 w 970"/>
                  <a:gd name="T91" fmla="*/ 1273 h 1352"/>
                  <a:gd name="T92" fmla="*/ 960 w 970"/>
                  <a:gd name="T93" fmla="*/ 1259 h 1352"/>
                  <a:gd name="T94" fmla="*/ 970 w 970"/>
                  <a:gd name="T95" fmla="*/ 1234 h 1352"/>
                  <a:gd name="T96" fmla="*/ 964 w 970"/>
                  <a:gd name="T97" fmla="*/ 1209 h 1352"/>
                  <a:gd name="T98" fmla="*/ 948 w 970"/>
                  <a:gd name="T99" fmla="*/ 1185 h 1352"/>
                  <a:gd name="T100" fmla="*/ 905 w 970"/>
                  <a:gd name="T101" fmla="*/ 1147 h 1352"/>
                  <a:gd name="T102" fmla="*/ 823 w 970"/>
                  <a:gd name="T103" fmla="*/ 1094 h 1352"/>
                  <a:gd name="T104" fmla="*/ 730 w 970"/>
                  <a:gd name="T105" fmla="*/ 1033 h 1352"/>
                  <a:gd name="T106" fmla="*/ 664 w 970"/>
                  <a:gd name="T107" fmla="*/ 980 h 1352"/>
                  <a:gd name="T108" fmla="*/ 623 w 970"/>
                  <a:gd name="T109" fmla="*/ 941 h 1352"/>
                  <a:gd name="T110" fmla="*/ 590 w 970"/>
                  <a:gd name="T111" fmla="*/ 897 h 1352"/>
                  <a:gd name="T112" fmla="*/ 564 w 970"/>
                  <a:gd name="T113" fmla="*/ 849 h 1352"/>
                  <a:gd name="T114" fmla="*/ 550 w 970"/>
                  <a:gd name="T115" fmla="*/ 797 h 1352"/>
                  <a:gd name="T116" fmla="*/ 547 w 970"/>
                  <a:gd name="T117" fmla="*/ 739 h 1352"/>
                  <a:gd name="T118" fmla="*/ 551 w 970"/>
                  <a:gd name="T119" fmla="*/ 707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0" h="1352">
                    <a:moveTo>
                      <a:pt x="551" y="707"/>
                    </a:moveTo>
                    <a:lnTo>
                      <a:pt x="555" y="690"/>
                    </a:lnTo>
                    <a:lnTo>
                      <a:pt x="568" y="656"/>
                    </a:lnTo>
                    <a:lnTo>
                      <a:pt x="598" y="612"/>
                    </a:lnTo>
                    <a:lnTo>
                      <a:pt x="682" y="534"/>
                    </a:lnTo>
                    <a:lnTo>
                      <a:pt x="774" y="462"/>
                    </a:lnTo>
                    <a:lnTo>
                      <a:pt x="824" y="410"/>
                    </a:lnTo>
                    <a:lnTo>
                      <a:pt x="852" y="364"/>
                    </a:lnTo>
                    <a:lnTo>
                      <a:pt x="862" y="332"/>
                    </a:lnTo>
                    <a:lnTo>
                      <a:pt x="866" y="296"/>
                    </a:lnTo>
                    <a:lnTo>
                      <a:pt x="862" y="255"/>
                    </a:lnTo>
                    <a:lnTo>
                      <a:pt x="856" y="233"/>
                    </a:lnTo>
                    <a:lnTo>
                      <a:pt x="846" y="206"/>
                    </a:lnTo>
                    <a:lnTo>
                      <a:pt x="824" y="158"/>
                    </a:lnTo>
                    <a:lnTo>
                      <a:pt x="798" y="117"/>
                    </a:lnTo>
                    <a:lnTo>
                      <a:pt x="769" y="83"/>
                    </a:lnTo>
                    <a:lnTo>
                      <a:pt x="735" y="55"/>
                    </a:lnTo>
                    <a:lnTo>
                      <a:pt x="699" y="34"/>
                    </a:lnTo>
                    <a:lnTo>
                      <a:pt x="638" y="11"/>
                    </a:lnTo>
                    <a:lnTo>
                      <a:pt x="551" y="0"/>
                    </a:lnTo>
                    <a:lnTo>
                      <a:pt x="460" y="7"/>
                    </a:lnTo>
                    <a:lnTo>
                      <a:pt x="367" y="31"/>
                    </a:lnTo>
                    <a:lnTo>
                      <a:pt x="277" y="68"/>
                    </a:lnTo>
                    <a:lnTo>
                      <a:pt x="235" y="91"/>
                    </a:lnTo>
                    <a:lnTo>
                      <a:pt x="194" y="117"/>
                    </a:lnTo>
                    <a:lnTo>
                      <a:pt x="122" y="179"/>
                    </a:lnTo>
                    <a:lnTo>
                      <a:pt x="65" y="255"/>
                    </a:lnTo>
                    <a:lnTo>
                      <a:pt x="23" y="344"/>
                    </a:lnTo>
                    <a:lnTo>
                      <a:pt x="1" y="442"/>
                    </a:lnTo>
                    <a:lnTo>
                      <a:pt x="0" y="550"/>
                    </a:lnTo>
                    <a:lnTo>
                      <a:pt x="21" y="665"/>
                    </a:lnTo>
                    <a:lnTo>
                      <a:pt x="67" y="787"/>
                    </a:lnTo>
                    <a:lnTo>
                      <a:pt x="101" y="849"/>
                    </a:lnTo>
                    <a:lnTo>
                      <a:pt x="140" y="913"/>
                    </a:lnTo>
                    <a:lnTo>
                      <a:pt x="233" y="1034"/>
                    </a:lnTo>
                    <a:lnTo>
                      <a:pt x="341" y="1145"/>
                    </a:lnTo>
                    <a:lnTo>
                      <a:pt x="458" y="1238"/>
                    </a:lnTo>
                    <a:lnTo>
                      <a:pt x="547" y="1292"/>
                    </a:lnTo>
                    <a:lnTo>
                      <a:pt x="608" y="1320"/>
                    </a:lnTo>
                    <a:lnTo>
                      <a:pt x="666" y="1339"/>
                    </a:lnTo>
                    <a:lnTo>
                      <a:pt x="725" y="1351"/>
                    </a:lnTo>
                    <a:lnTo>
                      <a:pt x="780" y="1352"/>
                    </a:lnTo>
                    <a:lnTo>
                      <a:pt x="833" y="1344"/>
                    </a:lnTo>
                    <a:lnTo>
                      <a:pt x="883" y="1325"/>
                    </a:lnTo>
                    <a:lnTo>
                      <a:pt x="928" y="1294"/>
                    </a:lnTo>
                    <a:lnTo>
                      <a:pt x="949" y="1273"/>
                    </a:lnTo>
                    <a:lnTo>
                      <a:pt x="960" y="1259"/>
                    </a:lnTo>
                    <a:lnTo>
                      <a:pt x="970" y="1234"/>
                    </a:lnTo>
                    <a:lnTo>
                      <a:pt x="964" y="1209"/>
                    </a:lnTo>
                    <a:lnTo>
                      <a:pt x="948" y="1185"/>
                    </a:lnTo>
                    <a:lnTo>
                      <a:pt x="905" y="1147"/>
                    </a:lnTo>
                    <a:lnTo>
                      <a:pt x="823" y="1094"/>
                    </a:lnTo>
                    <a:lnTo>
                      <a:pt x="730" y="1033"/>
                    </a:lnTo>
                    <a:lnTo>
                      <a:pt x="664" y="980"/>
                    </a:lnTo>
                    <a:lnTo>
                      <a:pt x="623" y="941"/>
                    </a:lnTo>
                    <a:lnTo>
                      <a:pt x="590" y="897"/>
                    </a:lnTo>
                    <a:lnTo>
                      <a:pt x="564" y="849"/>
                    </a:lnTo>
                    <a:lnTo>
                      <a:pt x="550" y="797"/>
                    </a:lnTo>
                    <a:lnTo>
                      <a:pt x="547" y="739"/>
                    </a:lnTo>
                    <a:lnTo>
                      <a:pt x="551" y="7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3" name="Freeform 147">
                <a:extLst>
                  <a:ext uri="{FF2B5EF4-FFF2-40B4-BE49-F238E27FC236}">
                    <a16:creationId xmlns:a16="http://schemas.microsoft.com/office/drawing/2014/main" id="{D9727EF5-5094-DBE8-8420-B34518113AE3}"/>
                  </a:ext>
                </a:extLst>
              </p:cNvPr>
              <p:cNvSpPr>
                <a:spLocks/>
              </p:cNvSpPr>
              <p:nvPr/>
            </p:nvSpPr>
            <p:spPr bwMode="auto">
              <a:xfrm rot="3600000">
                <a:off x="6596495" y="4378488"/>
                <a:ext cx="176326" cy="212541"/>
              </a:xfrm>
              <a:custGeom>
                <a:avLst/>
                <a:gdLst>
                  <a:gd name="T0" fmla="*/ 157 w 315"/>
                  <a:gd name="T1" fmla="*/ 0 h 315"/>
                  <a:gd name="T2" fmla="*/ 173 w 315"/>
                  <a:gd name="T3" fmla="*/ 2 h 315"/>
                  <a:gd name="T4" fmla="*/ 203 w 315"/>
                  <a:gd name="T5" fmla="*/ 8 h 315"/>
                  <a:gd name="T6" fmla="*/ 246 w 315"/>
                  <a:gd name="T7" fmla="*/ 26 h 315"/>
                  <a:gd name="T8" fmla="*/ 287 w 315"/>
                  <a:gd name="T9" fmla="*/ 69 h 315"/>
                  <a:gd name="T10" fmla="*/ 307 w 315"/>
                  <a:gd name="T11" fmla="*/ 111 h 315"/>
                  <a:gd name="T12" fmla="*/ 313 w 315"/>
                  <a:gd name="T13" fmla="*/ 142 h 315"/>
                  <a:gd name="T14" fmla="*/ 315 w 315"/>
                  <a:gd name="T15" fmla="*/ 159 h 315"/>
                  <a:gd name="T16" fmla="*/ 313 w 315"/>
                  <a:gd name="T17" fmla="*/ 174 h 315"/>
                  <a:gd name="T18" fmla="*/ 307 w 315"/>
                  <a:gd name="T19" fmla="*/ 205 h 315"/>
                  <a:gd name="T20" fmla="*/ 287 w 315"/>
                  <a:gd name="T21" fmla="*/ 247 h 315"/>
                  <a:gd name="T22" fmla="*/ 246 w 315"/>
                  <a:gd name="T23" fmla="*/ 289 h 315"/>
                  <a:gd name="T24" fmla="*/ 203 w 315"/>
                  <a:gd name="T25" fmla="*/ 309 h 315"/>
                  <a:gd name="T26" fmla="*/ 173 w 315"/>
                  <a:gd name="T27" fmla="*/ 315 h 315"/>
                  <a:gd name="T28" fmla="*/ 157 w 315"/>
                  <a:gd name="T29" fmla="*/ 315 h 315"/>
                  <a:gd name="T30" fmla="*/ 141 w 315"/>
                  <a:gd name="T31" fmla="*/ 315 h 315"/>
                  <a:gd name="T32" fmla="*/ 110 w 315"/>
                  <a:gd name="T33" fmla="*/ 309 h 315"/>
                  <a:gd name="T34" fmla="*/ 68 w 315"/>
                  <a:gd name="T35" fmla="*/ 289 h 315"/>
                  <a:gd name="T36" fmla="*/ 26 w 315"/>
                  <a:gd name="T37" fmla="*/ 247 h 315"/>
                  <a:gd name="T38" fmla="*/ 6 w 315"/>
                  <a:gd name="T39" fmla="*/ 205 h 315"/>
                  <a:gd name="T40" fmla="*/ 0 w 315"/>
                  <a:gd name="T41" fmla="*/ 174 h 315"/>
                  <a:gd name="T42" fmla="*/ 0 w 315"/>
                  <a:gd name="T43" fmla="*/ 159 h 315"/>
                  <a:gd name="T44" fmla="*/ 0 w 315"/>
                  <a:gd name="T45" fmla="*/ 142 h 315"/>
                  <a:gd name="T46" fmla="*/ 6 w 315"/>
                  <a:gd name="T47" fmla="*/ 111 h 315"/>
                  <a:gd name="T48" fmla="*/ 26 w 315"/>
                  <a:gd name="T49" fmla="*/ 69 h 315"/>
                  <a:gd name="T50" fmla="*/ 68 w 315"/>
                  <a:gd name="T51" fmla="*/ 26 h 315"/>
                  <a:gd name="T52" fmla="*/ 110 w 315"/>
                  <a:gd name="T53" fmla="*/ 8 h 315"/>
                  <a:gd name="T54" fmla="*/ 141 w 315"/>
                  <a:gd name="T55" fmla="*/ 2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3" y="2"/>
                    </a:lnTo>
                    <a:lnTo>
                      <a:pt x="203" y="8"/>
                    </a:lnTo>
                    <a:lnTo>
                      <a:pt x="246" y="26"/>
                    </a:lnTo>
                    <a:lnTo>
                      <a:pt x="287" y="69"/>
                    </a:lnTo>
                    <a:lnTo>
                      <a:pt x="307" y="111"/>
                    </a:lnTo>
                    <a:lnTo>
                      <a:pt x="313" y="142"/>
                    </a:lnTo>
                    <a:lnTo>
                      <a:pt x="315" y="159"/>
                    </a:lnTo>
                    <a:lnTo>
                      <a:pt x="313" y="174"/>
                    </a:lnTo>
                    <a:lnTo>
                      <a:pt x="307" y="205"/>
                    </a:lnTo>
                    <a:lnTo>
                      <a:pt x="287" y="247"/>
                    </a:lnTo>
                    <a:lnTo>
                      <a:pt x="246" y="289"/>
                    </a:lnTo>
                    <a:lnTo>
                      <a:pt x="203" y="309"/>
                    </a:lnTo>
                    <a:lnTo>
                      <a:pt x="173" y="315"/>
                    </a:lnTo>
                    <a:lnTo>
                      <a:pt x="157" y="315"/>
                    </a:lnTo>
                    <a:lnTo>
                      <a:pt x="141" y="315"/>
                    </a:lnTo>
                    <a:lnTo>
                      <a:pt x="110" y="309"/>
                    </a:lnTo>
                    <a:lnTo>
                      <a:pt x="68" y="289"/>
                    </a:lnTo>
                    <a:lnTo>
                      <a:pt x="26" y="247"/>
                    </a:lnTo>
                    <a:lnTo>
                      <a:pt x="6" y="205"/>
                    </a:lnTo>
                    <a:lnTo>
                      <a:pt x="0" y="174"/>
                    </a:lnTo>
                    <a:lnTo>
                      <a:pt x="0" y="159"/>
                    </a:lnTo>
                    <a:lnTo>
                      <a:pt x="0" y="142"/>
                    </a:lnTo>
                    <a:lnTo>
                      <a:pt x="6" y="111"/>
                    </a:lnTo>
                    <a:lnTo>
                      <a:pt x="26" y="69"/>
                    </a:lnTo>
                    <a:lnTo>
                      <a:pt x="68" y="26"/>
                    </a:lnTo>
                    <a:lnTo>
                      <a:pt x="110" y="8"/>
                    </a:lnTo>
                    <a:lnTo>
                      <a:pt x="141" y="2"/>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4" name="Freeform 148">
                <a:extLst>
                  <a:ext uri="{FF2B5EF4-FFF2-40B4-BE49-F238E27FC236}">
                    <a16:creationId xmlns:a16="http://schemas.microsoft.com/office/drawing/2014/main" id="{F170803C-FC4C-BF58-F370-A1C35DE78405}"/>
                  </a:ext>
                </a:extLst>
              </p:cNvPr>
              <p:cNvSpPr>
                <a:spLocks/>
              </p:cNvSpPr>
              <p:nvPr/>
            </p:nvSpPr>
            <p:spPr bwMode="auto">
              <a:xfrm rot="3600000">
                <a:off x="6480871" y="4292836"/>
                <a:ext cx="116062" cy="137210"/>
              </a:xfrm>
              <a:custGeom>
                <a:avLst/>
                <a:gdLst>
                  <a:gd name="T0" fmla="*/ 104 w 209"/>
                  <a:gd name="T1" fmla="*/ 0 h 208"/>
                  <a:gd name="T2" fmla="*/ 126 w 209"/>
                  <a:gd name="T3" fmla="*/ 2 h 208"/>
                  <a:gd name="T4" fmla="*/ 163 w 209"/>
                  <a:gd name="T5" fmla="*/ 17 h 208"/>
                  <a:gd name="T6" fmla="*/ 191 w 209"/>
                  <a:gd name="T7" fmla="*/ 46 h 208"/>
                  <a:gd name="T8" fmla="*/ 206 w 209"/>
                  <a:gd name="T9" fmla="*/ 83 h 208"/>
                  <a:gd name="T10" fmla="*/ 209 w 209"/>
                  <a:gd name="T11" fmla="*/ 104 h 208"/>
                  <a:gd name="T12" fmla="*/ 206 w 209"/>
                  <a:gd name="T13" fmla="*/ 126 h 208"/>
                  <a:gd name="T14" fmla="*/ 191 w 209"/>
                  <a:gd name="T15" fmla="*/ 163 h 208"/>
                  <a:gd name="T16" fmla="*/ 163 w 209"/>
                  <a:gd name="T17" fmla="*/ 191 h 208"/>
                  <a:gd name="T18" fmla="*/ 126 w 209"/>
                  <a:gd name="T19" fmla="*/ 207 h 208"/>
                  <a:gd name="T20" fmla="*/ 104 w 209"/>
                  <a:gd name="T21" fmla="*/ 208 h 208"/>
                  <a:gd name="T22" fmla="*/ 83 w 209"/>
                  <a:gd name="T23" fmla="*/ 207 h 208"/>
                  <a:gd name="T24" fmla="*/ 46 w 209"/>
                  <a:gd name="T25" fmla="*/ 191 h 208"/>
                  <a:gd name="T26" fmla="*/ 18 w 209"/>
                  <a:gd name="T27" fmla="*/ 163 h 208"/>
                  <a:gd name="T28" fmla="*/ 1 w 209"/>
                  <a:gd name="T29" fmla="*/ 126 h 208"/>
                  <a:gd name="T30" fmla="*/ 0 w 209"/>
                  <a:gd name="T31" fmla="*/ 104 h 208"/>
                  <a:gd name="T32" fmla="*/ 1 w 209"/>
                  <a:gd name="T33" fmla="*/ 83 h 208"/>
                  <a:gd name="T34" fmla="*/ 18 w 209"/>
                  <a:gd name="T35" fmla="*/ 46 h 208"/>
                  <a:gd name="T36" fmla="*/ 46 w 209"/>
                  <a:gd name="T37" fmla="*/ 17 h 208"/>
                  <a:gd name="T38" fmla="*/ 83 w 209"/>
                  <a:gd name="T39" fmla="*/ 2 h 208"/>
                  <a:gd name="T40" fmla="*/ 104 w 209"/>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08">
                    <a:moveTo>
                      <a:pt x="104" y="0"/>
                    </a:moveTo>
                    <a:lnTo>
                      <a:pt x="126" y="2"/>
                    </a:lnTo>
                    <a:lnTo>
                      <a:pt x="163" y="17"/>
                    </a:lnTo>
                    <a:lnTo>
                      <a:pt x="191" y="46"/>
                    </a:lnTo>
                    <a:lnTo>
                      <a:pt x="206" y="83"/>
                    </a:lnTo>
                    <a:lnTo>
                      <a:pt x="209" y="104"/>
                    </a:lnTo>
                    <a:lnTo>
                      <a:pt x="206" y="126"/>
                    </a:lnTo>
                    <a:lnTo>
                      <a:pt x="191" y="163"/>
                    </a:lnTo>
                    <a:lnTo>
                      <a:pt x="163" y="191"/>
                    </a:lnTo>
                    <a:lnTo>
                      <a:pt x="126" y="207"/>
                    </a:lnTo>
                    <a:lnTo>
                      <a:pt x="104" y="208"/>
                    </a:lnTo>
                    <a:lnTo>
                      <a:pt x="83" y="207"/>
                    </a:lnTo>
                    <a:lnTo>
                      <a:pt x="46" y="191"/>
                    </a:lnTo>
                    <a:lnTo>
                      <a:pt x="18" y="163"/>
                    </a:lnTo>
                    <a:lnTo>
                      <a:pt x="1" y="126"/>
                    </a:lnTo>
                    <a:lnTo>
                      <a:pt x="0" y="104"/>
                    </a:lnTo>
                    <a:lnTo>
                      <a:pt x="1" y="83"/>
                    </a:lnTo>
                    <a:lnTo>
                      <a:pt x="18" y="46"/>
                    </a:lnTo>
                    <a:lnTo>
                      <a:pt x="46" y="17"/>
                    </a:lnTo>
                    <a:lnTo>
                      <a:pt x="83" y="2"/>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5" name="Freeform 149">
                <a:extLst>
                  <a:ext uri="{FF2B5EF4-FFF2-40B4-BE49-F238E27FC236}">
                    <a16:creationId xmlns:a16="http://schemas.microsoft.com/office/drawing/2014/main" id="{6259CC53-5E18-6F9B-F68B-F6A3B144B6CE}"/>
                  </a:ext>
                </a:extLst>
              </p:cNvPr>
              <p:cNvSpPr>
                <a:spLocks/>
              </p:cNvSpPr>
              <p:nvPr/>
            </p:nvSpPr>
            <p:spPr bwMode="auto">
              <a:xfrm rot="3600000">
                <a:off x="6348037" y="4243526"/>
                <a:ext cx="102670" cy="123757"/>
              </a:xfrm>
              <a:custGeom>
                <a:avLst/>
                <a:gdLst>
                  <a:gd name="T0" fmla="*/ 92 w 185"/>
                  <a:gd name="T1" fmla="*/ 0 h 185"/>
                  <a:gd name="T2" fmla="*/ 111 w 185"/>
                  <a:gd name="T3" fmla="*/ 1 h 185"/>
                  <a:gd name="T4" fmla="*/ 145 w 185"/>
                  <a:gd name="T5" fmla="*/ 15 h 185"/>
                  <a:gd name="T6" fmla="*/ 169 w 185"/>
                  <a:gd name="T7" fmla="*/ 41 h 185"/>
                  <a:gd name="T8" fmla="*/ 184 w 185"/>
                  <a:gd name="T9" fmla="*/ 73 h 185"/>
                  <a:gd name="T10" fmla="*/ 185 w 185"/>
                  <a:gd name="T11" fmla="*/ 93 h 185"/>
                  <a:gd name="T12" fmla="*/ 184 w 185"/>
                  <a:gd name="T13" fmla="*/ 111 h 185"/>
                  <a:gd name="T14" fmla="*/ 169 w 185"/>
                  <a:gd name="T15" fmla="*/ 145 h 185"/>
                  <a:gd name="T16" fmla="*/ 145 w 185"/>
                  <a:gd name="T17" fmla="*/ 169 h 185"/>
                  <a:gd name="T18" fmla="*/ 111 w 185"/>
                  <a:gd name="T19" fmla="*/ 184 h 185"/>
                  <a:gd name="T20" fmla="*/ 92 w 185"/>
                  <a:gd name="T21" fmla="*/ 185 h 185"/>
                  <a:gd name="T22" fmla="*/ 73 w 185"/>
                  <a:gd name="T23" fmla="*/ 184 h 185"/>
                  <a:gd name="T24" fmla="*/ 40 w 185"/>
                  <a:gd name="T25" fmla="*/ 169 h 185"/>
                  <a:gd name="T26" fmla="*/ 15 w 185"/>
                  <a:gd name="T27" fmla="*/ 145 h 185"/>
                  <a:gd name="T28" fmla="*/ 1 w 185"/>
                  <a:gd name="T29" fmla="*/ 111 h 185"/>
                  <a:gd name="T30" fmla="*/ 0 w 185"/>
                  <a:gd name="T31" fmla="*/ 93 h 185"/>
                  <a:gd name="T32" fmla="*/ 1 w 185"/>
                  <a:gd name="T33" fmla="*/ 73 h 185"/>
                  <a:gd name="T34" fmla="*/ 15 w 185"/>
                  <a:gd name="T35" fmla="*/ 41 h 185"/>
                  <a:gd name="T36" fmla="*/ 40 w 185"/>
                  <a:gd name="T37" fmla="*/ 15 h 185"/>
                  <a:gd name="T38" fmla="*/ 73 w 185"/>
                  <a:gd name="T39" fmla="*/ 1 h 185"/>
                  <a:gd name="T40" fmla="*/ 92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2" y="0"/>
                    </a:moveTo>
                    <a:lnTo>
                      <a:pt x="111" y="1"/>
                    </a:lnTo>
                    <a:lnTo>
                      <a:pt x="145" y="15"/>
                    </a:lnTo>
                    <a:lnTo>
                      <a:pt x="169" y="41"/>
                    </a:lnTo>
                    <a:lnTo>
                      <a:pt x="184" y="73"/>
                    </a:lnTo>
                    <a:lnTo>
                      <a:pt x="185" y="93"/>
                    </a:lnTo>
                    <a:lnTo>
                      <a:pt x="184" y="111"/>
                    </a:lnTo>
                    <a:lnTo>
                      <a:pt x="169" y="145"/>
                    </a:lnTo>
                    <a:lnTo>
                      <a:pt x="145" y="169"/>
                    </a:lnTo>
                    <a:lnTo>
                      <a:pt x="111" y="184"/>
                    </a:lnTo>
                    <a:lnTo>
                      <a:pt x="92" y="185"/>
                    </a:lnTo>
                    <a:lnTo>
                      <a:pt x="73" y="184"/>
                    </a:lnTo>
                    <a:lnTo>
                      <a:pt x="40" y="169"/>
                    </a:lnTo>
                    <a:lnTo>
                      <a:pt x="15" y="145"/>
                    </a:lnTo>
                    <a:lnTo>
                      <a:pt x="1" y="111"/>
                    </a:lnTo>
                    <a:lnTo>
                      <a:pt x="0" y="93"/>
                    </a:lnTo>
                    <a:lnTo>
                      <a:pt x="1" y="73"/>
                    </a:lnTo>
                    <a:lnTo>
                      <a:pt x="15" y="41"/>
                    </a:lnTo>
                    <a:lnTo>
                      <a:pt x="40" y="15"/>
                    </a:lnTo>
                    <a:lnTo>
                      <a:pt x="73" y="1"/>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6" name="Freeform 150">
                <a:extLst>
                  <a:ext uri="{FF2B5EF4-FFF2-40B4-BE49-F238E27FC236}">
                    <a16:creationId xmlns:a16="http://schemas.microsoft.com/office/drawing/2014/main" id="{D41CC9A8-922D-195E-6CC5-517076D10C0C}"/>
                  </a:ext>
                </a:extLst>
              </p:cNvPr>
              <p:cNvSpPr>
                <a:spLocks/>
              </p:cNvSpPr>
              <p:nvPr/>
            </p:nvSpPr>
            <p:spPr bwMode="auto">
              <a:xfrm rot="3600000">
                <a:off x="6232569" y="4250362"/>
                <a:ext cx="75887" cy="88783"/>
              </a:xfrm>
              <a:custGeom>
                <a:avLst/>
                <a:gdLst>
                  <a:gd name="T0" fmla="*/ 68 w 135"/>
                  <a:gd name="T1" fmla="*/ 0 h 133"/>
                  <a:gd name="T2" fmla="*/ 81 w 135"/>
                  <a:gd name="T3" fmla="*/ 1 h 133"/>
                  <a:gd name="T4" fmla="*/ 105 w 135"/>
                  <a:gd name="T5" fmla="*/ 10 h 133"/>
                  <a:gd name="T6" fmla="*/ 123 w 135"/>
                  <a:gd name="T7" fmla="*/ 29 h 133"/>
                  <a:gd name="T8" fmla="*/ 134 w 135"/>
                  <a:gd name="T9" fmla="*/ 53 h 133"/>
                  <a:gd name="T10" fmla="*/ 135 w 135"/>
                  <a:gd name="T11" fmla="*/ 67 h 133"/>
                  <a:gd name="T12" fmla="*/ 134 w 135"/>
                  <a:gd name="T13" fmla="*/ 80 h 133"/>
                  <a:gd name="T14" fmla="*/ 123 w 135"/>
                  <a:gd name="T15" fmla="*/ 105 h 133"/>
                  <a:gd name="T16" fmla="*/ 105 w 135"/>
                  <a:gd name="T17" fmla="*/ 123 h 133"/>
                  <a:gd name="T18" fmla="*/ 81 w 135"/>
                  <a:gd name="T19" fmla="*/ 133 h 133"/>
                  <a:gd name="T20" fmla="*/ 68 w 135"/>
                  <a:gd name="T21" fmla="*/ 133 h 133"/>
                  <a:gd name="T22" fmla="*/ 53 w 135"/>
                  <a:gd name="T23" fmla="*/ 133 h 133"/>
                  <a:gd name="T24" fmla="*/ 30 w 135"/>
                  <a:gd name="T25" fmla="*/ 123 h 133"/>
                  <a:gd name="T26" fmla="*/ 12 w 135"/>
                  <a:gd name="T27" fmla="*/ 105 h 133"/>
                  <a:gd name="T28" fmla="*/ 2 w 135"/>
                  <a:gd name="T29" fmla="*/ 80 h 133"/>
                  <a:gd name="T30" fmla="*/ 0 w 135"/>
                  <a:gd name="T31" fmla="*/ 67 h 133"/>
                  <a:gd name="T32" fmla="*/ 2 w 135"/>
                  <a:gd name="T33" fmla="*/ 53 h 133"/>
                  <a:gd name="T34" fmla="*/ 12 w 135"/>
                  <a:gd name="T35" fmla="*/ 29 h 133"/>
                  <a:gd name="T36" fmla="*/ 30 w 135"/>
                  <a:gd name="T37" fmla="*/ 10 h 133"/>
                  <a:gd name="T38" fmla="*/ 53 w 135"/>
                  <a:gd name="T39" fmla="*/ 1 h 133"/>
                  <a:gd name="T40" fmla="*/ 68 w 13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33">
                    <a:moveTo>
                      <a:pt x="68" y="0"/>
                    </a:moveTo>
                    <a:lnTo>
                      <a:pt x="81" y="1"/>
                    </a:lnTo>
                    <a:lnTo>
                      <a:pt x="105" y="10"/>
                    </a:lnTo>
                    <a:lnTo>
                      <a:pt x="123" y="29"/>
                    </a:lnTo>
                    <a:lnTo>
                      <a:pt x="134" y="53"/>
                    </a:lnTo>
                    <a:lnTo>
                      <a:pt x="135" y="67"/>
                    </a:lnTo>
                    <a:lnTo>
                      <a:pt x="134" y="80"/>
                    </a:lnTo>
                    <a:lnTo>
                      <a:pt x="123" y="105"/>
                    </a:lnTo>
                    <a:lnTo>
                      <a:pt x="105" y="123"/>
                    </a:lnTo>
                    <a:lnTo>
                      <a:pt x="81" y="133"/>
                    </a:lnTo>
                    <a:lnTo>
                      <a:pt x="68" y="133"/>
                    </a:lnTo>
                    <a:lnTo>
                      <a:pt x="53" y="133"/>
                    </a:lnTo>
                    <a:lnTo>
                      <a:pt x="30" y="123"/>
                    </a:lnTo>
                    <a:lnTo>
                      <a:pt x="12" y="105"/>
                    </a:lnTo>
                    <a:lnTo>
                      <a:pt x="2" y="80"/>
                    </a:lnTo>
                    <a:lnTo>
                      <a:pt x="0" y="67"/>
                    </a:lnTo>
                    <a:lnTo>
                      <a:pt x="2" y="53"/>
                    </a:lnTo>
                    <a:lnTo>
                      <a:pt x="12" y="29"/>
                    </a:lnTo>
                    <a:lnTo>
                      <a:pt x="30" y="10"/>
                    </a:lnTo>
                    <a:lnTo>
                      <a:pt x="53" y="1"/>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7" name="Freeform 151">
                <a:extLst>
                  <a:ext uri="{FF2B5EF4-FFF2-40B4-BE49-F238E27FC236}">
                    <a16:creationId xmlns:a16="http://schemas.microsoft.com/office/drawing/2014/main" id="{62B9059B-17C4-128D-7D47-8CDB970C469B}"/>
                  </a:ext>
                </a:extLst>
              </p:cNvPr>
              <p:cNvSpPr>
                <a:spLocks/>
              </p:cNvSpPr>
              <p:nvPr/>
            </p:nvSpPr>
            <p:spPr bwMode="auto">
              <a:xfrm rot="3600000">
                <a:off x="6151580" y="4289425"/>
                <a:ext cx="46872" cy="56499"/>
              </a:xfrm>
              <a:custGeom>
                <a:avLst/>
                <a:gdLst>
                  <a:gd name="T0" fmla="*/ 43 w 86"/>
                  <a:gd name="T1" fmla="*/ 0 h 85"/>
                  <a:gd name="T2" fmla="*/ 52 w 86"/>
                  <a:gd name="T3" fmla="*/ 0 h 85"/>
                  <a:gd name="T4" fmla="*/ 68 w 86"/>
                  <a:gd name="T5" fmla="*/ 6 h 85"/>
                  <a:gd name="T6" fmla="*/ 79 w 86"/>
                  <a:gd name="T7" fmla="*/ 18 h 85"/>
                  <a:gd name="T8" fmla="*/ 86 w 86"/>
                  <a:gd name="T9" fmla="*/ 34 h 85"/>
                  <a:gd name="T10" fmla="*/ 86 w 86"/>
                  <a:gd name="T11" fmla="*/ 43 h 85"/>
                  <a:gd name="T12" fmla="*/ 86 w 86"/>
                  <a:gd name="T13" fmla="*/ 50 h 85"/>
                  <a:gd name="T14" fmla="*/ 79 w 86"/>
                  <a:gd name="T15" fmla="*/ 66 h 85"/>
                  <a:gd name="T16" fmla="*/ 68 w 86"/>
                  <a:gd name="T17" fmla="*/ 78 h 85"/>
                  <a:gd name="T18" fmla="*/ 52 w 86"/>
                  <a:gd name="T19" fmla="*/ 84 h 85"/>
                  <a:gd name="T20" fmla="*/ 43 w 86"/>
                  <a:gd name="T21" fmla="*/ 85 h 85"/>
                  <a:gd name="T22" fmla="*/ 34 w 86"/>
                  <a:gd name="T23" fmla="*/ 84 h 85"/>
                  <a:gd name="T24" fmla="*/ 18 w 86"/>
                  <a:gd name="T25" fmla="*/ 78 h 85"/>
                  <a:gd name="T26" fmla="*/ 7 w 86"/>
                  <a:gd name="T27" fmla="*/ 66 h 85"/>
                  <a:gd name="T28" fmla="*/ 0 w 86"/>
                  <a:gd name="T29" fmla="*/ 50 h 85"/>
                  <a:gd name="T30" fmla="*/ 0 w 86"/>
                  <a:gd name="T31" fmla="*/ 43 h 85"/>
                  <a:gd name="T32" fmla="*/ 0 w 86"/>
                  <a:gd name="T33" fmla="*/ 34 h 85"/>
                  <a:gd name="T34" fmla="*/ 7 w 86"/>
                  <a:gd name="T35" fmla="*/ 18 h 85"/>
                  <a:gd name="T36" fmla="*/ 18 w 86"/>
                  <a:gd name="T37" fmla="*/ 6 h 85"/>
                  <a:gd name="T38" fmla="*/ 34 w 86"/>
                  <a:gd name="T39" fmla="*/ 0 h 85"/>
                  <a:gd name="T40" fmla="*/ 43 w 86"/>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43" y="0"/>
                    </a:moveTo>
                    <a:lnTo>
                      <a:pt x="52" y="0"/>
                    </a:lnTo>
                    <a:lnTo>
                      <a:pt x="68" y="6"/>
                    </a:lnTo>
                    <a:lnTo>
                      <a:pt x="79" y="18"/>
                    </a:lnTo>
                    <a:lnTo>
                      <a:pt x="86" y="34"/>
                    </a:lnTo>
                    <a:lnTo>
                      <a:pt x="86" y="43"/>
                    </a:lnTo>
                    <a:lnTo>
                      <a:pt x="86" y="50"/>
                    </a:lnTo>
                    <a:lnTo>
                      <a:pt x="79" y="66"/>
                    </a:lnTo>
                    <a:lnTo>
                      <a:pt x="68" y="78"/>
                    </a:lnTo>
                    <a:lnTo>
                      <a:pt x="52" y="84"/>
                    </a:lnTo>
                    <a:lnTo>
                      <a:pt x="43" y="85"/>
                    </a:lnTo>
                    <a:lnTo>
                      <a:pt x="34" y="84"/>
                    </a:lnTo>
                    <a:lnTo>
                      <a:pt x="18" y="78"/>
                    </a:lnTo>
                    <a:lnTo>
                      <a:pt x="7" y="66"/>
                    </a:lnTo>
                    <a:lnTo>
                      <a:pt x="0" y="50"/>
                    </a:lnTo>
                    <a:lnTo>
                      <a:pt x="0" y="43"/>
                    </a:lnTo>
                    <a:lnTo>
                      <a:pt x="0" y="34"/>
                    </a:lnTo>
                    <a:lnTo>
                      <a:pt x="7" y="18"/>
                    </a:lnTo>
                    <a:lnTo>
                      <a:pt x="18" y="6"/>
                    </a:lnTo>
                    <a:lnTo>
                      <a:pt x="34"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grpSp>
        <p:nvGrpSpPr>
          <p:cNvPr id="144" name="Group 85">
            <a:extLst>
              <a:ext uri="{FF2B5EF4-FFF2-40B4-BE49-F238E27FC236}">
                <a16:creationId xmlns:a16="http://schemas.microsoft.com/office/drawing/2014/main" id="{6632218E-056F-CCDF-1A17-717E449427BB}"/>
              </a:ext>
            </a:extLst>
          </p:cNvPr>
          <p:cNvGrpSpPr/>
          <p:nvPr/>
        </p:nvGrpSpPr>
        <p:grpSpPr>
          <a:xfrm>
            <a:off x="5368632" y="341995"/>
            <a:ext cx="2843372" cy="1268901"/>
            <a:chOff x="1247969" y="1407413"/>
            <a:chExt cx="2276929" cy="1446023"/>
          </a:xfrm>
        </p:grpSpPr>
        <p:sp>
          <p:nvSpPr>
            <p:cNvPr id="145" name="TextBox 86">
              <a:extLst>
                <a:ext uri="{FF2B5EF4-FFF2-40B4-BE49-F238E27FC236}">
                  <a16:creationId xmlns:a16="http://schemas.microsoft.com/office/drawing/2014/main" id="{2BA0F44C-5FC2-7AA9-654A-0D193FFD9916}"/>
                </a:ext>
              </a:extLst>
            </p:cNvPr>
            <p:cNvSpPr txBox="1"/>
            <p:nvPr/>
          </p:nvSpPr>
          <p:spPr>
            <a:xfrm>
              <a:off x="1247969" y="1407413"/>
              <a:ext cx="1176603" cy="385812"/>
            </a:xfrm>
            <a:prstGeom prst="rect">
              <a:avLst/>
            </a:prstGeom>
            <a:noFill/>
          </p:spPr>
          <p:txBody>
            <a:bodyPr wrap="none" lIns="0" rtlCol="0" anchor="ctr">
              <a:spAutoFit/>
            </a:bodyPr>
            <a:lstStyle/>
            <a:p>
              <a:pPr defTabSz="914400" fontAlgn="base">
                <a:spcBef>
                  <a:spcPct val="0"/>
                </a:spcBef>
                <a:spcAft>
                  <a:spcPct val="0"/>
                </a:spcAft>
              </a:pPr>
              <a:r>
                <a:rPr kumimoji="1" lang="ja-JP" altLang="en-US" sz="1600" b="1">
                  <a:solidFill>
                    <a:srgbClr val="17375E"/>
                  </a:solidFill>
                  <a:latin typeface="BIZ UDPゴシック" panose="020B0400000000000000" pitchFamily="50" charset="-128"/>
                  <a:ea typeface="BIZ UDPゴシック" panose="020B0400000000000000" pitchFamily="50" charset="-128"/>
                </a:rPr>
                <a:t>⑤実装フェーズ</a:t>
              </a:r>
              <a:endParaRPr kumimoji="1" lang="en-US" sz="1600" b="1">
                <a:solidFill>
                  <a:srgbClr val="17375E"/>
                </a:solidFill>
                <a:latin typeface="BIZ UDPゴシック" panose="020B0400000000000000" pitchFamily="50" charset="-128"/>
                <a:ea typeface="BIZ UDPゴシック" panose="020B0400000000000000" pitchFamily="50" charset="-128"/>
              </a:endParaRPr>
            </a:p>
          </p:txBody>
        </p:sp>
        <p:sp>
          <p:nvSpPr>
            <p:cNvPr id="146" name="TextBox 87">
              <a:extLst>
                <a:ext uri="{FF2B5EF4-FFF2-40B4-BE49-F238E27FC236}">
                  <a16:creationId xmlns:a16="http://schemas.microsoft.com/office/drawing/2014/main" id="{4F58F712-9E04-3F0C-6B44-D0C6B3FDB1FC}"/>
                </a:ext>
              </a:extLst>
            </p:cNvPr>
            <p:cNvSpPr txBox="1"/>
            <p:nvPr/>
          </p:nvSpPr>
          <p:spPr>
            <a:xfrm>
              <a:off x="1376557" y="1696000"/>
              <a:ext cx="2148341" cy="1157436"/>
            </a:xfrm>
            <a:prstGeom prst="rect">
              <a:avLst/>
            </a:prstGeom>
            <a:noFill/>
          </p:spPr>
          <p:txBody>
            <a:bodyPr wrap="square" lIns="0" rIns="0" rtlCol="0" anchor="ctr">
              <a:spAutoFit/>
            </a:bodyPr>
            <a:lstStyle/>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効果を確認したサービスやプロダクトの実装化・事業化を進めるフェーズ</a:t>
              </a: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地域にサービスやプロダクトを実装し、地域の課題解決を実現する</a:t>
              </a:r>
              <a:endParaRPr kumimoji="1" lang="en-US" altLang="ja-JP" sz="1200" dirty="0">
                <a:solidFill>
                  <a:srgbClr val="262626"/>
                </a:solidFill>
                <a:latin typeface="BIZ UDPゴシック" panose="020B0400000000000000" pitchFamily="50" charset="-128"/>
                <a:ea typeface="BIZ UDPゴシック" panose="020B0400000000000000" pitchFamily="50" charset="-128"/>
              </a:endParaRPr>
            </a:p>
            <a:p>
              <a:pPr marL="171450" indent="-171450" algn="just" defTabSz="914400" fontAlgn="base">
                <a:spcBef>
                  <a:spcPct val="0"/>
                </a:spcBef>
                <a:spcAft>
                  <a:spcPct val="0"/>
                </a:spcAft>
                <a:buFont typeface="Wingdings" panose="05000000000000000000" pitchFamily="2" charset="2"/>
                <a:buChar char="n"/>
              </a:pPr>
              <a:r>
                <a:rPr kumimoji="1" lang="ja-JP" altLang="en-US" sz="1200" dirty="0">
                  <a:solidFill>
                    <a:srgbClr val="262626"/>
                  </a:solidFill>
                  <a:latin typeface="BIZ UDPゴシック" panose="020B0400000000000000" pitchFamily="50" charset="-128"/>
                  <a:ea typeface="BIZ UDPゴシック" panose="020B0400000000000000" pitchFamily="50" charset="-128"/>
                </a:rPr>
                <a:t>地域のイノベーションを全国に広げる</a:t>
              </a:r>
              <a:endParaRPr kumimoji="1" lang="en-US" sz="1200" dirty="0">
                <a:solidFill>
                  <a:srgbClr val="262626"/>
                </a:solidFill>
                <a:latin typeface="BIZ UDPゴシック" panose="020B0400000000000000" pitchFamily="50" charset="-128"/>
                <a:ea typeface="BIZ UDPゴシック" panose="020B0400000000000000" pitchFamily="50" charset="-128"/>
              </a:endParaRPr>
            </a:p>
          </p:txBody>
        </p:sp>
      </p:grpSp>
      <p:grpSp>
        <p:nvGrpSpPr>
          <p:cNvPr id="57" name="グループ化 56">
            <a:extLst>
              <a:ext uri="{FF2B5EF4-FFF2-40B4-BE49-F238E27FC236}">
                <a16:creationId xmlns:a16="http://schemas.microsoft.com/office/drawing/2014/main" id="{E2B0F07B-BBD5-9D11-11D9-81363CAFB4CF}"/>
              </a:ext>
            </a:extLst>
          </p:cNvPr>
          <p:cNvGrpSpPr/>
          <p:nvPr/>
        </p:nvGrpSpPr>
        <p:grpSpPr>
          <a:xfrm>
            <a:off x="8314441" y="1029532"/>
            <a:ext cx="325550" cy="830997"/>
            <a:chOff x="8314441" y="923834"/>
            <a:chExt cx="325550" cy="572442"/>
          </a:xfrm>
        </p:grpSpPr>
        <p:cxnSp>
          <p:nvCxnSpPr>
            <p:cNvPr id="148" name="Straight Connector 106">
              <a:extLst>
                <a:ext uri="{FF2B5EF4-FFF2-40B4-BE49-F238E27FC236}">
                  <a16:creationId xmlns:a16="http://schemas.microsoft.com/office/drawing/2014/main" id="{7113B0AA-DC70-1793-52D5-6998CB215005}"/>
                </a:ext>
              </a:extLst>
            </p:cNvPr>
            <p:cNvCxnSpPr/>
            <p:nvPr/>
          </p:nvCxnSpPr>
          <p:spPr>
            <a:xfrm rot="5400000">
              <a:off x="8353770" y="1210055"/>
              <a:ext cx="572442" cy="0"/>
            </a:xfrm>
            <a:prstGeom prst="line">
              <a:avLst/>
            </a:prstGeom>
            <a:noFill/>
            <a:ln w="3175" cap="flat" cmpd="sng" algn="ctr">
              <a:solidFill>
                <a:sysClr val="window" lastClr="FFFFFF">
                  <a:lumMod val="50000"/>
                </a:sysClr>
              </a:solidFill>
              <a:prstDash val="dash"/>
              <a:miter lim="800000"/>
              <a:tailEnd type="triangle"/>
            </a:ln>
            <a:effectLst/>
          </p:spPr>
        </p:cxnSp>
        <p:cxnSp>
          <p:nvCxnSpPr>
            <p:cNvPr id="149" name="Straight Connector 107">
              <a:extLst>
                <a:ext uri="{FF2B5EF4-FFF2-40B4-BE49-F238E27FC236}">
                  <a16:creationId xmlns:a16="http://schemas.microsoft.com/office/drawing/2014/main" id="{0C26A5D0-5A81-3A7C-E08B-EF6D058B2CB8}"/>
                </a:ext>
              </a:extLst>
            </p:cNvPr>
            <p:cNvCxnSpPr/>
            <p:nvPr/>
          </p:nvCxnSpPr>
          <p:spPr>
            <a:xfrm rot="5400000">
              <a:off x="8477216" y="761059"/>
              <a:ext cx="0" cy="325550"/>
            </a:xfrm>
            <a:prstGeom prst="line">
              <a:avLst/>
            </a:prstGeom>
            <a:noFill/>
            <a:ln w="3175" cap="flat" cmpd="sng" algn="ctr">
              <a:solidFill>
                <a:sysClr val="window" lastClr="FFFFFF">
                  <a:lumMod val="50000"/>
                </a:sysClr>
              </a:solidFill>
              <a:prstDash val="dash"/>
              <a:miter lim="800000"/>
            </a:ln>
            <a:effectLst/>
          </p:spPr>
        </p:cxnSp>
      </p:grpSp>
      <p:cxnSp>
        <p:nvCxnSpPr>
          <p:cNvPr id="150" name="直線コネクタ 149">
            <a:extLst>
              <a:ext uri="{FF2B5EF4-FFF2-40B4-BE49-F238E27FC236}">
                <a16:creationId xmlns:a16="http://schemas.microsoft.com/office/drawing/2014/main" id="{85B5C46C-6B9A-068D-2407-FD4086400E5A}"/>
              </a:ext>
            </a:extLst>
          </p:cNvPr>
          <p:cNvCxnSpPr>
            <a:cxnSpLocks/>
          </p:cNvCxnSpPr>
          <p:nvPr/>
        </p:nvCxnSpPr>
        <p:spPr>
          <a:xfrm>
            <a:off x="5845714" y="2340596"/>
            <a:ext cx="710486" cy="1122481"/>
          </a:xfrm>
          <a:prstGeom prst="line">
            <a:avLst/>
          </a:prstGeom>
          <a:noFill/>
          <a:ln w="9525" cap="flat" cmpd="sng" algn="ctr">
            <a:solidFill>
              <a:srgbClr val="FFFFFF">
                <a:lumMod val="50000"/>
              </a:srgbClr>
            </a:solidFill>
            <a:prstDash val="lgDash"/>
          </a:ln>
          <a:effectLst/>
        </p:spPr>
      </p:cxnSp>
      <p:sp>
        <p:nvSpPr>
          <p:cNvPr id="151" name="テキスト ボックス 150">
            <a:extLst>
              <a:ext uri="{FF2B5EF4-FFF2-40B4-BE49-F238E27FC236}">
                <a16:creationId xmlns:a16="http://schemas.microsoft.com/office/drawing/2014/main" id="{9E2E5BEE-08BB-83D4-44CA-AD09D8BF7CB0}"/>
              </a:ext>
            </a:extLst>
          </p:cNvPr>
          <p:cNvSpPr txBox="1"/>
          <p:nvPr/>
        </p:nvSpPr>
        <p:spPr>
          <a:xfrm>
            <a:off x="4642801" y="1819370"/>
            <a:ext cx="1080000" cy="446276"/>
          </a:xfrm>
          <a:prstGeom prst="rect">
            <a:avLst/>
          </a:prstGeom>
          <a:solidFill>
            <a:srgbClr val="FFFFFF">
              <a:lumMod val="85000"/>
            </a:srgbClr>
          </a:solidFill>
          <a:ln>
            <a:noFill/>
          </a:ln>
        </p:spPr>
        <p:txBody>
          <a:bodyPr wrap="square">
            <a:spAutoFit/>
          </a:bodyPr>
          <a:lstStyle/>
          <a:p>
            <a:pPr marL="0" marR="0" lvl="0" indent="0" algn="ctr" defTabSz="844083" eaLnBrk="1" fontAlgn="ctr"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rPr>
              <a:t>←</a:t>
            </a:r>
            <a:r>
              <a:rPr kumimoji="1" lang="ja-JP" altLang="en-US"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rPr>
              <a:t>実施段階</a:t>
            </a:r>
            <a:endParaRPr kumimoji="1" lang="en-US" altLang="ja-JP"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844083" eaLnBrk="1" fontAlgn="ctr"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rPr>
              <a:t>（フェーズ①②③）</a:t>
            </a:r>
            <a:endParaRPr kumimoji="1" lang="en-US" altLang="ja-JP"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DC32B3FE-6B7F-3D76-A04B-F464207D117F}"/>
              </a:ext>
            </a:extLst>
          </p:cNvPr>
          <p:cNvSpPr txBox="1"/>
          <p:nvPr/>
        </p:nvSpPr>
        <p:spPr>
          <a:xfrm>
            <a:off x="5800925" y="1810288"/>
            <a:ext cx="1080000" cy="446276"/>
          </a:xfrm>
          <a:prstGeom prst="rect">
            <a:avLst/>
          </a:prstGeom>
          <a:solidFill>
            <a:srgbClr val="D9D9D9"/>
          </a:solidFill>
          <a:ln>
            <a:noFill/>
          </a:ln>
        </p:spPr>
        <p:txBody>
          <a:bodyPr wrap="square">
            <a:spAutoFit/>
          </a:bodyPr>
          <a:lstStyle/>
          <a:p>
            <a:pPr algn="ctr" defTabSz="844083" fontAlgn="ctr">
              <a:defRPr/>
            </a:pPr>
            <a:r>
              <a:rPr kumimoji="1" lang="ja-JP" altLang="en-US" sz="900" b="1">
                <a:latin typeface="BIZ UDPゴシック" panose="020B0400000000000000" pitchFamily="50" charset="-128"/>
                <a:ea typeface="BIZ UDPゴシック" panose="020B0400000000000000" pitchFamily="50" charset="-128"/>
              </a:rPr>
              <a:t>事業化段階</a:t>
            </a:r>
            <a:r>
              <a:rPr kumimoji="1" lang="ja-JP" altLang="en-US" sz="1400" b="1">
                <a:latin typeface="BIZ UDPゴシック" panose="020B0400000000000000" pitchFamily="50" charset="-128"/>
                <a:ea typeface="BIZ UDPゴシック" panose="020B0400000000000000" pitchFamily="50" charset="-128"/>
              </a:rPr>
              <a:t>→</a:t>
            </a:r>
            <a:endParaRPr kumimoji="1" lang="en-US" altLang="ja-JP" sz="1400" b="1">
              <a:latin typeface="BIZ UDPゴシック" panose="020B0400000000000000" pitchFamily="50" charset="-128"/>
              <a:ea typeface="BIZ UDPゴシック" panose="020B0400000000000000" pitchFamily="50" charset="-128"/>
            </a:endParaRPr>
          </a:p>
          <a:p>
            <a:pPr algn="ctr" defTabSz="844083" fontAlgn="ctr">
              <a:defRPr/>
            </a:pPr>
            <a:r>
              <a:rPr kumimoji="1" lang="ja-JP" altLang="en-US" sz="900" b="1">
                <a:latin typeface="BIZ UDPゴシック" panose="020B0400000000000000" pitchFamily="50" charset="-128"/>
                <a:ea typeface="BIZ UDPゴシック" panose="020B0400000000000000" pitchFamily="50" charset="-128"/>
              </a:rPr>
              <a:t>（フェーズ④⑤）</a:t>
            </a:r>
            <a:endParaRPr kumimoji="1" lang="en-US" altLang="ja-JP" sz="900" b="1">
              <a:latin typeface="BIZ UDPゴシック" panose="020B0400000000000000" pitchFamily="50" charset="-128"/>
              <a:ea typeface="BIZ UDPゴシック" panose="020B0400000000000000" pitchFamily="50" charset="-128"/>
            </a:endParaRPr>
          </a:p>
        </p:txBody>
      </p:sp>
      <p:sp>
        <p:nvSpPr>
          <p:cNvPr id="153" name="テキスト ボックス 152">
            <a:extLst>
              <a:ext uri="{FF2B5EF4-FFF2-40B4-BE49-F238E27FC236}">
                <a16:creationId xmlns:a16="http://schemas.microsoft.com/office/drawing/2014/main" id="{FCDCAF00-B75C-5E4C-AB95-9BB039436A23}"/>
              </a:ext>
            </a:extLst>
          </p:cNvPr>
          <p:cNvSpPr txBox="1"/>
          <p:nvPr/>
        </p:nvSpPr>
        <p:spPr>
          <a:xfrm>
            <a:off x="212216" y="827202"/>
            <a:ext cx="4471112" cy="738664"/>
          </a:xfrm>
          <a:prstGeom prst="rect">
            <a:avLst/>
          </a:prstGeom>
          <a:noFill/>
        </p:spPr>
        <p:txBody>
          <a:bodyPr wrap="square">
            <a:spAutoFit/>
          </a:bodyPr>
          <a:lstStyle/>
          <a:p>
            <a:pPr marL="171450" indent="-171450" defTabSz="914400" fontAlgn="base">
              <a:spcBef>
                <a:spcPct val="0"/>
              </a:spcBef>
              <a:spcAft>
                <a:spcPct val="0"/>
              </a:spcAft>
              <a:buFont typeface="Arial" panose="020B0604020202020204" pitchFamily="34" charset="0"/>
              <a:buChar char="•"/>
            </a:pPr>
            <a:r>
              <a:rPr kumimoji="1" lang="ja-JP" altLang="en-US" sz="1400" dirty="0">
                <a:solidFill>
                  <a:srgbClr val="262626"/>
                </a:solidFill>
                <a:latin typeface="BIZ UDPゴシック" panose="020B0400000000000000" pitchFamily="50" charset="-128"/>
                <a:ea typeface="BIZ UDPゴシック" panose="020B0400000000000000" pitchFamily="50" charset="-128"/>
              </a:rPr>
              <a:t>大きく、準備段階（フェーズ⓪）、実施段階（フェーズ①②③）、事業化段階（フェーズ④⑤）の３つの段階に分けられます。</a:t>
            </a:r>
            <a:endParaRPr kumimoji="1" lang="en-US" altLang="ja-JP" sz="1400" dirty="0">
              <a:solidFill>
                <a:srgbClr val="262626"/>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2B1A276-47CB-71E2-EFC8-270A629EECA6}"/>
              </a:ext>
            </a:extLst>
          </p:cNvPr>
          <p:cNvSpPr txBox="1"/>
          <p:nvPr/>
        </p:nvSpPr>
        <p:spPr>
          <a:xfrm>
            <a:off x="5399056" y="5977915"/>
            <a:ext cx="3256689" cy="400110"/>
          </a:xfrm>
          <a:prstGeom prst="rect">
            <a:avLst/>
          </a:prstGeom>
          <a:noFill/>
        </p:spPr>
        <p:txBody>
          <a:bodyPr wrap="square">
            <a:spAutoFit/>
          </a:bodyPr>
          <a:lstStyle/>
          <a:p>
            <a:pPr marL="263525" indent="-263525"/>
            <a:r>
              <a:rPr lang="ja-JP" altLang="en-US" sz="1000" b="0" i="0" dirty="0">
                <a:solidFill>
                  <a:srgbClr val="000000"/>
                </a:solidFill>
                <a:effectLst/>
                <a:latin typeface="BIZ UDPゴシック" panose="020B0400000000000000" pitchFamily="50" charset="-128"/>
                <a:ea typeface="BIZ UDPゴシック" panose="020B0400000000000000" pitchFamily="50" charset="-128"/>
              </a:rPr>
              <a:t>（注）これらのプロセスは一つの考え方であり、</a:t>
            </a:r>
            <a:r>
              <a:rPr lang="en-US" altLang="ja-JP" sz="1000" b="0" i="0" dirty="0">
                <a:solidFill>
                  <a:srgbClr val="000000"/>
                </a:solidFill>
                <a:effectLst/>
                <a:latin typeface="BIZ UDPゴシック" panose="020B0400000000000000" pitchFamily="50" charset="-128"/>
                <a:ea typeface="BIZ UDPゴシック" panose="020B0400000000000000" pitchFamily="50" charset="-128"/>
              </a:rPr>
              <a:t>LIP</a:t>
            </a:r>
            <a:r>
              <a:rPr lang="ja-JP" altLang="en-US" sz="1000" b="0" i="0" dirty="0">
                <a:solidFill>
                  <a:srgbClr val="000000"/>
                </a:solidFill>
                <a:effectLst/>
                <a:latin typeface="BIZ UDPゴシック" panose="020B0400000000000000" pitchFamily="50" charset="-128"/>
                <a:ea typeface="BIZ UDPゴシック" panose="020B0400000000000000" pitchFamily="50" charset="-128"/>
              </a:rPr>
              <a:t>の必要条件・十分条件を示しているのではありません。</a:t>
            </a:r>
            <a:endParaRPr lang="ja-JP" altLang="en-US" sz="1000" dirty="0">
              <a:latin typeface="BIZ UDPゴシック" panose="020B0400000000000000" pitchFamily="50" charset="-128"/>
              <a:ea typeface="BIZ UDPゴシック" panose="020B0400000000000000" pitchFamily="50" charset="-128"/>
            </a:endParaRPr>
          </a:p>
        </p:txBody>
      </p:sp>
      <p:grpSp>
        <p:nvGrpSpPr>
          <p:cNvPr id="10" name="Group 79">
            <a:extLst>
              <a:ext uri="{FF2B5EF4-FFF2-40B4-BE49-F238E27FC236}">
                <a16:creationId xmlns:a16="http://schemas.microsoft.com/office/drawing/2014/main" id="{589F478B-0F7B-6483-D4A0-2A5C8FA2635D}"/>
              </a:ext>
            </a:extLst>
          </p:cNvPr>
          <p:cNvGrpSpPr/>
          <p:nvPr/>
        </p:nvGrpSpPr>
        <p:grpSpPr>
          <a:xfrm>
            <a:off x="2046898" y="5372639"/>
            <a:ext cx="3039328" cy="1193641"/>
            <a:chOff x="6190021" y="3827465"/>
            <a:chExt cx="3976040" cy="1575008"/>
          </a:xfrm>
          <a:solidFill>
            <a:srgbClr val="D9D9D9"/>
          </a:solidFill>
        </p:grpSpPr>
        <p:sp>
          <p:nvSpPr>
            <p:cNvPr id="11" name="TextBox 80">
              <a:extLst>
                <a:ext uri="{FF2B5EF4-FFF2-40B4-BE49-F238E27FC236}">
                  <a16:creationId xmlns:a16="http://schemas.microsoft.com/office/drawing/2014/main" id="{9B8755CB-8BD2-696D-66C1-0E0CF167D973}"/>
                </a:ext>
              </a:extLst>
            </p:cNvPr>
            <p:cNvSpPr txBox="1"/>
            <p:nvPr/>
          </p:nvSpPr>
          <p:spPr>
            <a:xfrm>
              <a:off x="6222615" y="3827465"/>
              <a:ext cx="3194018" cy="446722"/>
            </a:xfrm>
            <a:prstGeom prst="rect">
              <a:avLst/>
            </a:prstGeom>
            <a:noFill/>
          </p:spPr>
          <p:txBody>
            <a:bodyPr wrap="square" lIns="0" rtlCol="0" anchor="ctr">
              <a:spAutoFit/>
            </a:bodyPr>
            <a:lstStyle/>
            <a:p>
              <a:pPr defTabSz="914400" fontAlgn="base">
                <a:spcBef>
                  <a:spcPct val="0"/>
                </a:spcBef>
                <a:spcAft>
                  <a:spcPct val="0"/>
                </a:spcAft>
              </a:pPr>
              <a:r>
                <a:rPr kumimoji="1" lang="ja-JP" altLang="en-US" sz="1600" b="1">
                  <a:solidFill>
                    <a:schemeClr val="bg1">
                      <a:lumMod val="65000"/>
                    </a:schemeClr>
                  </a:solidFill>
                  <a:latin typeface="BIZ UDPゴシック" panose="020B0400000000000000" pitchFamily="50" charset="-128"/>
                  <a:ea typeface="BIZ UDPゴシック" panose="020B0400000000000000" pitchFamily="50" charset="-128"/>
                </a:rPr>
                <a:t>⓪準備フェーズ</a:t>
              </a:r>
              <a:endParaRPr kumimoji="1" lang="en-US" sz="1400" b="1">
                <a:solidFill>
                  <a:schemeClr val="bg1">
                    <a:lumMod val="65000"/>
                  </a:schemeClr>
                </a:solidFill>
                <a:latin typeface="BIZ UDPゴシック" panose="020B0400000000000000" pitchFamily="50" charset="-128"/>
                <a:ea typeface="BIZ UDPゴシック" panose="020B0400000000000000" pitchFamily="50" charset="-128"/>
              </a:endParaRPr>
            </a:p>
          </p:txBody>
        </p:sp>
        <p:sp>
          <p:nvSpPr>
            <p:cNvPr id="12" name="TextBox 81">
              <a:extLst>
                <a:ext uri="{FF2B5EF4-FFF2-40B4-BE49-F238E27FC236}">
                  <a16:creationId xmlns:a16="http://schemas.microsoft.com/office/drawing/2014/main" id="{CB1EAE43-1499-D003-E9D7-6CD17916E34D}"/>
                </a:ext>
              </a:extLst>
            </p:cNvPr>
            <p:cNvSpPr txBox="1"/>
            <p:nvPr/>
          </p:nvSpPr>
          <p:spPr>
            <a:xfrm>
              <a:off x="6190021" y="4305973"/>
              <a:ext cx="3976040" cy="1096500"/>
            </a:xfrm>
            <a:prstGeom prst="rect">
              <a:avLst/>
            </a:prstGeom>
            <a:noFill/>
          </p:spPr>
          <p:txBody>
            <a:bodyPr wrap="square" lIns="0" rIns="0" rtlCol="0" anchor="ctr">
              <a:spAutoFit/>
            </a:bodyPr>
            <a:lstStyle/>
            <a:p>
              <a:pPr marL="171450" indent="-171450" algn="just" defTabSz="914400" fontAlgn="base">
                <a:spcBef>
                  <a:spcPct val="0"/>
                </a:spcBef>
                <a:spcAft>
                  <a:spcPct val="0"/>
                </a:spcAft>
                <a:buFont typeface="Wingdings" panose="05000000000000000000" pitchFamily="2" charset="2"/>
                <a:buChar char="n"/>
              </a:pPr>
              <a:r>
                <a:rPr kumimoji="1" lang="en-US" altLang="ja-JP" sz="1200" dirty="0">
                  <a:latin typeface="BIZ UDPゴシック" panose="020B0400000000000000" pitchFamily="50" charset="-128"/>
                  <a:ea typeface="BIZ UDPゴシック" panose="020B0400000000000000" pitchFamily="50" charset="-128"/>
                </a:rPr>
                <a:t>LIP</a:t>
              </a:r>
              <a:r>
                <a:rPr kumimoji="1" lang="ja-JP" altLang="en-US" sz="1200" dirty="0">
                  <a:latin typeface="BIZ UDPゴシック" panose="020B0400000000000000" pitchFamily="50" charset="-128"/>
                  <a:ea typeface="BIZ UDPゴシック" panose="020B0400000000000000" pitchFamily="50" charset="-128"/>
                </a:rPr>
                <a:t>に取り組むのに必要な体制を構築するフェーズ</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gn="just" defTabSz="914400" fontAlgn="base">
                <a:spcBef>
                  <a:spcPct val="0"/>
                </a:spcBef>
                <a:spcAft>
                  <a:spcPct val="0"/>
                </a:spcAft>
                <a:buFont typeface="Wingdings" panose="05000000000000000000" pitchFamily="2" charset="2"/>
                <a:buChar char="n"/>
              </a:pPr>
              <a:r>
                <a:rPr kumimoji="1" lang="ja-JP" altLang="en-US" sz="1200" dirty="0">
                  <a:latin typeface="BIZ UDPゴシック" panose="020B0400000000000000" pitchFamily="50" charset="-128"/>
                  <a:ea typeface="BIZ UDPゴシック" panose="020B0400000000000000" pitchFamily="50" charset="-128"/>
                </a:rPr>
                <a:t>自治体の目的に合わせて</a:t>
              </a:r>
              <a:r>
                <a:rPr kumimoji="1" lang="en-US" altLang="ja-JP" sz="1200" dirty="0">
                  <a:latin typeface="BIZ UDPゴシック" panose="020B0400000000000000" pitchFamily="50" charset="-128"/>
                  <a:ea typeface="BIZ UDPゴシック" panose="020B0400000000000000" pitchFamily="50" charset="-128"/>
                </a:rPr>
                <a:t>LIP</a:t>
              </a:r>
              <a:r>
                <a:rPr kumimoji="1" lang="ja-JP" altLang="en-US" sz="1200" dirty="0">
                  <a:latin typeface="BIZ UDPゴシック" panose="020B0400000000000000" pitchFamily="50" charset="-128"/>
                  <a:ea typeface="BIZ UDPゴシック" panose="020B0400000000000000" pitchFamily="50" charset="-128"/>
                </a:rPr>
                <a:t>事業全体を設計するフェーズ</a:t>
              </a:r>
              <a:endParaRPr kumimoji="1" lang="en-US" sz="1200" dirty="0">
                <a:latin typeface="BIZ UDPゴシック" panose="020B0400000000000000" pitchFamily="50" charset="-128"/>
                <a:ea typeface="BIZ UDPゴシック" panose="020B0400000000000000" pitchFamily="50" charset="-128"/>
              </a:endParaRPr>
            </a:p>
          </p:txBody>
        </p:sp>
      </p:grpSp>
      <p:grpSp>
        <p:nvGrpSpPr>
          <p:cNvPr id="13" name="Group 49">
            <a:extLst>
              <a:ext uri="{FF2B5EF4-FFF2-40B4-BE49-F238E27FC236}">
                <a16:creationId xmlns:a16="http://schemas.microsoft.com/office/drawing/2014/main" id="{DA9D2D76-37F0-447B-EEB6-E90A8C7257F0}"/>
              </a:ext>
            </a:extLst>
          </p:cNvPr>
          <p:cNvGrpSpPr/>
          <p:nvPr/>
        </p:nvGrpSpPr>
        <p:grpSpPr>
          <a:xfrm>
            <a:off x="488829" y="4908031"/>
            <a:ext cx="1426021" cy="725676"/>
            <a:chOff x="1799957" y="4670530"/>
            <a:chExt cx="2591332" cy="1110632"/>
          </a:xfrm>
          <a:solidFill>
            <a:schemeClr val="bg1">
              <a:lumMod val="75000"/>
            </a:schemeClr>
          </a:solidFill>
        </p:grpSpPr>
        <p:grpSp>
          <p:nvGrpSpPr>
            <p:cNvPr id="30" name="Group 50">
              <a:extLst>
                <a:ext uri="{FF2B5EF4-FFF2-40B4-BE49-F238E27FC236}">
                  <a16:creationId xmlns:a16="http://schemas.microsoft.com/office/drawing/2014/main" id="{82E40381-3C14-4A89-8DDC-975BD1E25FC2}"/>
                </a:ext>
              </a:extLst>
            </p:cNvPr>
            <p:cNvGrpSpPr/>
            <p:nvPr/>
          </p:nvGrpSpPr>
          <p:grpSpPr>
            <a:xfrm>
              <a:off x="3332090" y="5061813"/>
              <a:ext cx="1059199" cy="719349"/>
              <a:chOff x="6310680" y="4554592"/>
              <a:chExt cx="1059199" cy="719349"/>
            </a:xfrm>
            <a:grpFill/>
          </p:grpSpPr>
          <p:sp>
            <p:nvSpPr>
              <p:cNvPr id="39" name="Freeform 140">
                <a:extLst>
                  <a:ext uri="{FF2B5EF4-FFF2-40B4-BE49-F238E27FC236}">
                    <a16:creationId xmlns:a16="http://schemas.microsoft.com/office/drawing/2014/main" id="{4D02AF68-E8C7-CF81-8DF1-C1B87BF049BB}"/>
                  </a:ext>
                </a:extLst>
              </p:cNvPr>
              <p:cNvSpPr>
                <a:spLocks/>
              </p:cNvSpPr>
              <p:nvPr/>
            </p:nvSpPr>
            <p:spPr bwMode="auto">
              <a:xfrm rot="3600000">
                <a:off x="6495287" y="4549200"/>
                <a:ext cx="540134" cy="909348"/>
              </a:xfrm>
              <a:custGeom>
                <a:avLst/>
                <a:gdLst>
                  <a:gd name="T0" fmla="*/ 735 w 971"/>
                  <a:gd name="T1" fmla="*/ 92 h 1353"/>
                  <a:gd name="T2" fmla="*/ 692 w 971"/>
                  <a:gd name="T3" fmla="*/ 69 h 1353"/>
                  <a:gd name="T4" fmla="*/ 603 w 971"/>
                  <a:gd name="T5" fmla="*/ 33 h 1353"/>
                  <a:gd name="T6" fmla="*/ 511 w 971"/>
                  <a:gd name="T7" fmla="*/ 8 h 1353"/>
                  <a:gd name="T8" fmla="*/ 419 w 971"/>
                  <a:gd name="T9" fmla="*/ 0 h 1353"/>
                  <a:gd name="T10" fmla="*/ 332 w 971"/>
                  <a:gd name="T11" fmla="*/ 12 h 1353"/>
                  <a:gd name="T12" fmla="*/ 272 w 971"/>
                  <a:gd name="T13" fmla="*/ 34 h 1353"/>
                  <a:gd name="T14" fmla="*/ 235 w 971"/>
                  <a:gd name="T15" fmla="*/ 56 h 1353"/>
                  <a:gd name="T16" fmla="*/ 201 w 971"/>
                  <a:gd name="T17" fmla="*/ 84 h 1353"/>
                  <a:gd name="T18" fmla="*/ 171 w 971"/>
                  <a:gd name="T19" fmla="*/ 118 h 1353"/>
                  <a:gd name="T20" fmla="*/ 145 w 971"/>
                  <a:gd name="T21" fmla="*/ 160 h 1353"/>
                  <a:gd name="T22" fmla="*/ 123 w 971"/>
                  <a:gd name="T23" fmla="*/ 208 h 1353"/>
                  <a:gd name="T24" fmla="*/ 114 w 971"/>
                  <a:gd name="T25" fmla="*/ 235 h 1353"/>
                  <a:gd name="T26" fmla="*/ 109 w 971"/>
                  <a:gd name="T27" fmla="*/ 257 h 1353"/>
                  <a:gd name="T28" fmla="*/ 104 w 971"/>
                  <a:gd name="T29" fmla="*/ 297 h 1353"/>
                  <a:gd name="T30" fmla="*/ 108 w 971"/>
                  <a:gd name="T31" fmla="*/ 333 h 1353"/>
                  <a:gd name="T32" fmla="*/ 120 w 971"/>
                  <a:gd name="T33" fmla="*/ 366 h 1353"/>
                  <a:gd name="T34" fmla="*/ 145 w 971"/>
                  <a:gd name="T35" fmla="*/ 411 h 1353"/>
                  <a:gd name="T36" fmla="*/ 196 w 971"/>
                  <a:gd name="T37" fmla="*/ 463 h 1353"/>
                  <a:gd name="T38" fmla="*/ 288 w 971"/>
                  <a:gd name="T39" fmla="*/ 536 h 1353"/>
                  <a:gd name="T40" fmla="*/ 372 w 971"/>
                  <a:gd name="T41" fmla="*/ 613 h 1353"/>
                  <a:gd name="T42" fmla="*/ 402 w 971"/>
                  <a:gd name="T43" fmla="*/ 657 h 1353"/>
                  <a:gd name="T44" fmla="*/ 415 w 971"/>
                  <a:gd name="T45" fmla="*/ 691 h 1353"/>
                  <a:gd name="T46" fmla="*/ 419 w 971"/>
                  <a:gd name="T47" fmla="*/ 708 h 1353"/>
                  <a:gd name="T48" fmla="*/ 423 w 971"/>
                  <a:gd name="T49" fmla="*/ 740 h 1353"/>
                  <a:gd name="T50" fmla="*/ 420 w 971"/>
                  <a:gd name="T51" fmla="*/ 797 h 1353"/>
                  <a:gd name="T52" fmla="*/ 406 w 971"/>
                  <a:gd name="T53" fmla="*/ 851 h 1353"/>
                  <a:gd name="T54" fmla="*/ 380 w 971"/>
                  <a:gd name="T55" fmla="*/ 898 h 1353"/>
                  <a:gd name="T56" fmla="*/ 346 w 971"/>
                  <a:gd name="T57" fmla="*/ 943 h 1353"/>
                  <a:gd name="T58" fmla="*/ 307 w 971"/>
                  <a:gd name="T59" fmla="*/ 981 h 1353"/>
                  <a:gd name="T60" fmla="*/ 240 w 971"/>
                  <a:gd name="T61" fmla="*/ 1035 h 1353"/>
                  <a:gd name="T62" fmla="*/ 147 w 971"/>
                  <a:gd name="T63" fmla="*/ 1095 h 1353"/>
                  <a:gd name="T64" fmla="*/ 65 w 971"/>
                  <a:gd name="T65" fmla="*/ 1149 h 1353"/>
                  <a:gd name="T66" fmla="*/ 22 w 971"/>
                  <a:gd name="T67" fmla="*/ 1185 h 1353"/>
                  <a:gd name="T68" fmla="*/ 5 w 971"/>
                  <a:gd name="T69" fmla="*/ 1210 h 1353"/>
                  <a:gd name="T70" fmla="*/ 0 w 971"/>
                  <a:gd name="T71" fmla="*/ 1235 h 1353"/>
                  <a:gd name="T72" fmla="*/ 9 w 971"/>
                  <a:gd name="T73" fmla="*/ 1260 h 1353"/>
                  <a:gd name="T74" fmla="*/ 21 w 971"/>
                  <a:gd name="T75" fmla="*/ 1274 h 1353"/>
                  <a:gd name="T76" fmla="*/ 42 w 971"/>
                  <a:gd name="T77" fmla="*/ 1295 h 1353"/>
                  <a:gd name="T78" fmla="*/ 87 w 971"/>
                  <a:gd name="T79" fmla="*/ 1326 h 1353"/>
                  <a:gd name="T80" fmla="*/ 136 w 971"/>
                  <a:gd name="T81" fmla="*/ 1344 h 1353"/>
                  <a:gd name="T82" fmla="*/ 190 w 971"/>
                  <a:gd name="T83" fmla="*/ 1353 h 1353"/>
                  <a:gd name="T84" fmla="*/ 245 w 971"/>
                  <a:gd name="T85" fmla="*/ 1352 h 1353"/>
                  <a:gd name="T86" fmla="*/ 304 w 971"/>
                  <a:gd name="T87" fmla="*/ 1340 h 1353"/>
                  <a:gd name="T88" fmla="*/ 363 w 971"/>
                  <a:gd name="T89" fmla="*/ 1321 h 1353"/>
                  <a:gd name="T90" fmla="*/ 423 w 971"/>
                  <a:gd name="T91" fmla="*/ 1294 h 1353"/>
                  <a:gd name="T92" fmla="*/ 514 w 971"/>
                  <a:gd name="T93" fmla="*/ 1239 h 1353"/>
                  <a:gd name="T94" fmla="*/ 630 w 971"/>
                  <a:gd name="T95" fmla="*/ 1146 h 1353"/>
                  <a:gd name="T96" fmla="*/ 738 w 971"/>
                  <a:gd name="T97" fmla="*/ 1036 h 1353"/>
                  <a:gd name="T98" fmla="*/ 830 w 971"/>
                  <a:gd name="T99" fmla="*/ 914 h 1353"/>
                  <a:gd name="T100" fmla="*/ 869 w 971"/>
                  <a:gd name="T101" fmla="*/ 851 h 1353"/>
                  <a:gd name="T102" fmla="*/ 904 w 971"/>
                  <a:gd name="T103" fmla="*/ 787 h 1353"/>
                  <a:gd name="T104" fmla="*/ 949 w 971"/>
                  <a:gd name="T105" fmla="*/ 665 h 1353"/>
                  <a:gd name="T106" fmla="*/ 971 w 971"/>
                  <a:gd name="T107" fmla="*/ 550 h 1353"/>
                  <a:gd name="T108" fmla="*/ 969 w 971"/>
                  <a:gd name="T109" fmla="*/ 444 h 1353"/>
                  <a:gd name="T110" fmla="*/ 946 w 971"/>
                  <a:gd name="T111" fmla="*/ 345 h 1353"/>
                  <a:gd name="T112" fmla="*/ 905 w 971"/>
                  <a:gd name="T113" fmla="*/ 257 h 1353"/>
                  <a:gd name="T114" fmla="*/ 848 w 971"/>
                  <a:gd name="T115" fmla="*/ 180 h 1353"/>
                  <a:gd name="T116" fmla="*/ 777 w 971"/>
                  <a:gd name="T117" fmla="*/ 118 h 1353"/>
                  <a:gd name="T118" fmla="*/ 735 w 971"/>
                  <a:gd name="T119" fmla="*/ 92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1" h="1353">
                    <a:moveTo>
                      <a:pt x="735" y="92"/>
                    </a:moveTo>
                    <a:lnTo>
                      <a:pt x="692" y="69"/>
                    </a:lnTo>
                    <a:lnTo>
                      <a:pt x="603" y="33"/>
                    </a:lnTo>
                    <a:lnTo>
                      <a:pt x="511" y="8"/>
                    </a:lnTo>
                    <a:lnTo>
                      <a:pt x="419" y="0"/>
                    </a:lnTo>
                    <a:lnTo>
                      <a:pt x="332" y="12"/>
                    </a:lnTo>
                    <a:lnTo>
                      <a:pt x="272" y="34"/>
                    </a:lnTo>
                    <a:lnTo>
                      <a:pt x="235" y="56"/>
                    </a:lnTo>
                    <a:lnTo>
                      <a:pt x="201" y="84"/>
                    </a:lnTo>
                    <a:lnTo>
                      <a:pt x="171" y="118"/>
                    </a:lnTo>
                    <a:lnTo>
                      <a:pt x="145" y="160"/>
                    </a:lnTo>
                    <a:lnTo>
                      <a:pt x="123" y="208"/>
                    </a:lnTo>
                    <a:lnTo>
                      <a:pt x="114" y="235"/>
                    </a:lnTo>
                    <a:lnTo>
                      <a:pt x="109" y="257"/>
                    </a:lnTo>
                    <a:lnTo>
                      <a:pt x="104" y="297"/>
                    </a:lnTo>
                    <a:lnTo>
                      <a:pt x="108" y="333"/>
                    </a:lnTo>
                    <a:lnTo>
                      <a:pt x="120" y="366"/>
                    </a:lnTo>
                    <a:lnTo>
                      <a:pt x="145" y="411"/>
                    </a:lnTo>
                    <a:lnTo>
                      <a:pt x="196" y="463"/>
                    </a:lnTo>
                    <a:lnTo>
                      <a:pt x="288" y="536"/>
                    </a:lnTo>
                    <a:lnTo>
                      <a:pt x="372" y="613"/>
                    </a:lnTo>
                    <a:lnTo>
                      <a:pt x="402" y="657"/>
                    </a:lnTo>
                    <a:lnTo>
                      <a:pt x="415" y="691"/>
                    </a:lnTo>
                    <a:lnTo>
                      <a:pt x="419" y="708"/>
                    </a:lnTo>
                    <a:lnTo>
                      <a:pt x="423" y="740"/>
                    </a:lnTo>
                    <a:lnTo>
                      <a:pt x="420" y="797"/>
                    </a:lnTo>
                    <a:lnTo>
                      <a:pt x="406" y="851"/>
                    </a:lnTo>
                    <a:lnTo>
                      <a:pt x="380" y="898"/>
                    </a:lnTo>
                    <a:lnTo>
                      <a:pt x="346" y="943"/>
                    </a:lnTo>
                    <a:lnTo>
                      <a:pt x="307" y="981"/>
                    </a:lnTo>
                    <a:lnTo>
                      <a:pt x="240" y="1035"/>
                    </a:lnTo>
                    <a:lnTo>
                      <a:pt x="147" y="1095"/>
                    </a:lnTo>
                    <a:lnTo>
                      <a:pt x="65" y="1149"/>
                    </a:lnTo>
                    <a:lnTo>
                      <a:pt x="22" y="1185"/>
                    </a:lnTo>
                    <a:lnTo>
                      <a:pt x="5" y="1210"/>
                    </a:lnTo>
                    <a:lnTo>
                      <a:pt x="0" y="1235"/>
                    </a:lnTo>
                    <a:lnTo>
                      <a:pt x="9" y="1260"/>
                    </a:lnTo>
                    <a:lnTo>
                      <a:pt x="21" y="1274"/>
                    </a:lnTo>
                    <a:lnTo>
                      <a:pt x="42" y="1295"/>
                    </a:lnTo>
                    <a:lnTo>
                      <a:pt x="87" y="1326"/>
                    </a:lnTo>
                    <a:lnTo>
                      <a:pt x="136" y="1344"/>
                    </a:lnTo>
                    <a:lnTo>
                      <a:pt x="190" y="1353"/>
                    </a:lnTo>
                    <a:lnTo>
                      <a:pt x="245" y="1352"/>
                    </a:lnTo>
                    <a:lnTo>
                      <a:pt x="304" y="1340"/>
                    </a:lnTo>
                    <a:lnTo>
                      <a:pt x="363" y="1321"/>
                    </a:lnTo>
                    <a:lnTo>
                      <a:pt x="423" y="1294"/>
                    </a:lnTo>
                    <a:lnTo>
                      <a:pt x="514" y="1239"/>
                    </a:lnTo>
                    <a:lnTo>
                      <a:pt x="630" y="1146"/>
                    </a:lnTo>
                    <a:lnTo>
                      <a:pt x="738" y="1036"/>
                    </a:lnTo>
                    <a:lnTo>
                      <a:pt x="830" y="914"/>
                    </a:lnTo>
                    <a:lnTo>
                      <a:pt x="869" y="851"/>
                    </a:lnTo>
                    <a:lnTo>
                      <a:pt x="904" y="787"/>
                    </a:lnTo>
                    <a:lnTo>
                      <a:pt x="949" y="665"/>
                    </a:lnTo>
                    <a:lnTo>
                      <a:pt x="971" y="550"/>
                    </a:lnTo>
                    <a:lnTo>
                      <a:pt x="969" y="444"/>
                    </a:lnTo>
                    <a:lnTo>
                      <a:pt x="946" y="345"/>
                    </a:lnTo>
                    <a:lnTo>
                      <a:pt x="905" y="257"/>
                    </a:lnTo>
                    <a:lnTo>
                      <a:pt x="848" y="180"/>
                    </a:lnTo>
                    <a:lnTo>
                      <a:pt x="777" y="118"/>
                    </a:lnTo>
                    <a:lnTo>
                      <a:pt x="73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0" name="Freeform 141">
                <a:extLst>
                  <a:ext uri="{FF2B5EF4-FFF2-40B4-BE49-F238E27FC236}">
                    <a16:creationId xmlns:a16="http://schemas.microsoft.com/office/drawing/2014/main" id="{00FFA787-C1CC-A3CD-635E-56BD32D199EE}"/>
                  </a:ext>
                </a:extLst>
              </p:cNvPr>
              <p:cNvSpPr>
                <a:spLocks/>
              </p:cNvSpPr>
              <p:nvPr/>
            </p:nvSpPr>
            <p:spPr bwMode="auto">
              <a:xfrm rot="3600000">
                <a:off x="7175446" y="4536484"/>
                <a:ext cx="176326" cy="212541"/>
              </a:xfrm>
              <a:custGeom>
                <a:avLst/>
                <a:gdLst>
                  <a:gd name="T0" fmla="*/ 157 w 315"/>
                  <a:gd name="T1" fmla="*/ 0 h 315"/>
                  <a:gd name="T2" fmla="*/ 174 w 315"/>
                  <a:gd name="T3" fmla="*/ 1 h 315"/>
                  <a:gd name="T4" fmla="*/ 204 w 315"/>
                  <a:gd name="T5" fmla="*/ 6 h 315"/>
                  <a:gd name="T6" fmla="*/ 245 w 315"/>
                  <a:gd name="T7" fmla="*/ 26 h 315"/>
                  <a:gd name="T8" fmla="*/ 288 w 315"/>
                  <a:gd name="T9" fmla="*/ 69 h 315"/>
                  <a:gd name="T10" fmla="*/ 308 w 315"/>
                  <a:gd name="T11" fmla="*/ 110 h 315"/>
                  <a:gd name="T12" fmla="*/ 314 w 315"/>
                  <a:gd name="T13" fmla="*/ 141 h 315"/>
                  <a:gd name="T14" fmla="*/ 315 w 315"/>
                  <a:gd name="T15" fmla="*/ 158 h 315"/>
                  <a:gd name="T16" fmla="*/ 314 w 315"/>
                  <a:gd name="T17" fmla="*/ 173 h 315"/>
                  <a:gd name="T18" fmla="*/ 308 w 315"/>
                  <a:gd name="T19" fmla="*/ 205 h 315"/>
                  <a:gd name="T20" fmla="*/ 288 w 315"/>
                  <a:gd name="T21" fmla="*/ 246 h 315"/>
                  <a:gd name="T22" fmla="*/ 245 w 315"/>
                  <a:gd name="T23" fmla="*/ 289 h 315"/>
                  <a:gd name="T24" fmla="*/ 204 w 315"/>
                  <a:gd name="T25" fmla="*/ 308 h 315"/>
                  <a:gd name="T26" fmla="*/ 174 w 315"/>
                  <a:gd name="T27" fmla="*/ 315 h 315"/>
                  <a:gd name="T28" fmla="*/ 157 w 315"/>
                  <a:gd name="T29" fmla="*/ 315 h 315"/>
                  <a:gd name="T30" fmla="*/ 142 w 315"/>
                  <a:gd name="T31" fmla="*/ 315 h 315"/>
                  <a:gd name="T32" fmla="*/ 111 w 315"/>
                  <a:gd name="T33" fmla="*/ 308 h 315"/>
                  <a:gd name="T34" fmla="*/ 69 w 315"/>
                  <a:gd name="T35" fmla="*/ 289 h 315"/>
                  <a:gd name="T36" fmla="*/ 26 w 315"/>
                  <a:gd name="T37" fmla="*/ 246 h 315"/>
                  <a:gd name="T38" fmla="*/ 7 w 315"/>
                  <a:gd name="T39" fmla="*/ 205 h 315"/>
                  <a:gd name="T40" fmla="*/ 0 w 315"/>
                  <a:gd name="T41" fmla="*/ 173 h 315"/>
                  <a:gd name="T42" fmla="*/ 0 w 315"/>
                  <a:gd name="T43" fmla="*/ 158 h 315"/>
                  <a:gd name="T44" fmla="*/ 0 w 315"/>
                  <a:gd name="T45" fmla="*/ 141 h 315"/>
                  <a:gd name="T46" fmla="*/ 7 w 315"/>
                  <a:gd name="T47" fmla="*/ 110 h 315"/>
                  <a:gd name="T48" fmla="*/ 26 w 315"/>
                  <a:gd name="T49" fmla="*/ 69 h 315"/>
                  <a:gd name="T50" fmla="*/ 69 w 315"/>
                  <a:gd name="T51" fmla="*/ 26 h 315"/>
                  <a:gd name="T52" fmla="*/ 111 w 315"/>
                  <a:gd name="T53" fmla="*/ 6 h 315"/>
                  <a:gd name="T54" fmla="*/ 142 w 315"/>
                  <a:gd name="T55" fmla="*/ 1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4" y="1"/>
                    </a:lnTo>
                    <a:lnTo>
                      <a:pt x="204" y="6"/>
                    </a:lnTo>
                    <a:lnTo>
                      <a:pt x="245" y="26"/>
                    </a:lnTo>
                    <a:lnTo>
                      <a:pt x="288" y="69"/>
                    </a:lnTo>
                    <a:lnTo>
                      <a:pt x="308" y="110"/>
                    </a:lnTo>
                    <a:lnTo>
                      <a:pt x="314" y="141"/>
                    </a:lnTo>
                    <a:lnTo>
                      <a:pt x="315" y="158"/>
                    </a:lnTo>
                    <a:lnTo>
                      <a:pt x="314" y="173"/>
                    </a:lnTo>
                    <a:lnTo>
                      <a:pt x="308" y="205"/>
                    </a:lnTo>
                    <a:lnTo>
                      <a:pt x="288" y="246"/>
                    </a:lnTo>
                    <a:lnTo>
                      <a:pt x="245" y="289"/>
                    </a:lnTo>
                    <a:lnTo>
                      <a:pt x="204" y="308"/>
                    </a:lnTo>
                    <a:lnTo>
                      <a:pt x="174" y="315"/>
                    </a:lnTo>
                    <a:lnTo>
                      <a:pt x="157" y="315"/>
                    </a:lnTo>
                    <a:lnTo>
                      <a:pt x="142" y="315"/>
                    </a:lnTo>
                    <a:lnTo>
                      <a:pt x="111" y="308"/>
                    </a:lnTo>
                    <a:lnTo>
                      <a:pt x="69" y="289"/>
                    </a:lnTo>
                    <a:lnTo>
                      <a:pt x="26" y="246"/>
                    </a:lnTo>
                    <a:lnTo>
                      <a:pt x="7" y="205"/>
                    </a:lnTo>
                    <a:lnTo>
                      <a:pt x="0" y="173"/>
                    </a:lnTo>
                    <a:lnTo>
                      <a:pt x="0" y="158"/>
                    </a:lnTo>
                    <a:lnTo>
                      <a:pt x="0" y="141"/>
                    </a:lnTo>
                    <a:lnTo>
                      <a:pt x="7" y="110"/>
                    </a:lnTo>
                    <a:lnTo>
                      <a:pt x="26" y="69"/>
                    </a:lnTo>
                    <a:lnTo>
                      <a:pt x="69" y="26"/>
                    </a:lnTo>
                    <a:lnTo>
                      <a:pt x="111" y="6"/>
                    </a:lnTo>
                    <a:lnTo>
                      <a:pt x="142" y="1"/>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Freeform 142">
                <a:extLst>
                  <a:ext uri="{FF2B5EF4-FFF2-40B4-BE49-F238E27FC236}">
                    <a16:creationId xmlns:a16="http://schemas.microsoft.com/office/drawing/2014/main" id="{2DB88F57-FCDC-229B-9437-F199CA412898}"/>
                  </a:ext>
                </a:extLst>
              </p:cNvPr>
              <p:cNvSpPr>
                <a:spLocks/>
              </p:cNvSpPr>
              <p:nvPr/>
            </p:nvSpPr>
            <p:spPr bwMode="auto">
              <a:xfrm rot="3600000">
                <a:off x="7240661" y="4760017"/>
                <a:ext cx="116062" cy="139900"/>
              </a:xfrm>
              <a:custGeom>
                <a:avLst/>
                <a:gdLst>
                  <a:gd name="T0" fmla="*/ 104 w 208"/>
                  <a:gd name="T1" fmla="*/ 0 h 207"/>
                  <a:gd name="T2" fmla="*/ 125 w 208"/>
                  <a:gd name="T3" fmla="*/ 1 h 207"/>
                  <a:gd name="T4" fmla="*/ 162 w 208"/>
                  <a:gd name="T5" fmla="*/ 17 h 207"/>
                  <a:gd name="T6" fmla="*/ 191 w 208"/>
                  <a:gd name="T7" fmla="*/ 45 h 207"/>
                  <a:gd name="T8" fmla="*/ 206 w 208"/>
                  <a:gd name="T9" fmla="*/ 83 h 207"/>
                  <a:gd name="T10" fmla="*/ 208 w 208"/>
                  <a:gd name="T11" fmla="*/ 104 h 207"/>
                  <a:gd name="T12" fmla="*/ 206 w 208"/>
                  <a:gd name="T13" fmla="*/ 124 h 207"/>
                  <a:gd name="T14" fmla="*/ 191 w 208"/>
                  <a:gd name="T15" fmla="*/ 162 h 207"/>
                  <a:gd name="T16" fmla="*/ 162 w 208"/>
                  <a:gd name="T17" fmla="*/ 190 h 207"/>
                  <a:gd name="T18" fmla="*/ 125 w 208"/>
                  <a:gd name="T19" fmla="*/ 206 h 207"/>
                  <a:gd name="T20" fmla="*/ 104 w 208"/>
                  <a:gd name="T21" fmla="*/ 207 h 207"/>
                  <a:gd name="T22" fmla="*/ 82 w 208"/>
                  <a:gd name="T23" fmla="*/ 206 h 207"/>
                  <a:gd name="T24" fmla="*/ 46 w 208"/>
                  <a:gd name="T25" fmla="*/ 190 h 207"/>
                  <a:gd name="T26" fmla="*/ 17 w 208"/>
                  <a:gd name="T27" fmla="*/ 162 h 207"/>
                  <a:gd name="T28" fmla="*/ 2 w 208"/>
                  <a:gd name="T29" fmla="*/ 124 h 207"/>
                  <a:gd name="T30" fmla="*/ 0 w 208"/>
                  <a:gd name="T31" fmla="*/ 104 h 207"/>
                  <a:gd name="T32" fmla="*/ 2 w 208"/>
                  <a:gd name="T33" fmla="*/ 83 h 207"/>
                  <a:gd name="T34" fmla="*/ 17 w 208"/>
                  <a:gd name="T35" fmla="*/ 45 h 207"/>
                  <a:gd name="T36" fmla="*/ 46 w 208"/>
                  <a:gd name="T37" fmla="*/ 17 h 207"/>
                  <a:gd name="T38" fmla="*/ 82 w 208"/>
                  <a:gd name="T39" fmla="*/ 1 h 207"/>
                  <a:gd name="T40" fmla="*/ 104 w 208"/>
                  <a:gd name="T4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207">
                    <a:moveTo>
                      <a:pt x="104" y="0"/>
                    </a:moveTo>
                    <a:lnTo>
                      <a:pt x="125" y="1"/>
                    </a:lnTo>
                    <a:lnTo>
                      <a:pt x="162" y="17"/>
                    </a:lnTo>
                    <a:lnTo>
                      <a:pt x="191" y="45"/>
                    </a:lnTo>
                    <a:lnTo>
                      <a:pt x="206" y="83"/>
                    </a:lnTo>
                    <a:lnTo>
                      <a:pt x="208" y="104"/>
                    </a:lnTo>
                    <a:lnTo>
                      <a:pt x="206" y="124"/>
                    </a:lnTo>
                    <a:lnTo>
                      <a:pt x="191" y="162"/>
                    </a:lnTo>
                    <a:lnTo>
                      <a:pt x="162" y="190"/>
                    </a:lnTo>
                    <a:lnTo>
                      <a:pt x="125" y="206"/>
                    </a:lnTo>
                    <a:lnTo>
                      <a:pt x="104" y="207"/>
                    </a:lnTo>
                    <a:lnTo>
                      <a:pt x="82" y="206"/>
                    </a:lnTo>
                    <a:lnTo>
                      <a:pt x="46" y="190"/>
                    </a:lnTo>
                    <a:lnTo>
                      <a:pt x="17" y="162"/>
                    </a:lnTo>
                    <a:lnTo>
                      <a:pt x="2" y="124"/>
                    </a:lnTo>
                    <a:lnTo>
                      <a:pt x="0" y="104"/>
                    </a:lnTo>
                    <a:lnTo>
                      <a:pt x="2" y="83"/>
                    </a:lnTo>
                    <a:lnTo>
                      <a:pt x="17" y="45"/>
                    </a:lnTo>
                    <a:lnTo>
                      <a:pt x="46" y="17"/>
                    </a:lnTo>
                    <a:lnTo>
                      <a:pt x="82" y="1"/>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Freeform 143">
                <a:extLst>
                  <a:ext uri="{FF2B5EF4-FFF2-40B4-BE49-F238E27FC236}">
                    <a16:creationId xmlns:a16="http://schemas.microsoft.com/office/drawing/2014/main" id="{9E138E55-07A8-D5F7-8491-B28F967411AE}"/>
                  </a:ext>
                </a:extLst>
              </p:cNvPr>
              <p:cNvSpPr>
                <a:spLocks/>
              </p:cNvSpPr>
              <p:nvPr/>
            </p:nvSpPr>
            <p:spPr bwMode="auto">
              <a:xfrm rot="3600000">
                <a:off x="7224957" y="4917615"/>
                <a:ext cx="102670" cy="123757"/>
              </a:xfrm>
              <a:custGeom>
                <a:avLst/>
                <a:gdLst>
                  <a:gd name="T0" fmla="*/ 93 w 185"/>
                  <a:gd name="T1" fmla="*/ 0 h 185"/>
                  <a:gd name="T2" fmla="*/ 111 w 185"/>
                  <a:gd name="T3" fmla="*/ 1 h 185"/>
                  <a:gd name="T4" fmla="*/ 145 w 185"/>
                  <a:gd name="T5" fmla="*/ 15 h 185"/>
                  <a:gd name="T6" fmla="*/ 170 w 185"/>
                  <a:gd name="T7" fmla="*/ 40 h 185"/>
                  <a:gd name="T8" fmla="*/ 184 w 185"/>
                  <a:gd name="T9" fmla="*/ 74 h 185"/>
                  <a:gd name="T10" fmla="*/ 185 w 185"/>
                  <a:gd name="T11" fmla="*/ 93 h 185"/>
                  <a:gd name="T12" fmla="*/ 184 w 185"/>
                  <a:gd name="T13" fmla="*/ 111 h 185"/>
                  <a:gd name="T14" fmla="*/ 170 w 185"/>
                  <a:gd name="T15" fmla="*/ 145 h 185"/>
                  <a:gd name="T16" fmla="*/ 145 w 185"/>
                  <a:gd name="T17" fmla="*/ 170 h 185"/>
                  <a:gd name="T18" fmla="*/ 111 w 185"/>
                  <a:gd name="T19" fmla="*/ 184 h 185"/>
                  <a:gd name="T20" fmla="*/ 93 w 185"/>
                  <a:gd name="T21" fmla="*/ 185 h 185"/>
                  <a:gd name="T22" fmla="*/ 74 w 185"/>
                  <a:gd name="T23" fmla="*/ 184 h 185"/>
                  <a:gd name="T24" fmla="*/ 41 w 185"/>
                  <a:gd name="T25" fmla="*/ 170 h 185"/>
                  <a:gd name="T26" fmla="*/ 16 w 185"/>
                  <a:gd name="T27" fmla="*/ 145 h 185"/>
                  <a:gd name="T28" fmla="*/ 1 w 185"/>
                  <a:gd name="T29" fmla="*/ 111 h 185"/>
                  <a:gd name="T30" fmla="*/ 0 w 185"/>
                  <a:gd name="T31" fmla="*/ 93 h 185"/>
                  <a:gd name="T32" fmla="*/ 1 w 185"/>
                  <a:gd name="T33" fmla="*/ 74 h 185"/>
                  <a:gd name="T34" fmla="*/ 16 w 185"/>
                  <a:gd name="T35" fmla="*/ 40 h 185"/>
                  <a:gd name="T36" fmla="*/ 41 w 185"/>
                  <a:gd name="T37" fmla="*/ 15 h 185"/>
                  <a:gd name="T38" fmla="*/ 74 w 185"/>
                  <a:gd name="T39" fmla="*/ 1 h 185"/>
                  <a:gd name="T40" fmla="*/ 93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3" y="0"/>
                    </a:moveTo>
                    <a:lnTo>
                      <a:pt x="111" y="1"/>
                    </a:lnTo>
                    <a:lnTo>
                      <a:pt x="145" y="15"/>
                    </a:lnTo>
                    <a:lnTo>
                      <a:pt x="170" y="40"/>
                    </a:lnTo>
                    <a:lnTo>
                      <a:pt x="184" y="74"/>
                    </a:lnTo>
                    <a:lnTo>
                      <a:pt x="185" y="93"/>
                    </a:lnTo>
                    <a:lnTo>
                      <a:pt x="184" y="111"/>
                    </a:lnTo>
                    <a:lnTo>
                      <a:pt x="170" y="145"/>
                    </a:lnTo>
                    <a:lnTo>
                      <a:pt x="145" y="170"/>
                    </a:lnTo>
                    <a:lnTo>
                      <a:pt x="111" y="184"/>
                    </a:lnTo>
                    <a:lnTo>
                      <a:pt x="93" y="185"/>
                    </a:lnTo>
                    <a:lnTo>
                      <a:pt x="74" y="184"/>
                    </a:lnTo>
                    <a:lnTo>
                      <a:pt x="41" y="170"/>
                    </a:lnTo>
                    <a:lnTo>
                      <a:pt x="16" y="145"/>
                    </a:lnTo>
                    <a:lnTo>
                      <a:pt x="1" y="111"/>
                    </a:lnTo>
                    <a:lnTo>
                      <a:pt x="0" y="93"/>
                    </a:lnTo>
                    <a:lnTo>
                      <a:pt x="1" y="74"/>
                    </a:lnTo>
                    <a:lnTo>
                      <a:pt x="16" y="40"/>
                    </a:lnTo>
                    <a:lnTo>
                      <a:pt x="41" y="15"/>
                    </a:lnTo>
                    <a:lnTo>
                      <a:pt x="74" y="1"/>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3" name="Freeform 144">
                <a:extLst>
                  <a:ext uri="{FF2B5EF4-FFF2-40B4-BE49-F238E27FC236}">
                    <a16:creationId xmlns:a16="http://schemas.microsoft.com/office/drawing/2014/main" id="{BA0BBA8C-0D15-8EAD-1818-24473B480FAA}"/>
                  </a:ext>
                </a:extLst>
              </p:cNvPr>
              <p:cNvSpPr>
                <a:spLocks/>
              </p:cNvSpPr>
              <p:nvPr/>
            </p:nvSpPr>
            <p:spPr bwMode="auto">
              <a:xfrm rot="3600000">
                <a:off x="7183143" y="5052025"/>
                <a:ext cx="75887" cy="88783"/>
              </a:xfrm>
              <a:custGeom>
                <a:avLst/>
                <a:gdLst>
                  <a:gd name="T0" fmla="*/ 66 w 134"/>
                  <a:gd name="T1" fmla="*/ 0 h 133"/>
                  <a:gd name="T2" fmla="*/ 80 w 134"/>
                  <a:gd name="T3" fmla="*/ 1 h 133"/>
                  <a:gd name="T4" fmla="*/ 104 w 134"/>
                  <a:gd name="T5" fmla="*/ 10 h 133"/>
                  <a:gd name="T6" fmla="*/ 123 w 134"/>
                  <a:gd name="T7" fmla="*/ 28 h 133"/>
                  <a:gd name="T8" fmla="*/ 132 w 134"/>
                  <a:gd name="T9" fmla="*/ 53 h 133"/>
                  <a:gd name="T10" fmla="*/ 134 w 134"/>
                  <a:gd name="T11" fmla="*/ 67 h 133"/>
                  <a:gd name="T12" fmla="*/ 132 w 134"/>
                  <a:gd name="T13" fmla="*/ 80 h 133"/>
                  <a:gd name="T14" fmla="*/ 123 w 134"/>
                  <a:gd name="T15" fmla="*/ 105 h 133"/>
                  <a:gd name="T16" fmla="*/ 104 w 134"/>
                  <a:gd name="T17" fmla="*/ 123 h 133"/>
                  <a:gd name="T18" fmla="*/ 80 w 134"/>
                  <a:gd name="T19" fmla="*/ 133 h 133"/>
                  <a:gd name="T20" fmla="*/ 66 w 134"/>
                  <a:gd name="T21" fmla="*/ 133 h 133"/>
                  <a:gd name="T22" fmla="*/ 53 w 134"/>
                  <a:gd name="T23" fmla="*/ 133 h 133"/>
                  <a:gd name="T24" fmla="*/ 29 w 134"/>
                  <a:gd name="T25" fmla="*/ 123 h 133"/>
                  <a:gd name="T26" fmla="*/ 10 w 134"/>
                  <a:gd name="T27" fmla="*/ 105 h 133"/>
                  <a:gd name="T28" fmla="*/ 0 w 134"/>
                  <a:gd name="T29" fmla="*/ 80 h 133"/>
                  <a:gd name="T30" fmla="*/ 0 w 134"/>
                  <a:gd name="T31" fmla="*/ 67 h 133"/>
                  <a:gd name="T32" fmla="*/ 0 w 134"/>
                  <a:gd name="T33" fmla="*/ 53 h 133"/>
                  <a:gd name="T34" fmla="*/ 10 w 134"/>
                  <a:gd name="T35" fmla="*/ 28 h 133"/>
                  <a:gd name="T36" fmla="*/ 29 w 134"/>
                  <a:gd name="T37" fmla="*/ 10 h 133"/>
                  <a:gd name="T38" fmla="*/ 53 w 134"/>
                  <a:gd name="T39" fmla="*/ 1 h 133"/>
                  <a:gd name="T40" fmla="*/ 66 w 13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3">
                    <a:moveTo>
                      <a:pt x="66" y="0"/>
                    </a:moveTo>
                    <a:lnTo>
                      <a:pt x="80" y="1"/>
                    </a:lnTo>
                    <a:lnTo>
                      <a:pt x="104" y="10"/>
                    </a:lnTo>
                    <a:lnTo>
                      <a:pt x="123" y="28"/>
                    </a:lnTo>
                    <a:lnTo>
                      <a:pt x="132" y="53"/>
                    </a:lnTo>
                    <a:lnTo>
                      <a:pt x="134" y="67"/>
                    </a:lnTo>
                    <a:lnTo>
                      <a:pt x="132" y="80"/>
                    </a:lnTo>
                    <a:lnTo>
                      <a:pt x="123" y="105"/>
                    </a:lnTo>
                    <a:lnTo>
                      <a:pt x="104" y="123"/>
                    </a:lnTo>
                    <a:lnTo>
                      <a:pt x="80" y="133"/>
                    </a:lnTo>
                    <a:lnTo>
                      <a:pt x="66" y="133"/>
                    </a:lnTo>
                    <a:lnTo>
                      <a:pt x="53" y="133"/>
                    </a:lnTo>
                    <a:lnTo>
                      <a:pt x="29" y="123"/>
                    </a:lnTo>
                    <a:lnTo>
                      <a:pt x="10" y="105"/>
                    </a:lnTo>
                    <a:lnTo>
                      <a:pt x="0" y="80"/>
                    </a:lnTo>
                    <a:lnTo>
                      <a:pt x="0" y="67"/>
                    </a:lnTo>
                    <a:lnTo>
                      <a:pt x="0" y="53"/>
                    </a:lnTo>
                    <a:lnTo>
                      <a:pt x="10" y="28"/>
                    </a:lnTo>
                    <a:lnTo>
                      <a:pt x="29" y="10"/>
                    </a:lnTo>
                    <a:lnTo>
                      <a:pt x="53" y="1"/>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Freeform 145">
                <a:extLst>
                  <a:ext uri="{FF2B5EF4-FFF2-40B4-BE49-F238E27FC236}">
                    <a16:creationId xmlns:a16="http://schemas.microsoft.com/office/drawing/2014/main" id="{0EDA68C9-4C7E-6E48-D6E7-84D3226630AE}"/>
                  </a:ext>
                </a:extLst>
              </p:cNvPr>
              <p:cNvSpPr>
                <a:spLocks/>
              </p:cNvSpPr>
              <p:nvPr/>
            </p:nvSpPr>
            <p:spPr bwMode="auto">
              <a:xfrm rot="3600000">
                <a:off x="7131218" y="5137392"/>
                <a:ext cx="46872" cy="59188"/>
              </a:xfrm>
              <a:custGeom>
                <a:avLst/>
                <a:gdLst>
                  <a:gd name="T0" fmla="*/ 43 w 86"/>
                  <a:gd name="T1" fmla="*/ 0 h 87"/>
                  <a:gd name="T2" fmla="*/ 52 w 86"/>
                  <a:gd name="T3" fmla="*/ 1 h 87"/>
                  <a:gd name="T4" fmla="*/ 67 w 86"/>
                  <a:gd name="T5" fmla="*/ 8 h 87"/>
                  <a:gd name="T6" fmla="*/ 79 w 86"/>
                  <a:gd name="T7" fmla="*/ 19 h 87"/>
                  <a:gd name="T8" fmla="*/ 86 w 86"/>
                  <a:gd name="T9" fmla="*/ 35 h 87"/>
                  <a:gd name="T10" fmla="*/ 86 w 86"/>
                  <a:gd name="T11" fmla="*/ 44 h 87"/>
                  <a:gd name="T12" fmla="*/ 86 w 86"/>
                  <a:gd name="T13" fmla="*/ 52 h 87"/>
                  <a:gd name="T14" fmla="*/ 79 w 86"/>
                  <a:gd name="T15" fmla="*/ 67 h 87"/>
                  <a:gd name="T16" fmla="*/ 67 w 86"/>
                  <a:gd name="T17" fmla="*/ 79 h 87"/>
                  <a:gd name="T18" fmla="*/ 52 w 86"/>
                  <a:gd name="T19" fmla="*/ 86 h 87"/>
                  <a:gd name="T20" fmla="*/ 43 w 86"/>
                  <a:gd name="T21" fmla="*/ 87 h 87"/>
                  <a:gd name="T22" fmla="*/ 35 w 86"/>
                  <a:gd name="T23" fmla="*/ 86 h 87"/>
                  <a:gd name="T24" fmla="*/ 19 w 86"/>
                  <a:gd name="T25" fmla="*/ 79 h 87"/>
                  <a:gd name="T26" fmla="*/ 8 w 86"/>
                  <a:gd name="T27" fmla="*/ 67 h 87"/>
                  <a:gd name="T28" fmla="*/ 1 w 86"/>
                  <a:gd name="T29" fmla="*/ 52 h 87"/>
                  <a:gd name="T30" fmla="*/ 0 w 86"/>
                  <a:gd name="T31" fmla="*/ 44 h 87"/>
                  <a:gd name="T32" fmla="*/ 1 w 86"/>
                  <a:gd name="T33" fmla="*/ 35 h 87"/>
                  <a:gd name="T34" fmla="*/ 8 w 86"/>
                  <a:gd name="T35" fmla="*/ 19 h 87"/>
                  <a:gd name="T36" fmla="*/ 19 w 86"/>
                  <a:gd name="T37" fmla="*/ 8 h 87"/>
                  <a:gd name="T38" fmla="*/ 35 w 86"/>
                  <a:gd name="T39" fmla="*/ 1 h 87"/>
                  <a:gd name="T40" fmla="*/ 43 w 86"/>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7">
                    <a:moveTo>
                      <a:pt x="43" y="0"/>
                    </a:moveTo>
                    <a:lnTo>
                      <a:pt x="52" y="1"/>
                    </a:lnTo>
                    <a:lnTo>
                      <a:pt x="67" y="8"/>
                    </a:lnTo>
                    <a:lnTo>
                      <a:pt x="79" y="19"/>
                    </a:lnTo>
                    <a:lnTo>
                      <a:pt x="86" y="35"/>
                    </a:lnTo>
                    <a:lnTo>
                      <a:pt x="86" y="44"/>
                    </a:lnTo>
                    <a:lnTo>
                      <a:pt x="86" y="52"/>
                    </a:lnTo>
                    <a:lnTo>
                      <a:pt x="79" y="67"/>
                    </a:lnTo>
                    <a:lnTo>
                      <a:pt x="67" y="79"/>
                    </a:lnTo>
                    <a:lnTo>
                      <a:pt x="52" y="86"/>
                    </a:lnTo>
                    <a:lnTo>
                      <a:pt x="43" y="87"/>
                    </a:lnTo>
                    <a:lnTo>
                      <a:pt x="35" y="86"/>
                    </a:lnTo>
                    <a:lnTo>
                      <a:pt x="19" y="79"/>
                    </a:lnTo>
                    <a:lnTo>
                      <a:pt x="8" y="67"/>
                    </a:lnTo>
                    <a:lnTo>
                      <a:pt x="1" y="52"/>
                    </a:lnTo>
                    <a:lnTo>
                      <a:pt x="0" y="44"/>
                    </a:lnTo>
                    <a:lnTo>
                      <a:pt x="1" y="35"/>
                    </a:lnTo>
                    <a:lnTo>
                      <a:pt x="8" y="19"/>
                    </a:lnTo>
                    <a:lnTo>
                      <a:pt x="19" y="8"/>
                    </a:lnTo>
                    <a:lnTo>
                      <a:pt x="35" y="1"/>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32" name="Group 51">
              <a:extLst>
                <a:ext uri="{FF2B5EF4-FFF2-40B4-BE49-F238E27FC236}">
                  <a16:creationId xmlns:a16="http://schemas.microsoft.com/office/drawing/2014/main" id="{3DDEBB1F-F421-FE52-102A-2741929E8FF4}"/>
                </a:ext>
              </a:extLst>
            </p:cNvPr>
            <p:cNvGrpSpPr/>
            <p:nvPr/>
          </p:nvGrpSpPr>
          <p:grpSpPr>
            <a:xfrm>
              <a:off x="1799957" y="4670530"/>
              <a:ext cx="1125141" cy="753043"/>
              <a:chOff x="5665787" y="4254070"/>
              <a:chExt cx="1125141" cy="753043"/>
            </a:xfrm>
            <a:grpFill/>
          </p:grpSpPr>
          <p:sp>
            <p:nvSpPr>
              <p:cNvPr id="33" name="Freeform 146">
                <a:extLst>
                  <a:ext uri="{FF2B5EF4-FFF2-40B4-BE49-F238E27FC236}">
                    <a16:creationId xmlns:a16="http://schemas.microsoft.com/office/drawing/2014/main" id="{6FD74419-56CF-988C-A524-242AE9BDB5C3}"/>
                  </a:ext>
                </a:extLst>
              </p:cNvPr>
              <p:cNvSpPr>
                <a:spLocks/>
              </p:cNvSpPr>
              <p:nvPr/>
            </p:nvSpPr>
            <p:spPr bwMode="auto">
              <a:xfrm rot="3600000">
                <a:off x="5850394" y="4282372"/>
                <a:ext cx="540134" cy="909348"/>
              </a:xfrm>
              <a:custGeom>
                <a:avLst/>
                <a:gdLst>
                  <a:gd name="T0" fmla="*/ 551 w 970"/>
                  <a:gd name="T1" fmla="*/ 707 h 1352"/>
                  <a:gd name="T2" fmla="*/ 555 w 970"/>
                  <a:gd name="T3" fmla="*/ 690 h 1352"/>
                  <a:gd name="T4" fmla="*/ 568 w 970"/>
                  <a:gd name="T5" fmla="*/ 656 h 1352"/>
                  <a:gd name="T6" fmla="*/ 598 w 970"/>
                  <a:gd name="T7" fmla="*/ 612 h 1352"/>
                  <a:gd name="T8" fmla="*/ 682 w 970"/>
                  <a:gd name="T9" fmla="*/ 534 h 1352"/>
                  <a:gd name="T10" fmla="*/ 774 w 970"/>
                  <a:gd name="T11" fmla="*/ 462 h 1352"/>
                  <a:gd name="T12" fmla="*/ 824 w 970"/>
                  <a:gd name="T13" fmla="*/ 410 h 1352"/>
                  <a:gd name="T14" fmla="*/ 852 w 970"/>
                  <a:gd name="T15" fmla="*/ 364 h 1352"/>
                  <a:gd name="T16" fmla="*/ 862 w 970"/>
                  <a:gd name="T17" fmla="*/ 332 h 1352"/>
                  <a:gd name="T18" fmla="*/ 866 w 970"/>
                  <a:gd name="T19" fmla="*/ 296 h 1352"/>
                  <a:gd name="T20" fmla="*/ 862 w 970"/>
                  <a:gd name="T21" fmla="*/ 255 h 1352"/>
                  <a:gd name="T22" fmla="*/ 856 w 970"/>
                  <a:gd name="T23" fmla="*/ 233 h 1352"/>
                  <a:gd name="T24" fmla="*/ 846 w 970"/>
                  <a:gd name="T25" fmla="*/ 206 h 1352"/>
                  <a:gd name="T26" fmla="*/ 824 w 970"/>
                  <a:gd name="T27" fmla="*/ 158 h 1352"/>
                  <a:gd name="T28" fmla="*/ 798 w 970"/>
                  <a:gd name="T29" fmla="*/ 117 h 1352"/>
                  <a:gd name="T30" fmla="*/ 769 w 970"/>
                  <a:gd name="T31" fmla="*/ 83 h 1352"/>
                  <a:gd name="T32" fmla="*/ 735 w 970"/>
                  <a:gd name="T33" fmla="*/ 55 h 1352"/>
                  <a:gd name="T34" fmla="*/ 699 w 970"/>
                  <a:gd name="T35" fmla="*/ 34 h 1352"/>
                  <a:gd name="T36" fmla="*/ 638 w 970"/>
                  <a:gd name="T37" fmla="*/ 11 h 1352"/>
                  <a:gd name="T38" fmla="*/ 551 w 970"/>
                  <a:gd name="T39" fmla="*/ 0 h 1352"/>
                  <a:gd name="T40" fmla="*/ 460 w 970"/>
                  <a:gd name="T41" fmla="*/ 7 h 1352"/>
                  <a:gd name="T42" fmla="*/ 367 w 970"/>
                  <a:gd name="T43" fmla="*/ 31 h 1352"/>
                  <a:gd name="T44" fmla="*/ 277 w 970"/>
                  <a:gd name="T45" fmla="*/ 68 h 1352"/>
                  <a:gd name="T46" fmla="*/ 235 w 970"/>
                  <a:gd name="T47" fmla="*/ 91 h 1352"/>
                  <a:gd name="T48" fmla="*/ 194 w 970"/>
                  <a:gd name="T49" fmla="*/ 117 h 1352"/>
                  <a:gd name="T50" fmla="*/ 122 w 970"/>
                  <a:gd name="T51" fmla="*/ 179 h 1352"/>
                  <a:gd name="T52" fmla="*/ 65 w 970"/>
                  <a:gd name="T53" fmla="*/ 255 h 1352"/>
                  <a:gd name="T54" fmla="*/ 23 w 970"/>
                  <a:gd name="T55" fmla="*/ 344 h 1352"/>
                  <a:gd name="T56" fmla="*/ 1 w 970"/>
                  <a:gd name="T57" fmla="*/ 442 h 1352"/>
                  <a:gd name="T58" fmla="*/ 0 w 970"/>
                  <a:gd name="T59" fmla="*/ 550 h 1352"/>
                  <a:gd name="T60" fmla="*/ 21 w 970"/>
                  <a:gd name="T61" fmla="*/ 665 h 1352"/>
                  <a:gd name="T62" fmla="*/ 67 w 970"/>
                  <a:gd name="T63" fmla="*/ 787 h 1352"/>
                  <a:gd name="T64" fmla="*/ 101 w 970"/>
                  <a:gd name="T65" fmla="*/ 849 h 1352"/>
                  <a:gd name="T66" fmla="*/ 140 w 970"/>
                  <a:gd name="T67" fmla="*/ 913 h 1352"/>
                  <a:gd name="T68" fmla="*/ 233 w 970"/>
                  <a:gd name="T69" fmla="*/ 1034 h 1352"/>
                  <a:gd name="T70" fmla="*/ 341 w 970"/>
                  <a:gd name="T71" fmla="*/ 1145 h 1352"/>
                  <a:gd name="T72" fmla="*/ 458 w 970"/>
                  <a:gd name="T73" fmla="*/ 1238 h 1352"/>
                  <a:gd name="T74" fmla="*/ 547 w 970"/>
                  <a:gd name="T75" fmla="*/ 1292 h 1352"/>
                  <a:gd name="T76" fmla="*/ 608 w 970"/>
                  <a:gd name="T77" fmla="*/ 1320 h 1352"/>
                  <a:gd name="T78" fmla="*/ 666 w 970"/>
                  <a:gd name="T79" fmla="*/ 1339 h 1352"/>
                  <a:gd name="T80" fmla="*/ 725 w 970"/>
                  <a:gd name="T81" fmla="*/ 1351 h 1352"/>
                  <a:gd name="T82" fmla="*/ 780 w 970"/>
                  <a:gd name="T83" fmla="*/ 1352 h 1352"/>
                  <a:gd name="T84" fmla="*/ 833 w 970"/>
                  <a:gd name="T85" fmla="*/ 1344 h 1352"/>
                  <a:gd name="T86" fmla="*/ 883 w 970"/>
                  <a:gd name="T87" fmla="*/ 1325 h 1352"/>
                  <a:gd name="T88" fmla="*/ 928 w 970"/>
                  <a:gd name="T89" fmla="*/ 1294 h 1352"/>
                  <a:gd name="T90" fmla="*/ 949 w 970"/>
                  <a:gd name="T91" fmla="*/ 1273 h 1352"/>
                  <a:gd name="T92" fmla="*/ 960 w 970"/>
                  <a:gd name="T93" fmla="*/ 1259 h 1352"/>
                  <a:gd name="T94" fmla="*/ 970 w 970"/>
                  <a:gd name="T95" fmla="*/ 1234 h 1352"/>
                  <a:gd name="T96" fmla="*/ 964 w 970"/>
                  <a:gd name="T97" fmla="*/ 1209 h 1352"/>
                  <a:gd name="T98" fmla="*/ 948 w 970"/>
                  <a:gd name="T99" fmla="*/ 1185 h 1352"/>
                  <a:gd name="T100" fmla="*/ 905 w 970"/>
                  <a:gd name="T101" fmla="*/ 1147 h 1352"/>
                  <a:gd name="T102" fmla="*/ 823 w 970"/>
                  <a:gd name="T103" fmla="*/ 1094 h 1352"/>
                  <a:gd name="T104" fmla="*/ 730 w 970"/>
                  <a:gd name="T105" fmla="*/ 1033 h 1352"/>
                  <a:gd name="T106" fmla="*/ 664 w 970"/>
                  <a:gd name="T107" fmla="*/ 980 h 1352"/>
                  <a:gd name="T108" fmla="*/ 623 w 970"/>
                  <a:gd name="T109" fmla="*/ 941 h 1352"/>
                  <a:gd name="T110" fmla="*/ 590 w 970"/>
                  <a:gd name="T111" fmla="*/ 897 h 1352"/>
                  <a:gd name="T112" fmla="*/ 564 w 970"/>
                  <a:gd name="T113" fmla="*/ 849 h 1352"/>
                  <a:gd name="T114" fmla="*/ 550 w 970"/>
                  <a:gd name="T115" fmla="*/ 797 h 1352"/>
                  <a:gd name="T116" fmla="*/ 547 w 970"/>
                  <a:gd name="T117" fmla="*/ 739 h 1352"/>
                  <a:gd name="T118" fmla="*/ 551 w 970"/>
                  <a:gd name="T119" fmla="*/ 707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0" h="1352">
                    <a:moveTo>
                      <a:pt x="551" y="707"/>
                    </a:moveTo>
                    <a:lnTo>
                      <a:pt x="555" y="690"/>
                    </a:lnTo>
                    <a:lnTo>
                      <a:pt x="568" y="656"/>
                    </a:lnTo>
                    <a:lnTo>
                      <a:pt x="598" y="612"/>
                    </a:lnTo>
                    <a:lnTo>
                      <a:pt x="682" y="534"/>
                    </a:lnTo>
                    <a:lnTo>
                      <a:pt x="774" y="462"/>
                    </a:lnTo>
                    <a:lnTo>
                      <a:pt x="824" y="410"/>
                    </a:lnTo>
                    <a:lnTo>
                      <a:pt x="852" y="364"/>
                    </a:lnTo>
                    <a:lnTo>
                      <a:pt x="862" y="332"/>
                    </a:lnTo>
                    <a:lnTo>
                      <a:pt x="866" y="296"/>
                    </a:lnTo>
                    <a:lnTo>
                      <a:pt x="862" y="255"/>
                    </a:lnTo>
                    <a:lnTo>
                      <a:pt x="856" y="233"/>
                    </a:lnTo>
                    <a:lnTo>
                      <a:pt x="846" y="206"/>
                    </a:lnTo>
                    <a:lnTo>
                      <a:pt x="824" y="158"/>
                    </a:lnTo>
                    <a:lnTo>
                      <a:pt x="798" y="117"/>
                    </a:lnTo>
                    <a:lnTo>
                      <a:pt x="769" y="83"/>
                    </a:lnTo>
                    <a:lnTo>
                      <a:pt x="735" y="55"/>
                    </a:lnTo>
                    <a:lnTo>
                      <a:pt x="699" y="34"/>
                    </a:lnTo>
                    <a:lnTo>
                      <a:pt x="638" y="11"/>
                    </a:lnTo>
                    <a:lnTo>
                      <a:pt x="551" y="0"/>
                    </a:lnTo>
                    <a:lnTo>
                      <a:pt x="460" y="7"/>
                    </a:lnTo>
                    <a:lnTo>
                      <a:pt x="367" y="31"/>
                    </a:lnTo>
                    <a:lnTo>
                      <a:pt x="277" y="68"/>
                    </a:lnTo>
                    <a:lnTo>
                      <a:pt x="235" y="91"/>
                    </a:lnTo>
                    <a:lnTo>
                      <a:pt x="194" y="117"/>
                    </a:lnTo>
                    <a:lnTo>
                      <a:pt x="122" y="179"/>
                    </a:lnTo>
                    <a:lnTo>
                      <a:pt x="65" y="255"/>
                    </a:lnTo>
                    <a:lnTo>
                      <a:pt x="23" y="344"/>
                    </a:lnTo>
                    <a:lnTo>
                      <a:pt x="1" y="442"/>
                    </a:lnTo>
                    <a:lnTo>
                      <a:pt x="0" y="550"/>
                    </a:lnTo>
                    <a:lnTo>
                      <a:pt x="21" y="665"/>
                    </a:lnTo>
                    <a:lnTo>
                      <a:pt x="67" y="787"/>
                    </a:lnTo>
                    <a:lnTo>
                      <a:pt x="101" y="849"/>
                    </a:lnTo>
                    <a:lnTo>
                      <a:pt x="140" y="913"/>
                    </a:lnTo>
                    <a:lnTo>
                      <a:pt x="233" y="1034"/>
                    </a:lnTo>
                    <a:lnTo>
                      <a:pt x="341" y="1145"/>
                    </a:lnTo>
                    <a:lnTo>
                      <a:pt x="458" y="1238"/>
                    </a:lnTo>
                    <a:lnTo>
                      <a:pt x="547" y="1292"/>
                    </a:lnTo>
                    <a:lnTo>
                      <a:pt x="608" y="1320"/>
                    </a:lnTo>
                    <a:lnTo>
                      <a:pt x="666" y="1339"/>
                    </a:lnTo>
                    <a:lnTo>
                      <a:pt x="725" y="1351"/>
                    </a:lnTo>
                    <a:lnTo>
                      <a:pt x="780" y="1352"/>
                    </a:lnTo>
                    <a:lnTo>
                      <a:pt x="833" y="1344"/>
                    </a:lnTo>
                    <a:lnTo>
                      <a:pt x="883" y="1325"/>
                    </a:lnTo>
                    <a:lnTo>
                      <a:pt x="928" y="1294"/>
                    </a:lnTo>
                    <a:lnTo>
                      <a:pt x="949" y="1273"/>
                    </a:lnTo>
                    <a:lnTo>
                      <a:pt x="960" y="1259"/>
                    </a:lnTo>
                    <a:lnTo>
                      <a:pt x="970" y="1234"/>
                    </a:lnTo>
                    <a:lnTo>
                      <a:pt x="964" y="1209"/>
                    </a:lnTo>
                    <a:lnTo>
                      <a:pt x="948" y="1185"/>
                    </a:lnTo>
                    <a:lnTo>
                      <a:pt x="905" y="1147"/>
                    </a:lnTo>
                    <a:lnTo>
                      <a:pt x="823" y="1094"/>
                    </a:lnTo>
                    <a:lnTo>
                      <a:pt x="730" y="1033"/>
                    </a:lnTo>
                    <a:lnTo>
                      <a:pt x="664" y="980"/>
                    </a:lnTo>
                    <a:lnTo>
                      <a:pt x="623" y="941"/>
                    </a:lnTo>
                    <a:lnTo>
                      <a:pt x="590" y="897"/>
                    </a:lnTo>
                    <a:lnTo>
                      <a:pt x="564" y="849"/>
                    </a:lnTo>
                    <a:lnTo>
                      <a:pt x="550" y="797"/>
                    </a:lnTo>
                    <a:lnTo>
                      <a:pt x="547" y="739"/>
                    </a:lnTo>
                    <a:lnTo>
                      <a:pt x="551" y="7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Freeform 147">
                <a:extLst>
                  <a:ext uri="{FF2B5EF4-FFF2-40B4-BE49-F238E27FC236}">
                    <a16:creationId xmlns:a16="http://schemas.microsoft.com/office/drawing/2014/main" id="{C6CA18AB-0518-9AD8-7388-17568B56A3ED}"/>
                  </a:ext>
                </a:extLst>
              </p:cNvPr>
              <p:cNvSpPr>
                <a:spLocks/>
              </p:cNvSpPr>
              <p:nvPr/>
            </p:nvSpPr>
            <p:spPr bwMode="auto">
              <a:xfrm rot="3600000">
                <a:off x="6596495" y="4378488"/>
                <a:ext cx="176326" cy="212541"/>
              </a:xfrm>
              <a:custGeom>
                <a:avLst/>
                <a:gdLst>
                  <a:gd name="T0" fmla="*/ 157 w 315"/>
                  <a:gd name="T1" fmla="*/ 0 h 315"/>
                  <a:gd name="T2" fmla="*/ 173 w 315"/>
                  <a:gd name="T3" fmla="*/ 2 h 315"/>
                  <a:gd name="T4" fmla="*/ 203 w 315"/>
                  <a:gd name="T5" fmla="*/ 8 h 315"/>
                  <a:gd name="T6" fmla="*/ 246 w 315"/>
                  <a:gd name="T7" fmla="*/ 26 h 315"/>
                  <a:gd name="T8" fmla="*/ 287 w 315"/>
                  <a:gd name="T9" fmla="*/ 69 h 315"/>
                  <a:gd name="T10" fmla="*/ 307 w 315"/>
                  <a:gd name="T11" fmla="*/ 111 h 315"/>
                  <a:gd name="T12" fmla="*/ 313 w 315"/>
                  <a:gd name="T13" fmla="*/ 142 h 315"/>
                  <a:gd name="T14" fmla="*/ 315 w 315"/>
                  <a:gd name="T15" fmla="*/ 159 h 315"/>
                  <a:gd name="T16" fmla="*/ 313 w 315"/>
                  <a:gd name="T17" fmla="*/ 174 h 315"/>
                  <a:gd name="T18" fmla="*/ 307 w 315"/>
                  <a:gd name="T19" fmla="*/ 205 h 315"/>
                  <a:gd name="T20" fmla="*/ 287 w 315"/>
                  <a:gd name="T21" fmla="*/ 247 h 315"/>
                  <a:gd name="T22" fmla="*/ 246 w 315"/>
                  <a:gd name="T23" fmla="*/ 289 h 315"/>
                  <a:gd name="T24" fmla="*/ 203 w 315"/>
                  <a:gd name="T25" fmla="*/ 309 h 315"/>
                  <a:gd name="T26" fmla="*/ 173 w 315"/>
                  <a:gd name="T27" fmla="*/ 315 h 315"/>
                  <a:gd name="T28" fmla="*/ 157 w 315"/>
                  <a:gd name="T29" fmla="*/ 315 h 315"/>
                  <a:gd name="T30" fmla="*/ 141 w 315"/>
                  <a:gd name="T31" fmla="*/ 315 h 315"/>
                  <a:gd name="T32" fmla="*/ 110 w 315"/>
                  <a:gd name="T33" fmla="*/ 309 h 315"/>
                  <a:gd name="T34" fmla="*/ 68 w 315"/>
                  <a:gd name="T35" fmla="*/ 289 h 315"/>
                  <a:gd name="T36" fmla="*/ 26 w 315"/>
                  <a:gd name="T37" fmla="*/ 247 h 315"/>
                  <a:gd name="T38" fmla="*/ 6 w 315"/>
                  <a:gd name="T39" fmla="*/ 205 h 315"/>
                  <a:gd name="T40" fmla="*/ 0 w 315"/>
                  <a:gd name="T41" fmla="*/ 174 h 315"/>
                  <a:gd name="T42" fmla="*/ 0 w 315"/>
                  <a:gd name="T43" fmla="*/ 159 h 315"/>
                  <a:gd name="T44" fmla="*/ 0 w 315"/>
                  <a:gd name="T45" fmla="*/ 142 h 315"/>
                  <a:gd name="T46" fmla="*/ 6 w 315"/>
                  <a:gd name="T47" fmla="*/ 111 h 315"/>
                  <a:gd name="T48" fmla="*/ 26 w 315"/>
                  <a:gd name="T49" fmla="*/ 69 h 315"/>
                  <a:gd name="T50" fmla="*/ 68 w 315"/>
                  <a:gd name="T51" fmla="*/ 26 h 315"/>
                  <a:gd name="T52" fmla="*/ 110 w 315"/>
                  <a:gd name="T53" fmla="*/ 8 h 315"/>
                  <a:gd name="T54" fmla="*/ 141 w 315"/>
                  <a:gd name="T55" fmla="*/ 2 h 315"/>
                  <a:gd name="T56" fmla="*/ 157 w 315"/>
                  <a:gd name="T5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15">
                    <a:moveTo>
                      <a:pt x="157" y="0"/>
                    </a:moveTo>
                    <a:lnTo>
                      <a:pt x="173" y="2"/>
                    </a:lnTo>
                    <a:lnTo>
                      <a:pt x="203" y="8"/>
                    </a:lnTo>
                    <a:lnTo>
                      <a:pt x="246" y="26"/>
                    </a:lnTo>
                    <a:lnTo>
                      <a:pt x="287" y="69"/>
                    </a:lnTo>
                    <a:lnTo>
                      <a:pt x="307" y="111"/>
                    </a:lnTo>
                    <a:lnTo>
                      <a:pt x="313" y="142"/>
                    </a:lnTo>
                    <a:lnTo>
                      <a:pt x="315" y="159"/>
                    </a:lnTo>
                    <a:lnTo>
                      <a:pt x="313" y="174"/>
                    </a:lnTo>
                    <a:lnTo>
                      <a:pt x="307" y="205"/>
                    </a:lnTo>
                    <a:lnTo>
                      <a:pt x="287" y="247"/>
                    </a:lnTo>
                    <a:lnTo>
                      <a:pt x="246" y="289"/>
                    </a:lnTo>
                    <a:lnTo>
                      <a:pt x="203" y="309"/>
                    </a:lnTo>
                    <a:lnTo>
                      <a:pt x="173" y="315"/>
                    </a:lnTo>
                    <a:lnTo>
                      <a:pt x="157" y="315"/>
                    </a:lnTo>
                    <a:lnTo>
                      <a:pt x="141" y="315"/>
                    </a:lnTo>
                    <a:lnTo>
                      <a:pt x="110" y="309"/>
                    </a:lnTo>
                    <a:lnTo>
                      <a:pt x="68" y="289"/>
                    </a:lnTo>
                    <a:lnTo>
                      <a:pt x="26" y="247"/>
                    </a:lnTo>
                    <a:lnTo>
                      <a:pt x="6" y="205"/>
                    </a:lnTo>
                    <a:lnTo>
                      <a:pt x="0" y="174"/>
                    </a:lnTo>
                    <a:lnTo>
                      <a:pt x="0" y="159"/>
                    </a:lnTo>
                    <a:lnTo>
                      <a:pt x="0" y="142"/>
                    </a:lnTo>
                    <a:lnTo>
                      <a:pt x="6" y="111"/>
                    </a:lnTo>
                    <a:lnTo>
                      <a:pt x="26" y="69"/>
                    </a:lnTo>
                    <a:lnTo>
                      <a:pt x="68" y="26"/>
                    </a:lnTo>
                    <a:lnTo>
                      <a:pt x="110" y="8"/>
                    </a:lnTo>
                    <a:lnTo>
                      <a:pt x="141" y="2"/>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Freeform 148">
                <a:extLst>
                  <a:ext uri="{FF2B5EF4-FFF2-40B4-BE49-F238E27FC236}">
                    <a16:creationId xmlns:a16="http://schemas.microsoft.com/office/drawing/2014/main" id="{2BFD9E72-8D5A-D54B-1AFF-C1EB78E69923}"/>
                  </a:ext>
                </a:extLst>
              </p:cNvPr>
              <p:cNvSpPr>
                <a:spLocks/>
              </p:cNvSpPr>
              <p:nvPr/>
            </p:nvSpPr>
            <p:spPr bwMode="auto">
              <a:xfrm rot="3600000">
                <a:off x="6480871" y="4292836"/>
                <a:ext cx="116062" cy="137210"/>
              </a:xfrm>
              <a:custGeom>
                <a:avLst/>
                <a:gdLst>
                  <a:gd name="T0" fmla="*/ 104 w 209"/>
                  <a:gd name="T1" fmla="*/ 0 h 208"/>
                  <a:gd name="T2" fmla="*/ 126 w 209"/>
                  <a:gd name="T3" fmla="*/ 2 h 208"/>
                  <a:gd name="T4" fmla="*/ 163 w 209"/>
                  <a:gd name="T5" fmla="*/ 17 h 208"/>
                  <a:gd name="T6" fmla="*/ 191 w 209"/>
                  <a:gd name="T7" fmla="*/ 46 h 208"/>
                  <a:gd name="T8" fmla="*/ 206 w 209"/>
                  <a:gd name="T9" fmla="*/ 83 h 208"/>
                  <a:gd name="T10" fmla="*/ 209 w 209"/>
                  <a:gd name="T11" fmla="*/ 104 h 208"/>
                  <a:gd name="T12" fmla="*/ 206 w 209"/>
                  <a:gd name="T13" fmla="*/ 126 h 208"/>
                  <a:gd name="T14" fmla="*/ 191 w 209"/>
                  <a:gd name="T15" fmla="*/ 163 h 208"/>
                  <a:gd name="T16" fmla="*/ 163 w 209"/>
                  <a:gd name="T17" fmla="*/ 191 h 208"/>
                  <a:gd name="T18" fmla="*/ 126 w 209"/>
                  <a:gd name="T19" fmla="*/ 207 h 208"/>
                  <a:gd name="T20" fmla="*/ 104 w 209"/>
                  <a:gd name="T21" fmla="*/ 208 h 208"/>
                  <a:gd name="T22" fmla="*/ 83 w 209"/>
                  <a:gd name="T23" fmla="*/ 207 h 208"/>
                  <a:gd name="T24" fmla="*/ 46 w 209"/>
                  <a:gd name="T25" fmla="*/ 191 h 208"/>
                  <a:gd name="T26" fmla="*/ 18 w 209"/>
                  <a:gd name="T27" fmla="*/ 163 h 208"/>
                  <a:gd name="T28" fmla="*/ 1 w 209"/>
                  <a:gd name="T29" fmla="*/ 126 h 208"/>
                  <a:gd name="T30" fmla="*/ 0 w 209"/>
                  <a:gd name="T31" fmla="*/ 104 h 208"/>
                  <a:gd name="T32" fmla="*/ 1 w 209"/>
                  <a:gd name="T33" fmla="*/ 83 h 208"/>
                  <a:gd name="T34" fmla="*/ 18 w 209"/>
                  <a:gd name="T35" fmla="*/ 46 h 208"/>
                  <a:gd name="T36" fmla="*/ 46 w 209"/>
                  <a:gd name="T37" fmla="*/ 17 h 208"/>
                  <a:gd name="T38" fmla="*/ 83 w 209"/>
                  <a:gd name="T39" fmla="*/ 2 h 208"/>
                  <a:gd name="T40" fmla="*/ 104 w 209"/>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08">
                    <a:moveTo>
                      <a:pt x="104" y="0"/>
                    </a:moveTo>
                    <a:lnTo>
                      <a:pt x="126" y="2"/>
                    </a:lnTo>
                    <a:lnTo>
                      <a:pt x="163" y="17"/>
                    </a:lnTo>
                    <a:lnTo>
                      <a:pt x="191" y="46"/>
                    </a:lnTo>
                    <a:lnTo>
                      <a:pt x="206" y="83"/>
                    </a:lnTo>
                    <a:lnTo>
                      <a:pt x="209" y="104"/>
                    </a:lnTo>
                    <a:lnTo>
                      <a:pt x="206" y="126"/>
                    </a:lnTo>
                    <a:lnTo>
                      <a:pt x="191" y="163"/>
                    </a:lnTo>
                    <a:lnTo>
                      <a:pt x="163" y="191"/>
                    </a:lnTo>
                    <a:lnTo>
                      <a:pt x="126" y="207"/>
                    </a:lnTo>
                    <a:lnTo>
                      <a:pt x="104" y="208"/>
                    </a:lnTo>
                    <a:lnTo>
                      <a:pt x="83" y="207"/>
                    </a:lnTo>
                    <a:lnTo>
                      <a:pt x="46" y="191"/>
                    </a:lnTo>
                    <a:lnTo>
                      <a:pt x="18" y="163"/>
                    </a:lnTo>
                    <a:lnTo>
                      <a:pt x="1" y="126"/>
                    </a:lnTo>
                    <a:lnTo>
                      <a:pt x="0" y="104"/>
                    </a:lnTo>
                    <a:lnTo>
                      <a:pt x="1" y="83"/>
                    </a:lnTo>
                    <a:lnTo>
                      <a:pt x="18" y="46"/>
                    </a:lnTo>
                    <a:lnTo>
                      <a:pt x="46" y="17"/>
                    </a:lnTo>
                    <a:lnTo>
                      <a:pt x="83" y="2"/>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Freeform 149">
                <a:extLst>
                  <a:ext uri="{FF2B5EF4-FFF2-40B4-BE49-F238E27FC236}">
                    <a16:creationId xmlns:a16="http://schemas.microsoft.com/office/drawing/2014/main" id="{68E2BDD9-D5C3-8F81-0ED7-94B6EFFB04B8}"/>
                  </a:ext>
                </a:extLst>
              </p:cNvPr>
              <p:cNvSpPr>
                <a:spLocks/>
              </p:cNvSpPr>
              <p:nvPr/>
            </p:nvSpPr>
            <p:spPr bwMode="auto">
              <a:xfrm rot="3600000">
                <a:off x="6348037" y="4243526"/>
                <a:ext cx="102670" cy="123757"/>
              </a:xfrm>
              <a:custGeom>
                <a:avLst/>
                <a:gdLst>
                  <a:gd name="T0" fmla="*/ 92 w 185"/>
                  <a:gd name="T1" fmla="*/ 0 h 185"/>
                  <a:gd name="T2" fmla="*/ 111 w 185"/>
                  <a:gd name="T3" fmla="*/ 1 h 185"/>
                  <a:gd name="T4" fmla="*/ 145 w 185"/>
                  <a:gd name="T5" fmla="*/ 15 h 185"/>
                  <a:gd name="T6" fmla="*/ 169 w 185"/>
                  <a:gd name="T7" fmla="*/ 41 h 185"/>
                  <a:gd name="T8" fmla="*/ 184 w 185"/>
                  <a:gd name="T9" fmla="*/ 73 h 185"/>
                  <a:gd name="T10" fmla="*/ 185 w 185"/>
                  <a:gd name="T11" fmla="*/ 93 h 185"/>
                  <a:gd name="T12" fmla="*/ 184 w 185"/>
                  <a:gd name="T13" fmla="*/ 111 h 185"/>
                  <a:gd name="T14" fmla="*/ 169 w 185"/>
                  <a:gd name="T15" fmla="*/ 145 h 185"/>
                  <a:gd name="T16" fmla="*/ 145 w 185"/>
                  <a:gd name="T17" fmla="*/ 169 h 185"/>
                  <a:gd name="T18" fmla="*/ 111 w 185"/>
                  <a:gd name="T19" fmla="*/ 184 h 185"/>
                  <a:gd name="T20" fmla="*/ 92 w 185"/>
                  <a:gd name="T21" fmla="*/ 185 h 185"/>
                  <a:gd name="T22" fmla="*/ 73 w 185"/>
                  <a:gd name="T23" fmla="*/ 184 h 185"/>
                  <a:gd name="T24" fmla="*/ 40 w 185"/>
                  <a:gd name="T25" fmla="*/ 169 h 185"/>
                  <a:gd name="T26" fmla="*/ 15 w 185"/>
                  <a:gd name="T27" fmla="*/ 145 h 185"/>
                  <a:gd name="T28" fmla="*/ 1 w 185"/>
                  <a:gd name="T29" fmla="*/ 111 h 185"/>
                  <a:gd name="T30" fmla="*/ 0 w 185"/>
                  <a:gd name="T31" fmla="*/ 93 h 185"/>
                  <a:gd name="T32" fmla="*/ 1 w 185"/>
                  <a:gd name="T33" fmla="*/ 73 h 185"/>
                  <a:gd name="T34" fmla="*/ 15 w 185"/>
                  <a:gd name="T35" fmla="*/ 41 h 185"/>
                  <a:gd name="T36" fmla="*/ 40 w 185"/>
                  <a:gd name="T37" fmla="*/ 15 h 185"/>
                  <a:gd name="T38" fmla="*/ 73 w 185"/>
                  <a:gd name="T39" fmla="*/ 1 h 185"/>
                  <a:gd name="T40" fmla="*/ 92 w 185"/>
                  <a:gd name="T4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85">
                    <a:moveTo>
                      <a:pt x="92" y="0"/>
                    </a:moveTo>
                    <a:lnTo>
                      <a:pt x="111" y="1"/>
                    </a:lnTo>
                    <a:lnTo>
                      <a:pt x="145" y="15"/>
                    </a:lnTo>
                    <a:lnTo>
                      <a:pt x="169" y="41"/>
                    </a:lnTo>
                    <a:lnTo>
                      <a:pt x="184" y="73"/>
                    </a:lnTo>
                    <a:lnTo>
                      <a:pt x="185" y="93"/>
                    </a:lnTo>
                    <a:lnTo>
                      <a:pt x="184" y="111"/>
                    </a:lnTo>
                    <a:lnTo>
                      <a:pt x="169" y="145"/>
                    </a:lnTo>
                    <a:lnTo>
                      <a:pt x="145" y="169"/>
                    </a:lnTo>
                    <a:lnTo>
                      <a:pt x="111" y="184"/>
                    </a:lnTo>
                    <a:lnTo>
                      <a:pt x="92" y="185"/>
                    </a:lnTo>
                    <a:lnTo>
                      <a:pt x="73" y="184"/>
                    </a:lnTo>
                    <a:lnTo>
                      <a:pt x="40" y="169"/>
                    </a:lnTo>
                    <a:lnTo>
                      <a:pt x="15" y="145"/>
                    </a:lnTo>
                    <a:lnTo>
                      <a:pt x="1" y="111"/>
                    </a:lnTo>
                    <a:lnTo>
                      <a:pt x="0" y="93"/>
                    </a:lnTo>
                    <a:lnTo>
                      <a:pt x="1" y="73"/>
                    </a:lnTo>
                    <a:lnTo>
                      <a:pt x="15" y="41"/>
                    </a:lnTo>
                    <a:lnTo>
                      <a:pt x="40" y="15"/>
                    </a:lnTo>
                    <a:lnTo>
                      <a:pt x="73" y="1"/>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Freeform 150">
                <a:extLst>
                  <a:ext uri="{FF2B5EF4-FFF2-40B4-BE49-F238E27FC236}">
                    <a16:creationId xmlns:a16="http://schemas.microsoft.com/office/drawing/2014/main" id="{A9886465-91CB-7723-BE09-BC46F586AB58}"/>
                  </a:ext>
                </a:extLst>
              </p:cNvPr>
              <p:cNvSpPr>
                <a:spLocks/>
              </p:cNvSpPr>
              <p:nvPr/>
            </p:nvSpPr>
            <p:spPr bwMode="auto">
              <a:xfrm rot="3600000">
                <a:off x="6232569" y="4250362"/>
                <a:ext cx="75887" cy="88783"/>
              </a:xfrm>
              <a:custGeom>
                <a:avLst/>
                <a:gdLst>
                  <a:gd name="T0" fmla="*/ 68 w 135"/>
                  <a:gd name="T1" fmla="*/ 0 h 133"/>
                  <a:gd name="T2" fmla="*/ 81 w 135"/>
                  <a:gd name="T3" fmla="*/ 1 h 133"/>
                  <a:gd name="T4" fmla="*/ 105 w 135"/>
                  <a:gd name="T5" fmla="*/ 10 h 133"/>
                  <a:gd name="T6" fmla="*/ 123 w 135"/>
                  <a:gd name="T7" fmla="*/ 29 h 133"/>
                  <a:gd name="T8" fmla="*/ 134 w 135"/>
                  <a:gd name="T9" fmla="*/ 53 h 133"/>
                  <a:gd name="T10" fmla="*/ 135 w 135"/>
                  <a:gd name="T11" fmla="*/ 67 h 133"/>
                  <a:gd name="T12" fmla="*/ 134 w 135"/>
                  <a:gd name="T13" fmla="*/ 80 h 133"/>
                  <a:gd name="T14" fmla="*/ 123 w 135"/>
                  <a:gd name="T15" fmla="*/ 105 h 133"/>
                  <a:gd name="T16" fmla="*/ 105 w 135"/>
                  <a:gd name="T17" fmla="*/ 123 h 133"/>
                  <a:gd name="T18" fmla="*/ 81 w 135"/>
                  <a:gd name="T19" fmla="*/ 133 h 133"/>
                  <a:gd name="T20" fmla="*/ 68 w 135"/>
                  <a:gd name="T21" fmla="*/ 133 h 133"/>
                  <a:gd name="T22" fmla="*/ 53 w 135"/>
                  <a:gd name="T23" fmla="*/ 133 h 133"/>
                  <a:gd name="T24" fmla="*/ 30 w 135"/>
                  <a:gd name="T25" fmla="*/ 123 h 133"/>
                  <a:gd name="T26" fmla="*/ 12 w 135"/>
                  <a:gd name="T27" fmla="*/ 105 h 133"/>
                  <a:gd name="T28" fmla="*/ 2 w 135"/>
                  <a:gd name="T29" fmla="*/ 80 h 133"/>
                  <a:gd name="T30" fmla="*/ 0 w 135"/>
                  <a:gd name="T31" fmla="*/ 67 h 133"/>
                  <a:gd name="T32" fmla="*/ 2 w 135"/>
                  <a:gd name="T33" fmla="*/ 53 h 133"/>
                  <a:gd name="T34" fmla="*/ 12 w 135"/>
                  <a:gd name="T35" fmla="*/ 29 h 133"/>
                  <a:gd name="T36" fmla="*/ 30 w 135"/>
                  <a:gd name="T37" fmla="*/ 10 h 133"/>
                  <a:gd name="T38" fmla="*/ 53 w 135"/>
                  <a:gd name="T39" fmla="*/ 1 h 133"/>
                  <a:gd name="T40" fmla="*/ 68 w 13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33">
                    <a:moveTo>
                      <a:pt x="68" y="0"/>
                    </a:moveTo>
                    <a:lnTo>
                      <a:pt x="81" y="1"/>
                    </a:lnTo>
                    <a:lnTo>
                      <a:pt x="105" y="10"/>
                    </a:lnTo>
                    <a:lnTo>
                      <a:pt x="123" y="29"/>
                    </a:lnTo>
                    <a:lnTo>
                      <a:pt x="134" y="53"/>
                    </a:lnTo>
                    <a:lnTo>
                      <a:pt x="135" y="67"/>
                    </a:lnTo>
                    <a:lnTo>
                      <a:pt x="134" y="80"/>
                    </a:lnTo>
                    <a:lnTo>
                      <a:pt x="123" y="105"/>
                    </a:lnTo>
                    <a:lnTo>
                      <a:pt x="105" y="123"/>
                    </a:lnTo>
                    <a:lnTo>
                      <a:pt x="81" y="133"/>
                    </a:lnTo>
                    <a:lnTo>
                      <a:pt x="68" y="133"/>
                    </a:lnTo>
                    <a:lnTo>
                      <a:pt x="53" y="133"/>
                    </a:lnTo>
                    <a:lnTo>
                      <a:pt x="30" y="123"/>
                    </a:lnTo>
                    <a:lnTo>
                      <a:pt x="12" y="105"/>
                    </a:lnTo>
                    <a:lnTo>
                      <a:pt x="2" y="80"/>
                    </a:lnTo>
                    <a:lnTo>
                      <a:pt x="0" y="67"/>
                    </a:lnTo>
                    <a:lnTo>
                      <a:pt x="2" y="53"/>
                    </a:lnTo>
                    <a:lnTo>
                      <a:pt x="12" y="29"/>
                    </a:lnTo>
                    <a:lnTo>
                      <a:pt x="30" y="10"/>
                    </a:lnTo>
                    <a:lnTo>
                      <a:pt x="53" y="1"/>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Freeform 151">
                <a:extLst>
                  <a:ext uri="{FF2B5EF4-FFF2-40B4-BE49-F238E27FC236}">
                    <a16:creationId xmlns:a16="http://schemas.microsoft.com/office/drawing/2014/main" id="{95AA5E48-80B2-8E27-2634-050076643539}"/>
                  </a:ext>
                </a:extLst>
              </p:cNvPr>
              <p:cNvSpPr>
                <a:spLocks/>
              </p:cNvSpPr>
              <p:nvPr/>
            </p:nvSpPr>
            <p:spPr bwMode="auto">
              <a:xfrm rot="3600000">
                <a:off x="6151580" y="4289425"/>
                <a:ext cx="46872" cy="56499"/>
              </a:xfrm>
              <a:custGeom>
                <a:avLst/>
                <a:gdLst>
                  <a:gd name="T0" fmla="*/ 43 w 86"/>
                  <a:gd name="T1" fmla="*/ 0 h 85"/>
                  <a:gd name="T2" fmla="*/ 52 w 86"/>
                  <a:gd name="T3" fmla="*/ 0 h 85"/>
                  <a:gd name="T4" fmla="*/ 68 w 86"/>
                  <a:gd name="T5" fmla="*/ 6 h 85"/>
                  <a:gd name="T6" fmla="*/ 79 w 86"/>
                  <a:gd name="T7" fmla="*/ 18 h 85"/>
                  <a:gd name="T8" fmla="*/ 86 w 86"/>
                  <a:gd name="T9" fmla="*/ 34 h 85"/>
                  <a:gd name="T10" fmla="*/ 86 w 86"/>
                  <a:gd name="T11" fmla="*/ 43 h 85"/>
                  <a:gd name="T12" fmla="*/ 86 w 86"/>
                  <a:gd name="T13" fmla="*/ 50 h 85"/>
                  <a:gd name="T14" fmla="*/ 79 w 86"/>
                  <a:gd name="T15" fmla="*/ 66 h 85"/>
                  <a:gd name="T16" fmla="*/ 68 w 86"/>
                  <a:gd name="T17" fmla="*/ 78 h 85"/>
                  <a:gd name="T18" fmla="*/ 52 w 86"/>
                  <a:gd name="T19" fmla="*/ 84 h 85"/>
                  <a:gd name="T20" fmla="*/ 43 w 86"/>
                  <a:gd name="T21" fmla="*/ 85 h 85"/>
                  <a:gd name="T22" fmla="*/ 34 w 86"/>
                  <a:gd name="T23" fmla="*/ 84 h 85"/>
                  <a:gd name="T24" fmla="*/ 18 w 86"/>
                  <a:gd name="T25" fmla="*/ 78 h 85"/>
                  <a:gd name="T26" fmla="*/ 7 w 86"/>
                  <a:gd name="T27" fmla="*/ 66 h 85"/>
                  <a:gd name="T28" fmla="*/ 0 w 86"/>
                  <a:gd name="T29" fmla="*/ 50 h 85"/>
                  <a:gd name="T30" fmla="*/ 0 w 86"/>
                  <a:gd name="T31" fmla="*/ 43 h 85"/>
                  <a:gd name="T32" fmla="*/ 0 w 86"/>
                  <a:gd name="T33" fmla="*/ 34 h 85"/>
                  <a:gd name="T34" fmla="*/ 7 w 86"/>
                  <a:gd name="T35" fmla="*/ 18 h 85"/>
                  <a:gd name="T36" fmla="*/ 18 w 86"/>
                  <a:gd name="T37" fmla="*/ 6 h 85"/>
                  <a:gd name="T38" fmla="*/ 34 w 86"/>
                  <a:gd name="T39" fmla="*/ 0 h 85"/>
                  <a:gd name="T40" fmla="*/ 43 w 86"/>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43" y="0"/>
                    </a:moveTo>
                    <a:lnTo>
                      <a:pt x="52" y="0"/>
                    </a:lnTo>
                    <a:lnTo>
                      <a:pt x="68" y="6"/>
                    </a:lnTo>
                    <a:lnTo>
                      <a:pt x="79" y="18"/>
                    </a:lnTo>
                    <a:lnTo>
                      <a:pt x="86" y="34"/>
                    </a:lnTo>
                    <a:lnTo>
                      <a:pt x="86" y="43"/>
                    </a:lnTo>
                    <a:lnTo>
                      <a:pt x="86" y="50"/>
                    </a:lnTo>
                    <a:lnTo>
                      <a:pt x="79" y="66"/>
                    </a:lnTo>
                    <a:lnTo>
                      <a:pt x="68" y="78"/>
                    </a:lnTo>
                    <a:lnTo>
                      <a:pt x="52" y="84"/>
                    </a:lnTo>
                    <a:lnTo>
                      <a:pt x="43" y="85"/>
                    </a:lnTo>
                    <a:lnTo>
                      <a:pt x="34" y="84"/>
                    </a:lnTo>
                    <a:lnTo>
                      <a:pt x="18" y="78"/>
                    </a:lnTo>
                    <a:lnTo>
                      <a:pt x="7" y="66"/>
                    </a:lnTo>
                    <a:lnTo>
                      <a:pt x="0" y="50"/>
                    </a:lnTo>
                    <a:lnTo>
                      <a:pt x="0" y="43"/>
                    </a:lnTo>
                    <a:lnTo>
                      <a:pt x="0" y="34"/>
                    </a:lnTo>
                    <a:lnTo>
                      <a:pt x="7" y="18"/>
                    </a:lnTo>
                    <a:lnTo>
                      <a:pt x="18" y="6"/>
                    </a:lnTo>
                    <a:lnTo>
                      <a:pt x="34"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3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cxnSp>
        <p:nvCxnSpPr>
          <p:cNvPr id="46" name="直線コネクタ 45">
            <a:extLst>
              <a:ext uri="{FF2B5EF4-FFF2-40B4-BE49-F238E27FC236}">
                <a16:creationId xmlns:a16="http://schemas.microsoft.com/office/drawing/2014/main" id="{551C0D3B-34F1-3EC0-D0BF-CEDFF83F2C20}"/>
              </a:ext>
            </a:extLst>
          </p:cNvPr>
          <p:cNvCxnSpPr>
            <a:cxnSpLocks/>
          </p:cNvCxnSpPr>
          <p:nvPr/>
        </p:nvCxnSpPr>
        <p:spPr>
          <a:xfrm>
            <a:off x="1640016" y="4378441"/>
            <a:ext cx="548844" cy="914153"/>
          </a:xfrm>
          <a:prstGeom prst="line">
            <a:avLst/>
          </a:prstGeom>
          <a:noFill/>
          <a:ln w="9525" cap="flat" cmpd="sng" algn="ctr">
            <a:solidFill>
              <a:srgbClr val="FFFFFF">
                <a:lumMod val="50000"/>
              </a:srgbClr>
            </a:solidFill>
            <a:prstDash val="lgDash"/>
          </a:ln>
          <a:effectLst/>
        </p:spPr>
      </p:cxnSp>
      <p:grpSp>
        <p:nvGrpSpPr>
          <p:cNvPr id="60" name="グループ化 59">
            <a:extLst>
              <a:ext uri="{FF2B5EF4-FFF2-40B4-BE49-F238E27FC236}">
                <a16:creationId xmlns:a16="http://schemas.microsoft.com/office/drawing/2014/main" id="{66B93040-886F-51A4-1B89-DCC616443766}"/>
              </a:ext>
            </a:extLst>
          </p:cNvPr>
          <p:cNvGrpSpPr/>
          <p:nvPr/>
        </p:nvGrpSpPr>
        <p:grpSpPr>
          <a:xfrm>
            <a:off x="2956479" y="3076846"/>
            <a:ext cx="425992" cy="1483685"/>
            <a:chOff x="2962650" y="3521413"/>
            <a:chExt cx="425992" cy="914152"/>
          </a:xfrm>
        </p:grpSpPr>
        <p:cxnSp>
          <p:nvCxnSpPr>
            <p:cNvPr id="48" name="Straight Connector 106">
              <a:extLst>
                <a:ext uri="{FF2B5EF4-FFF2-40B4-BE49-F238E27FC236}">
                  <a16:creationId xmlns:a16="http://schemas.microsoft.com/office/drawing/2014/main" id="{C4596FD4-A533-51CE-13B9-174D3D5BDB78}"/>
                </a:ext>
              </a:extLst>
            </p:cNvPr>
            <p:cNvCxnSpPr/>
            <p:nvPr/>
          </p:nvCxnSpPr>
          <p:spPr>
            <a:xfrm rot="5400000">
              <a:off x="2931566" y="3978489"/>
              <a:ext cx="914152" cy="0"/>
            </a:xfrm>
            <a:prstGeom prst="line">
              <a:avLst/>
            </a:prstGeom>
            <a:noFill/>
            <a:ln w="3175" cap="flat" cmpd="sng" algn="ctr">
              <a:solidFill>
                <a:sysClr val="window" lastClr="FFFFFF">
                  <a:lumMod val="50000"/>
                </a:sysClr>
              </a:solidFill>
              <a:prstDash val="dash"/>
              <a:miter lim="800000"/>
              <a:tailEnd type="triangle"/>
            </a:ln>
            <a:effectLst/>
          </p:spPr>
        </p:cxnSp>
        <p:cxnSp>
          <p:nvCxnSpPr>
            <p:cNvPr id="49" name="Straight Connector 107">
              <a:extLst>
                <a:ext uri="{FF2B5EF4-FFF2-40B4-BE49-F238E27FC236}">
                  <a16:creationId xmlns:a16="http://schemas.microsoft.com/office/drawing/2014/main" id="{24D2606F-59CC-9CAC-F3AD-D150BD41D8EE}"/>
                </a:ext>
              </a:extLst>
            </p:cNvPr>
            <p:cNvCxnSpPr/>
            <p:nvPr/>
          </p:nvCxnSpPr>
          <p:spPr>
            <a:xfrm rot="5400000">
              <a:off x="3175646" y="3308417"/>
              <a:ext cx="0" cy="425991"/>
            </a:xfrm>
            <a:prstGeom prst="line">
              <a:avLst/>
            </a:prstGeom>
            <a:noFill/>
            <a:ln w="3175" cap="flat" cmpd="sng" algn="ctr">
              <a:solidFill>
                <a:sysClr val="window" lastClr="FFFFFF">
                  <a:lumMod val="50000"/>
                </a:sysClr>
              </a:solidFill>
              <a:prstDash val="dash"/>
              <a:miter lim="800000"/>
            </a:ln>
            <a:effectLst/>
          </p:spPr>
        </p:cxnSp>
      </p:grpSp>
      <p:grpSp>
        <p:nvGrpSpPr>
          <p:cNvPr id="56" name="グループ化 55">
            <a:extLst>
              <a:ext uri="{FF2B5EF4-FFF2-40B4-BE49-F238E27FC236}">
                <a16:creationId xmlns:a16="http://schemas.microsoft.com/office/drawing/2014/main" id="{81306F08-298F-6203-FDDB-751279E54692}"/>
              </a:ext>
            </a:extLst>
          </p:cNvPr>
          <p:cNvGrpSpPr/>
          <p:nvPr/>
        </p:nvGrpSpPr>
        <p:grpSpPr>
          <a:xfrm>
            <a:off x="3822347" y="2454458"/>
            <a:ext cx="691008" cy="691735"/>
            <a:chOff x="3879808" y="2969652"/>
            <a:chExt cx="691008" cy="486736"/>
          </a:xfrm>
        </p:grpSpPr>
        <p:cxnSp>
          <p:nvCxnSpPr>
            <p:cNvPr id="52" name="Straight Connector 112">
              <a:extLst>
                <a:ext uri="{FF2B5EF4-FFF2-40B4-BE49-F238E27FC236}">
                  <a16:creationId xmlns:a16="http://schemas.microsoft.com/office/drawing/2014/main" id="{007E51F5-9D5C-DD30-B466-758B66A2F72C}"/>
                </a:ext>
              </a:extLst>
            </p:cNvPr>
            <p:cNvCxnSpPr/>
            <p:nvPr/>
          </p:nvCxnSpPr>
          <p:spPr>
            <a:xfrm rot="16200000">
              <a:off x="3636440" y="3213020"/>
              <a:ext cx="486736" cy="0"/>
            </a:xfrm>
            <a:prstGeom prst="line">
              <a:avLst/>
            </a:prstGeom>
            <a:noFill/>
            <a:ln w="3175" cap="flat" cmpd="sng" algn="ctr">
              <a:solidFill>
                <a:sysClr val="window" lastClr="FFFFFF">
                  <a:lumMod val="50000"/>
                </a:sysClr>
              </a:solidFill>
              <a:prstDash val="dash"/>
              <a:miter lim="800000"/>
            </a:ln>
            <a:effectLst/>
          </p:spPr>
        </p:cxnSp>
        <p:cxnSp>
          <p:nvCxnSpPr>
            <p:cNvPr id="53" name="Straight Connector 113">
              <a:extLst>
                <a:ext uri="{FF2B5EF4-FFF2-40B4-BE49-F238E27FC236}">
                  <a16:creationId xmlns:a16="http://schemas.microsoft.com/office/drawing/2014/main" id="{F8AA971F-E59F-50EB-857A-EF33058F49FE}"/>
                </a:ext>
              </a:extLst>
            </p:cNvPr>
            <p:cNvCxnSpPr/>
            <p:nvPr/>
          </p:nvCxnSpPr>
          <p:spPr>
            <a:xfrm rot="16200000">
              <a:off x="4235059" y="3120631"/>
              <a:ext cx="0" cy="671514"/>
            </a:xfrm>
            <a:prstGeom prst="line">
              <a:avLst/>
            </a:prstGeom>
            <a:noFill/>
            <a:ln w="3175" cap="flat" cmpd="sng" algn="ctr">
              <a:solidFill>
                <a:sysClr val="window" lastClr="FFFFFF">
                  <a:lumMod val="50000"/>
                </a:sysClr>
              </a:solidFill>
              <a:prstDash val="dash"/>
              <a:miter lim="800000"/>
              <a:tailEnd type="triangle"/>
            </a:ln>
            <a:effectLst/>
          </p:spPr>
        </p:cxnSp>
      </p:grpSp>
      <p:sp>
        <p:nvSpPr>
          <p:cNvPr id="54" name="テキスト ボックス 53">
            <a:extLst>
              <a:ext uri="{FF2B5EF4-FFF2-40B4-BE49-F238E27FC236}">
                <a16:creationId xmlns:a16="http://schemas.microsoft.com/office/drawing/2014/main" id="{CDFE9932-B959-6000-BCEA-16453FCB9CFA}"/>
              </a:ext>
            </a:extLst>
          </p:cNvPr>
          <p:cNvSpPr txBox="1"/>
          <p:nvPr/>
        </p:nvSpPr>
        <p:spPr>
          <a:xfrm>
            <a:off x="438493" y="3874239"/>
            <a:ext cx="1080000" cy="446276"/>
          </a:xfrm>
          <a:prstGeom prst="rect">
            <a:avLst/>
          </a:prstGeom>
          <a:solidFill>
            <a:srgbClr val="FFFFFF">
              <a:lumMod val="85000"/>
            </a:srgbClr>
          </a:solidFill>
          <a:ln>
            <a:noFill/>
          </a:ln>
        </p:spPr>
        <p:txBody>
          <a:bodyPr wrap="square">
            <a:spAutoFit/>
          </a:bodyPr>
          <a:lstStyle/>
          <a:p>
            <a:pPr marL="0" marR="0" lvl="0" indent="0" algn="ctr" defTabSz="844083" eaLnBrk="1" fontAlgn="ctr"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rPr>
              <a:t>←</a:t>
            </a:r>
            <a:r>
              <a:rPr kumimoji="1" lang="ja-JP" altLang="en-US"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rPr>
              <a:t>準備段階</a:t>
            </a:r>
            <a:endParaRPr kumimoji="1" lang="en-US" altLang="ja-JP"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844083" eaLnBrk="1" fontAlgn="ctr"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rPr>
              <a:t>（フェーズ⓪）</a:t>
            </a:r>
            <a:endParaRPr kumimoji="1" lang="en-US" altLang="ja-JP"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8BE7F0A2-18CE-5528-3955-5FFCD21C652A}"/>
              </a:ext>
            </a:extLst>
          </p:cNvPr>
          <p:cNvSpPr txBox="1"/>
          <p:nvPr/>
        </p:nvSpPr>
        <p:spPr>
          <a:xfrm>
            <a:off x="1596616" y="3865157"/>
            <a:ext cx="1121659" cy="446276"/>
          </a:xfrm>
          <a:prstGeom prst="rect">
            <a:avLst/>
          </a:prstGeom>
          <a:solidFill>
            <a:srgbClr val="D9D9D9"/>
          </a:solidFill>
          <a:ln>
            <a:noFill/>
          </a:ln>
        </p:spPr>
        <p:txBody>
          <a:bodyPr wrap="square">
            <a:spAutoFit/>
          </a:bodyPr>
          <a:lstStyle/>
          <a:p>
            <a:pPr algn="ctr" defTabSz="844083" fontAlgn="ctr">
              <a:defRPr/>
            </a:pPr>
            <a:r>
              <a:rPr kumimoji="1" lang="ja-JP" altLang="en-US" sz="900" b="1">
                <a:latin typeface="BIZ UDPゴシック" panose="020B0400000000000000" pitchFamily="50" charset="-128"/>
                <a:ea typeface="BIZ UDPゴシック" panose="020B0400000000000000" pitchFamily="50" charset="-128"/>
              </a:rPr>
              <a:t>実施段階</a:t>
            </a:r>
            <a:r>
              <a:rPr kumimoji="1" lang="ja-JP" altLang="en-US" sz="1400" b="1">
                <a:latin typeface="BIZ UDPゴシック" panose="020B0400000000000000" pitchFamily="50" charset="-128"/>
                <a:ea typeface="BIZ UDPゴシック" panose="020B0400000000000000" pitchFamily="50" charset="-128"/>
              </a:rPr>
              <a:t>→</a:t>
            </a:r>
            <a:endParaRPr kumimoji="1" lang="en-US" altLang="ja-JP" sz="1400" b="1">
              <a:latin typeface="BIZ UDPゴシック" panose="020B0400000000000000" pitchFamily="50" charset="-128"/>
              <a:ea typeface="BIZ UDPゴシック" panose="020B0400000000000000" pitchFamily="50" charset="-128"/>
            </a:endParaRPr>
          </a:p>
          <a:p>
            <a:pPr algn="ctr" defTabSz="844083" fontAlgn="ctr">
              <a:defRPr/>
            </a:pPr>
            <a:r>
              <a:rPr kumimoji="1" lang="ja-JP" altLang="en-US" sz="900" b="1">
                <a:latin typeface="BIZ UDPゴシック" panose="020B0400000000000000" pitchFamily="50" charset="-128"/>
                <a:ea typeface="BIZ UDPゴシック" panose="020B0400000000000000" pitchFamily="50" charset="-128"/>
              </a:rPr>
              <a:t>（フェーズ</a:t>
            </a:r>
            <a:r>
              <a:rPr kumimoji="1" lang="ja-JP" altLang="en-US" sz="9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rPr>
              <a:t>①②③ </a:t>
            </a:r>
            <a:r>
              <a:rPr kumimoji="1" lang="ja-JP" altLang="en-US" sz="900" b="1">
                <a:latin typeface="BIZ UDPゴシック" panose="020B0400000000000000" pitchFamily="50" charset="-128"/>
                <a:ea typeface="BIZ UDPゴシック" panose="020B0400000000000000" pitchFamily="50" charset="-128"/>
              </a:rPr>
              <a:t>）</a:t>
            </a:r>
            <a:endParaRPr kumimoji="1" lang="en-US" altLang="ja-JP" sz="900" b="1">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4D6DF3B7-ED52-5F51-DCBB-A970958A639B}"/>
              </a:ext>
            </a:extLst>
          </p:cNvPr>
          <p:cNvSpPr txBox="1"/>
          <p:nvPr/>
        </p:nvSpPr>
        <p:spPr>
          <a:xfrm>
            <a:off x="226423" y="386101"/>
            <a:ext cx="5128002" cy="461665"/>
          </a:xfrm>
          <a:prstGeom prst="rect">
            <a:avLst/>
          </a:prstGeom>
          <a:noFill/>
          <a:ln>
            <a:noFill/>
          </a:ln>
        </p:spPr>
        <p:txBody>
          <a:bodyPr wrap="square">
            <a:spAutoFit/>
          </a:bodyPr>
          <a:lstStyle/>
          <a:p>
            <a:pPr marL="171450" indent="-171450" defTabSz="844083" fontAlgn="ctr">
              <a:lnSpc>
                <a:spcPct val="150000"/>
              </a:lnSpc>
              <a:buFont typeface="Wingdings" panose="05000000000000000000" pitchFamily="2" charset="2"/>
              <a:buChar char="l"/>
              <a:defRPr/>
            </a:pPr>
            <a:r>
              <a:rPr lang="ja-JP" altLang="en-US" sz="1600" b="1" u="sng" dirty="0">
                <a:solidFill>
                  <a:srgbClr val="262626"/>
                </a:solidFill>
                <a:latin typeface="BIZ UDPゴシック" panose="020B0400000000000000" pitchFamily="50" charset="-128"/>
                <a:ea typeface="BIZ UDPゴシック" panose="020B0400000000000000" pitchFamily="50" charset="-128"/>
              </a:rPr>
              <a:t> </a:t>
            </a:r>
            <a:r>
              <a:rPr kumimoji="1" lang="en-US" altLang="ja-JP" sz="1600" b="1" u="sng" dirty="0">
                <a:solidFill>
                  <a:srgbClr val="000000"/>
                </a:solidFill>
                <a:latin typeface="BIZ UDPゴシック" panose="020B0400000000000000" pitchFamily="50" charset="-128"/>
                <a:ea typeface="BIZ UDPゴシック" panose="020B0400000000000000" pitchFamily="50" charset="-128"/>
              </a:rPr>
              <a:t>LIP</a:t>
            </a:r>
            <a:r>
              <a:rPr kumimoji="1" lang="ja-JP" altLang="en-US" sz="1600" b="1" u="sng" dirty="0">
                <a:solidFill>
                  <a:srgbClr val="000000"/>
                </a:solidFill>
                <a:latin typeface="BIZ UDPゴシック" panose="020B0400000000000000" pitchFamily="50" charset="-128"/>
                <a:ea typeface="BIZ UDPゴシック" panose="020B0400000000000000" pitchFamily="50" charset="-128"/>
              </a:rPr>
              <a:t>で想定される事業プロセス</a:t>
            </a:r>
            <a:r>
              <a:rPr kumimoji="1" lang="ja-JP" altLang="en-US" sz="1600" baseline="30000" dirty="0">
                <a:solidFill>
                  <a:srgbClr val="000000"/>
                </a:solidFill>
                <a:latin typeface="BIZ UDPゴシック" panose="020B0400000000000000" pitchFamily="50" charset="-128"/>
                <a:ea typeface="BIZ UDPゴシック" panose="020B0400000000000000" pitchFamily="50" charset="-128"/>
              </a:rPr>
              <a:t>（注）</a:t>
            </a:r>
            <a:endParaRPr kumimoji="1" lang="en-US" altLang="ja-JP" sz="1600" baseline="30000" dirty="0">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DF798CB-115C-4D02-4F4F-DA7DC1E97701}"/>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２．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とは何か</a:t>
            </a:r>
            <a:endParaRPr kumimoji="1" lang="en-US" altLang="ja-JP" sz="20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909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C2842-EED0-9BBD-3336-EEC882642A5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B135DFD-CB83-FCE4-43F7-655940C87725}"/>
              </a:ext>
            </a:extLst>
          </p:cNvPr>
          <p:cNvSpPr>
            <a:spLocks noGrp="1"/>
          </p:cNvSpPr>
          <p:nvPr>
            <p:ph type="sldNum" sz="quarter" idx="12"/>
          </p:nvPr>
        </p:nvSpPr>
        <p:spPr>
          <a:xfrm>
            <a:off x="6119532" y="6351011"/>
            <a:ext cx="2057400" cy="365125"/>
          </a:xfrm>
        </p:spPr>
        <p:txBody>
          <a:bodyPr/>
          <a:lstStyle/>
          <a:p>
            <a:fld id="{7E3F9684-CD3D-4898-B204-F8304A97F24A}" type="slidenum">
              <a:rPr kumimoji="1" lang="ja-JP" altLang="en-US" smtClean="0"/>
              <a:t>9</a:t>
            </a:fld>
            <a:endParaRPr kumimoji="1" lang="ja-JP" altLang="en-US" dirty="0"/>
          </a:p>
        </p:txBody>
      </p:sp>
      <p:sp>
        <p:nvSpPr>
          <p:cNvPr id="5" name="テキスト ボックス 4">
            <a:extLst>
              <a:ext uri="{FF2B5EF4-FFF2-40B4-BE49-F238E27FC236}">
                <a16:creationId xmlns:a16="http://schemas.microsoft.com/office/drawing/2014/main" id="{1853C44A-A0DC-806F-22C6-4656AB8DB309}"/>
              </a:ext>
            </a:extLst>
          </p:cNvPr>
          <p:cNvSpPr txBox="1"/>
          <p:nvPr/>
        </p:nvSpPr>
        <p:spPr>
          <a:xfrm>
            <a:off x="311398" y="948844"/>
            <a:ext cx="5881534" cy="398892"/>
          </a:xfrm>
          <a:prstGeom prst="rect">
            <a:avLst/>
          </a:prstGeom>
          <a:noFill/>
        </p:spPr>
        <p:txBody>
          <a:bodyPr wrap="square">
            <a:spAutoFit/>
          </a:bodyPr>
          <a:lstStyle/>
          <a:p>
            <a:pPr>
              <a:lnSpc>
                <a:spcPct val="150000"/>
              </a:lnSpc>
            </a:pPr>
            <a:r>
              <a:rPr lang="ja-JP" altLang="en-US" sz="1600" b="1">
                <a:solidFill>
                  <a:srgbClr val="000000"/>
                </a:solidFill>
                <a:latin typeface="BIZ UDPゴシック" panose="020B0400000000000000" pitchFamily="50" charset="-128"/>
                <a:ea typeface="BIZ UDPゴシック" panose="020B0400000000000000" pitchFamily="50" charset="-128"/>
              </a:rPr>
              <a:t>ＬＩＰを「円滑に実施できる体制」を構築する</a:t>
            </a:r>
            <a:endParaRPr lang="en-US" altLang="ja-JP" sz="1600" b="1">
              <a:solidFill>
                <a:srgbClr val="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8A296EC-0CAF-CEF5-0A66-99819B6106A4}"/>
              </a:ext>
            </a:extLst>
          </p:cNvPr>
          <p:cNvSpPr txBox="1"/>
          <p:nvPr/>
        </p:nvSpPr>
        <p:spPr>
          <a:xfrm>
            <a:off x="8742372" y="25278"/>
            <a:ext cx="369332" cy="1127873"/>
          </a:xfrm>
          <a:prstGeom prst="rect">
            <a:avLst/>
          </a:prstGeom>
          <a:solidFill>
            <a:srgbClr val="7F7F7F"/>
          </a:solidFill>
        </p:spPr>
        <p:txBody>
          <a:bodyPr vert="eaVert" wrap="none" rtlCol="0">
            <a:spAutoFit/>
          </a:bodyPr>
          <a:lstStyle/>
          <a:p>
            <a:r>
              <a:rPr lang="ja-JP" altLang="en-US" sz="1200" b="1" noProof="1">
                <a:solidFill>
                  <a:schemeClr val="bg1"/>
                </a:solidFill>
                <a:latin typeface="BIZ UDPゴシック" panose="020B0400000000000000" pitchFamily="50" charset="-128"/>
                <a:ea typeface="BIZ UDPゴシック" panose="020B0400000000000000" pitchFamily="50" charset="-128"/>
              </a:rPr>
              <a:t>⓪準備フェーズ</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p:txBody>
      </p:sp>
      <p:sp>
        <p:nvSpPr>
          <p:cNvPr id="9" name="Rectangle: Rounded Corners 47">
            <a:extLst>
              <a:ext uri="{FF2B5EF4-FFF2-40B4-BE49-F238E27FC236}">
                <a16:creationId xmlns:a16="http://schemas.microsoft.com/office/drawing/2014/main" id="{057728B9-74F5-3F0E-28AC-CCD4E7EE423B}"/>
              </a:ext>
            </a:extLst>
          </p:cNvPr>
          <p:cNvSpPr/>
          <p:nvPr/>
        </p:nvSpPr>
        <p:spPr>
          <a:xfrm>
            <a:off x="220340" y="1013532"/>
            <a:ext cx="82358" cy="346249"/>
          </a:xfrm>
          <a:prstGeom prst="roundRect">
            <a:avLst>
              <a:gd name="adj" fmla="val 27600"/>
            </a:avLst>
          </a:prstGeom>
          <a:solidFill>
            <a:srgbClr val="7F7F7F"/>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テキスト ボックス 9">
            <a:extLst>
              <a:ext uri="{FF2B5EF4-FFF2-40B4-BE49-F238E27FC236}">
                <a16:creationId xmlns:a16="http://schemas.microsoft.com/office/drawing/2014/main" id="{E52B0280-A476-0EF7-B095-AA6199F873CC}"/>
              </a:ext>
            </a:extLst>
          </p:cNvPr>
          <p:cNvSpPr txBox="1"/>
          <p:nvPr/>
        </p:nvSpPr>
        <p:spPr>
          <a:xfrm>
            <a:off x="237998" y="1655684"/>
            <a:ext cx="5881534" cy="398892"/>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l"/>
            </a:pPr>
            <a:r>
              <a:rPr lang="en-US" altLang="ja-JP" sz="1600" b="1" u="sng">
                <a:solidFill>
                  <a:srgbClr val="000000"/>
                </a:solidFill>
                <a:latin typeface="BIZ UDPゴシック" panose="020B0400000000000000" pitchFamily="50" charset="-128"/>
                <a:ea typeface="BIZ UDPゴシック" panose="020B0400000000000000" pitchFamily="50" charset="-128"/>
              </a:rPr>
              <a:t>LIP</a:t>
            </a:r>
            <a:r>
              <a:rPr lang="ja-JP" altLang="en-US" sz="1600" b="1" u="sng">
                <a:solidFill>
                  <a:srgbClr val="000000"/>
                </a:solidFill>
                <a:latin typeface="BIZ UDPゴシック" panose="020B0400000000000000" pitchFamily="50" charset="-128"/>
                <a:ea typeface="BIZ UDPゴシック" panose="020B0400000000000000" pitchFamily="50" charset="-128"/>
              </a:rPr>
              <a:t>を始めるために庁内で準備すること</a:t>
            </a:r>
            <a:endParaRPr lang="en-US" altLang="ja-JP" sz="1600" b="1" u="sng">
              <a:solidFill>
                <a:srgbClr val="0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6653A99-4586-329B-C360-7A0A6F8DCE92}"/>
              </a:ext>
            </a:extLst>
          </p:cNvPr>
          <p:cNvSpPr txBox="1"/>
          <p:nvPr/>
        </p:nvSpPr>
        <p:spPr>
          <a:xfrm>
            <a:off x="272169" y="1346252"/>
            <a:ext cx="8312415" cy="307777"/>
          </a:xfrm>
          <a:prstGeom prst="rect">
            <a:avLst/>
          </a:prstGeom>
          <a:noFill/>
        </p:spPr>
        <p:txBody>
          <a:bodyPr wrap="square">
            <a:spAutoFit/>
          </a:bodyPr>
          <a:lstStyle/>
          <a:p>
            <a:pPr marL="285750" indent="-285750" algn="l">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地域課題の解決に取り組むために、</a:t>
            </a:r>
            <a:r>
              <a:rPr lang="en-US" altLang="ja-JP" sz="1400" b="0" i="0">
                <a:solidFill>
                  <a:srgbClr val="000000"/>
                </a:solidFill>
                <a:effectLst/>
                <a:latin typeface="BIZ UDPゴシック" panose="020B0400000000000000" pitchFamily="50" charset="-128"/>
                <a:ea typeface="BIZ UDPゴシック" panose="020B0400000000000000" pitchFamily="50" charset="-128"/>
              </a:rPr>
              <a:t>LIP</a:t>
            </a:r>
            <a:r>
              <a:rPr lang="ja-JP" altLang="en-US" sz="1400" b="0" i="0">
                <a:solidFill>
                  <a:srgbClr val="000000"/>
                </a:solidFill>
                <a:effectLst/>
                <a:latin typeface="BIZ UDPゴシック" panose="020B0400000000000000" pitchFamily="50" charset="-128"/>
                <a:ea typeface="BIZ UDPゴシック" panose="020B0400000000000000" pitchFamily="50" charset="-128"/>
              </a:rPr>
              <a:t>を導入する自治体において、必要な体制を構築する</a:t>
            </a:r>
            <a:r>
              <a:rPr lang="ja-JP" altLang="en-US" sz="1400">
                <a:solidFill>
                  <a:srgbClr val="000000"/>
                </a:solidFill>
                <a:latin typeface="BIZ UDPゴシック" panose="020B0400000000000000" pitchFamily="50" charset="-128"/>
                <a:ea typeface="BIZ UDPゴシック" panose="020B0400000000000000" pitchFamily="50" charset="-128"/>
              </a:rPr>
              <a:t>フェーズ。</a:t>
            </a:r>
            <a:endParaRPr lang="ja-JP" altLang="en-US" sz="1400" b="0" i="0">
              <a:solidFill>
                <a:srgbClr val="000000"/>
              </a:solidFill>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AA3B996-7F84-03E0-11CB-454567F56ABB}"/>
              </a:ext>
            </a:extLst>
          </p:cNvPr>
          <p:cNvSpPr txBox="1"/>
          <p:nvPr/>
        </p:nvSpPr>
        <p:spPr>
          <a:xfrm>
            <a:off x="281520" y="2044068"/>
            <a:ext cx="4377847" cy="4008983"/>
          </a:xfrm>
          <a:prstGeom prst="rect">
            <a:avLst/>
          </a:prstGeom>
          <a:noFill/>
        </p:spPr>
        <p:txBody>
          <a:bodyPr wrap="square">
            <a:spAutoFit/>
          </a:bodyPr>
          <a:lstStyle/>
          <a:p>
            <a:pPr>
              <a:lnSpc>
                <a:spcPct val="150000"/>
              </a:lnSpc>
            </a:pPr>
            <a:r>
              <a:rPr lang="ja-JP" altLang="en-US" sz="1400" b="1" dirty="0">
                <a:latin typeface="BIZ UDPゴシック" panose="020B0400000000000000" pitchFamily="50" charset="-128"/>
                <a:ea typeface="BIZ UDPゴシック" panose="020B0400000000000000" pitchFamily="50" charset="-128"/>
              </a:rPr>
              <a:t>（１）役割の明確化</a:t>
            </a:r>
            <a:endParaRPr lang="en-US" altLang="ja-JP" sz="1400" b="1"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庁内体制の整備</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LIP担当課を既存の部署の中に設置するか、或いは部署を新設するかを検討します。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庁内における人材を確認。これまでに庁内で関連する施策に従事した経験や、国の省庁など、外部機関への出向の実績、さらに転職者については入庁前の実績などを確認します。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こうした新しい取組みを構築するうえでは、所管課の担当者など、多様な関係者と議論し、実現していかなければならず、大きな障壁にぶつかることも想定されます。知識だけでなく壁を乗り越えられるだけの地域への想いがある人材が求められます。</a:t>
            </a:r>
            <a:endParaRPr lang="en-US" altLang="ja-JP" sz="1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CA75D8D-060B-E46A-194F-9D0CA19E9A96}"/>
              </a:ext>
            </a:extLst>
          </p:cNvPr>
          <p:cNvSpPr txBox="1"/>
          <p:nvPr/>
        </p:nvSpPr>
        <p:spPr>
          <a:xfrm>
            <a:off x="4572000" y="2371202"/>
            <a:ext cx="3996267" cy="276248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ja-JP" altLang="en-US" sz="1400" b="1" dirty="0">
                <a:latin typeface="BIZ UDPゴシック" panose="020B0400000000000000" pitchFamily="50" charset="-128"/>
                <a:ea typeface="BIZ UDPゴシック" panose="020B0400000000000000" pitchFamily="50" charset="-128"/>
              </a:rPr>
              <a:t>外部専門人材の招聘</a:t>
            </a:r>
          </a:p>
          <a:p>
            <a:pPr marL="44450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庁内における人材の確認状況に応じて、外部から新たに専門人材を招聘する必要性を検証します。</a:t>
            </a:r>
            <a:endParaRPr lang="en-US" altLang="ja-JP" sz="1400" dirty="0">
              <a:latin typeface="BIZ UDPゴシック" panose="020B0400000000000000" pitchFamily="50" charset="-128"/>
              <a:ea typeface="BIZ UDPゴシック" panose="020B0400000000000000" pitchFamily="50" charset="-128"/>
            </a:endParaRPr>
          </a:p>
          <a:p>
            <a:pPr marL="444500" indent="-285750">
              <a:lnSpc>
                <a:spcPts val="2000"/>
              </a:lnSpc>
              <a:spcBef>
                <a:spcPts val="600"/>
              </a:spcBef>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必要な知識と能力を明確にしたうえで、望まれる人材が市場に存在するか、及び招聘可能な雇用条件は何か、その条件をどのような形で自治体から提示するか、人事部門など、関係部署と調整し、獲得可能な体制を整えます。</a:t>
            </a:r>
            <a:endParaRPr lang="en-US" altLang="ja-JP"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072C413-B36A-33FD-C509-339BA010461B}"/>
              </a:ext>
            </a:extLst>
          </p:cNvPr>
          <p:cNvSpPr txBox="1"/>
          <p:nvPr/>
        </p:nvSpPr>
        <p:spPr>
          <a:xfrm>
            <a:off x="0" y="0"/>
            <a:ext cx="8640000" cy="400110"/>
          </a:xfrm>
          <a:prstGeom prst="rect">
            <a:avLst/>
          </a:prstGeom>
          <a:solidFill>
            <a:schemeClr val="bg1">
              <a:lumMod val="95000"/>
            </a:schemeClr>
          </a:solidFill>
        </p:spPr>
        <p:txBody>
          <a:bodyPr wrap="square" rtlCol="0">
            <a:spAutoFit/>
          </a:bodyPr>
          <a:lstStyle/>
          <a:p>
            <a:r>
              <a:rPr kumimoji="1" lang="en-US" altLang="ja-JP" sz="2000" b="1">
                <a:latin typeface="BIZ UDPゴシック" panose="020B0400000000000000" pitchFamily="50" charset="-128"/>
                <a:ea typeface="BIZ UDPゴシック" panose="020B0400000000000000" pitchFamily="50" charset="-128"/>
              </a:rPr>
              <a:t> </a:t>
            </a:r>
            <a:r>
              <a:rPr kumimoji="1" lang="ja-JP" altLang="en-US" sz="2000" b="1">
                <a:latin typeface="BIZ UDPゴシック" panose="020B0400000000000000" pitchFamily="50" charset="-128"/>
                <a:ea typeface="BIZ UDPゴシック" panose="020B0400000000000000" pitchFamily="50" charset="-128"/>
              </a:rPr>
              <a:t>３． </a:t>
            </a:r>
            <a:r>
              <a:rPr kumimoji="1" lang="en-US" altLang="ja-JP" sz="2000" b="1">
                <a:latin typeface="BIZ UDPゴシック" panose="020B0400000000000000" pitchFamily="50" charset="-128"/>
                <a:ea typeface="BIZ UDPゴシック" panose="020B0400000000000000" pitchFamily="50" charset="-128"/>
              </a:rPr>
              <a:t>LIP</a:t>
            </a:r>
            <a:r>
              <a:rPr kumimoji="1" lang="ja-JP" altLang="en-US" sz="2000" b="1">
                <a:latin typeface="BIZ UDPゴシック" panose="020B0400000000000000" pitchFamily="50" charset="-128"/>
                <a:ea typeface="BIZ UDPゴシック" panose="020B0400000000000000" pitchFamily="50" charset="-128"/>
              </a:rPr>
              <a:t>の実践</a:t>
            </a:r>
            <a:endParaRPr kumimoji="1" lang="en-US" altLang="ja-JP" sz="2000" b="1">
              <a:latin typeface="BIZ UDPゴシック" panose="020B0400000000000000" pitchFamily="50" charset="-128"/>
              <a:ea typeface="BIZ UDPゴシック" panose="020B0400000000000000" pitchFamily="50" charset="-128"/>
            </a:endParaRPr>
          </a:p>
        </p:txBody>
      </p:sp>
      <p:sp>
        <p:nvSpPr>
          <p:cNvPr id="4" name="ホームベース 10">
            <a:extLst>
              <a:ext uri="{FF2B5EF4-FFF2-40B4-BE49-F238E27FC236}">
                <a16:creationId xmlns:a16="http://schemas.microsoft.com/office/drawing/2014/main" id="{36E17C87-0ADC-68A8-70A5-7D05F0E76259}"/>
              </a:ext>
            </a:extLst>
          </p:cNvPr>
          <p:cNvSpPr/>
          <p:nvPr/>
        </p:nvSpPr>
        <p:spPr bwMode="auto">
          <a:xfrm>
            <a:off x="208424" y="498280"/>
            <a:ext cx="6322900" cy="412346"/>
          </a:xfrm>
          <a:prstGeom prst="homePlate">
            <a:avLst/>
          </a:prstGeom>
          <a:solidFill>
            <a:schemeClr val="bg1">
              <a:lumMod val="50000"/>
            </a:schemeClr>
          </a:solidFill>
          <a:ln w="28575" cap="flat" cmpd="sng" algn="ctr">
            <a:noFill/>
            <a:prstDash val="solid"/>
            <a:round/>
            <a:headEnd type="none" w="med" len="med"/>
            <a:tailEnd type="none" w="med" len="med"/>
          </a:ln>
          <a:effectLst/>
        </p:spPr>
        <p:txBody>
          <a:bodyPr vert="horz" wrap="square" lIns="95785" tIns="47893" rIns="95785" bIns="47893" numCol="1" rtlCol="0" anchor="t" anchorCtr="0" compatLnSpc="1">
            <a:prstTxWarp prst="textNoShape">
              <a:avLst/>
            </a:prstTxWarp>
            <a:noAutofit/>
          </a:bodyPr>
          <a:lstStyle/>
          <a:p>
            <a:r>
              <a:rPr kumimoji="1" lang="ja-JP" altLang="en-US" sz="1600" b="1">
                <a:solidFill>
                  <a:schemeClr val="bg1"/>
                </a:solidFill>
                <a:latin typeface="BIZ UDPゴシック" panose="020B0400000000000000" pitchFamily="50" charset="-128"/>
                <a:ea typeface="BIZ UDPゴシック" panose="020B0400000000000000" pitchFamily="50" charset="-128"/>
              </a:rPr>
              <a:t>⓪</a:t>
            </a:r>
            <a:r>
              <a:rPr kumimoji="1" lang="en-US" altLang="ja-JP" sz="1600" b="1">
                <a:solidFill>
                  <a:schemeClr val="bg1"/>
                </a:solidFill>
                <a:latin typeface="BIZ UDPゴシック" panose="020B0400000000000000" pitchFamily="50" charset="-128"/>
                <a:ea typeface="BIZ UDPゴシック" panose="020B0400000000000000" pitchFamily="50" charset="-128"/>
              </a:rPr>
              <a:t>-1</a:t>
            </a:r>
            <a:r>
              <a:rPr kumimoji="1" lang="ja-JP" altLang="en-US" sz="1600" b="1">
                <a:solidFill>
                  <a:schemeClr val="bg1"/>
                </a:solidFill>
                <a:latin typeface="BIZ UDPゴシック" panose="020B0400000000000000" pitchFamily="50" charset="-128"/>
                <a:ea typeface="BIZ UDPゴシック" panose="020B0400000000000000" pitchFamily="50" charset="-128"/>
              </a:rPr>
              <a:t> </a:t>
            </a:r>
            <a:r>
              <a:rPr kumimoji="1" lang="en-US" altLang="ja-JP" sz="1600" b="1">
                <a:solidFill>
                  <a:schemeClr val="bg1"/>
                </a:solidFill>
                <a:latin typeface="BIZ UDPゴシック" panose="020B0400000000000000" pitchFamily="50" charset="-128"/>
                <a:ea typeface="BIZ UDPゴシック" panose="020B0400000000000000" pitchFamily="50" charset="-128"/>
              </a:rPr>
              <a:t>LIP</a:t>
            </a:r>
            <a:r>
              <a:rPr kumimoji="1" lang="ja-JP" altLang="en-US" sz="1600" b="1">
                <a:solidFill>
                  <a:schemeClr val="bg1"/>
                </a:solidFill>
                <a:latin typeface="BIZ UDPゴシック" panose="020B0400000000000000" pitchFamily="50" charset="-128"/>
                <a:ea typeface="BIZ UDPゴシック" panose="020B0400000000000000" pitchFamily="50" charset="-128"/>
              </a:rPr>
              <a:t>に取り組むのに必要な体制を構築するフェーズ</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4512997"/>
      </p:ext>
    </p:extLst>
  </p:cSld>
  <p:clrMapOvr>
    <a:masterClrMapping/>
  </p:clrMapOvr>
</p:sld>
</file>

<file path=ppt/theme/theme1.xml><?xml version="1.0" encoding="utf-8"?>
<a:theme xmlns:a="http://schemas.openxmlformats.org/drawingml/2006/main" name="Office テーマ">
  <a:themeElements>
    <a:clrScheme name="ユーザー定義 3">
      <a:dk1>
        <a:sysClr val="windowText" lastClr="000000"/>
      </a:dk1>
      <a:lt1>
        <a:sysClr val="window" lastClr="FFFFFF"/>
      </a:lt1>
      <a:dk2>
        <a:srgbClr val="242852"/>
      </a:dk2>
      <a:lt2>
        <a:srgbClr val="ACCBF9"/>
      </a:lt2>
      <a:accent1>
        <a:srgbClr val="4A66AC"/>
      </a:accent1>
      <a:accent2>
        <a:srgbClr val="C0D7EC"/>
      </a:accent2>
      <a:accent3>
        <a:srgbClr val="297FD5"/>
      </a:accent3>
      <a:accent4>
        <a:srgbClr val="7F8FA9"/>
      </a:accent4>
      <a:accent5>
        <a:srgbClr val="5AA2AE"/>
      </a:accent5>
      <a:accent6>
        <a:srgbClr val="9D90A0"/>
      </a:accent6>
      <a:hlink>
        <a:srgbClr val="9454C3"/>
      </a:hlink>
      <a:folHlink>
        <a:srgbClr val="3EBBF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12671</TotalTime>
  <Words>11512</Words>
  <Application>Microsoft Office PowerPoint</Application>
  <PresentationFormat>画面に合わせる (4:3)</PresentationFormat>
  <Paragraphs>787</Paragraphs>
  <Slides>50</Slides>
  <Notes>49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50</vt:i4>
      </vt:variant>
    </vt:vector>
  </HeadingPairs>
  <TitlesOfParts>
    <vt:vector size="59" baseType="lpstr">
      <vt:lpstr>BIZ UDPゴシック</vt:lpstr>
      <vt:lpstr>ＭＳ Ｐゴシック</vt:lpstr>
      <vt:lpstr>游ゴシック</vt:lpstr>
      <vt:lpstr>Arial</vt:lpstr>
      <vt:lpstr>Calibri</vt:lpstr>
      <vt:lpstr>Calibri Light</vt:lpstr>
      <vt:lpstr>Helvetica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永島千恵</dc:creator>
  <cp:lastModifiedBy>風間 亜由美</cp:lastModifiedBy>
  <cp:revision>470</cp:revision>
  <cp:lastPrinted>2025-03-28T04:39:58Z</cp:lastPrinted>
  <dcterms:created xsi:type="dcterms:W3CDTF">2023-05-16T06:27:31Z</dcterms:created>
  <dcterms:modified xsi:type="dcterms:W3CDTF">2025-04-08T01:47:06Z</dcterms:modified>
</cp:coreProperties>
</file>